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89EE-8ECE-EA1B-BA43-289A4C006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043F1-2436-B1F0-A532-82FBFBBD9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F73915-5EF1-7A8A-C753-16117E003297}"/>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CFDC395B-B1E8-09F6-0331-025A0B8DF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CE85F-38CD-733C-7329-898454C2B533}"/>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83160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779F-6D1B-B9FB-2533-7FF9F9B12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EA4931-767C-D261-AF54-9494B932B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C6ECD-1E74-E277-2AEE-4EBDD41FA465}"/>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C5259C24-3C11-CF08-7E85-12C94279D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B4819-815B-0DA7-D1BE-F4062AEA1BB2}"/>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137168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39D61-6A4A-2C8C-DF32-08B32C2BE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C49A5-C738-C5EC-AEFA-9795D1938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74F44-00EF-F290-C5A1-4C61113892FB}"/>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9552141C-2F6D-C6DE-0332-845D2B489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302F2-AC72-BA2E-D081-0BEA3DCB7F93}"/>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288078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8A11-2BA4-DE9A-394D-3DD393AF9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D95CF-96C6-7967-151C-1F0796986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591D5-215B-7B3B-3826-99B3E1AFFC0A}"/>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B60DC096-9F46-9C84-6852-98B131151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AE619-8F96-107B-8DCA-D11E47D1A012}"/>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21082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A5DD-8FE2-336F-F694-A6542366D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B95CB-DB13-4720-5638-A4ED50BEB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80D1A-DD1A-1A74-DBE3-9084D3529106}"/>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47160CF3-34A5-7351-8D60-810376359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18665-C804-5F23-61A8-CA0DF130B606}"/>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361040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8641-7AB6-141A-BFD7-25FB866B4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87D1E-01D5-F2C2-585B-D3D941DAE0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B4D3F-C364-5F10-04C6-2F3CA5FB5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4EE505-5284-C0A5-7E9E-EFD3F55CF9FD}"/>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6" name="Footer Placeholder 5">
            <a:extLst>
              <a:ext uri="{FF2B5EF4-FFF2-40B4-BE49-F238E27FC236}">
                <a16:creationId xmlns:a16="http://schemas.microsoft.com/office/drawing/2014/main" id="{2387023B-D19A-A9FB-6576-F5C8B8F61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BB061-CD01-4731-FD5E-0848A9D9E440}"/>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89841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8441-C0A6-8790-B56B-73470816F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FAB83-FBFD-7A8E-10BE-1C88D710A4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59AA4-7816-10BA-7826-05A2562E9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1B3B0B-A9BD-649D-46BF-A2BBC9E13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A5516-DDE6-7097-DE16-A51B335E50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0F416-DB93-B56F-7447-8B216C424D69}"/>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8" name="Footer Placeholder 7">
            <a:extLst>
              <a:ext uri="{FF2B5EF4-FFF2-40B4-BE49-F238E27FC236}">
                <a16:creationId xmlns:a16="http://schemas.microsoft.com/office/drawing/2014/main" id="{CC83BA97-DCED-F98F-FFFB-E35BBFA36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9EA965-B037-C9DA-0A88-91A60AC0E872}"/>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299211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29BD-233D-7ED3-CF9C-E6FDEF189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391E-826B-7EBA-CF7D-5991B7AEEF86}"/>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4" name="Footer Placeholder 3">
            <a:extLst>
              <a:ext uri="{FF2B5EF4-FFF2-40B4-BE49-F238E27FC236}">
                <a16:creationId xmlns:a16="http://schemas.microsoft.com/office/drawing/2014/main" id="{94AB3136-EF7F-5D25-75B0-ACD76DC29D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53649-C0BB-E6AC-DBB9-6BD7B762C19E}"/>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277560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CB4C1-4C7D-5601-ABF4-20F3634E247C}"/>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3" name="Footer Placeholder 2">
            <a:extLst>
              <a:ext uri="{FF2B5EF4-FFF2-40B4-BE49-F238E27FC236}">
                <a16:creationId xmlns:a16="http://schemas.microsoft.com/office/drawing/2014/main" id="{D32EA448-42EE-8FA9-6D53-AECDC77B3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EA527-5EB5-7194-D417-C6CAC6F33CCE}"/>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225777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B867-D506-F0B6-F271-FB98AEEA6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83694-F05C-DDAC-435D-56FB2507F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F078C-7B54-4941-B9DC-2F8619D39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C84B1-F15F-651E-C675-9CE37528A7B9}"/>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6" name="Footer Placeholder 5">
            <a:extLst>
              <a:ext uri="{FF2B5EF4-FFF2-40B4-BE49-F238E27FC236}">
                <a16:creationId xmlns:a16="http://schemas.microsoft.com/office/drawing/2014/main" id="{6BC43475-9F45-E30C-55DC-8083635A9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74758-3F31-01B3-5065-231EEE69C3C7}"/>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402225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155B-D7D7-3BC0-9284-A13529150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4DECF-3831-082C-D4C8-674F5A672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E235E-2678-F9D3-7B25-BF7B14DAF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87B17-0D96-3AB3-2F87-16157C35B433}"/>
              </a:ext>
            </a:extLst>
          </p:cNvPr>
          <p:cNvSpPr>
            <a:spLocks noGrp="1"/>
          </p:cNvSpPr>
          <p:nvPr>
            <p:ph type="dt" sz="half" idx="10"/>
          </p:nvPr>
        </p:nvSpPr>
        <p:spPr/>
        <p:txBody>
          <a:bodyPr/>
          <a:lstStyle/>
          <a:p>
            <a:fld id="{1D2B9C17-AC2E-44B2-9133-BE9B32948106}" type="datetimeFigureOut">
              <a:rPr lang="en-US" smtClean="0"/>
              <a:t>11/30/2022</a:t>
            </a:fld>
            <a:endParaRPr lang="en-US"/>
          </a:p>
        </p:txBody>
      </p:sp>
      <p:sp>
        <p:nvSpPr>
          <p:cNvPr id="6" name="Footer Placeholder 5">
            <a:extLst>
              <a:ext uri="{FF2B5EF4-FFF2-40B4-BE49-F238E27FC236}">
                <a16:creationId xmlns:a16="http://schemas.microsoft.com/office/drawing/2014/main" id="{D6AB66CC-35D2-9B9F-CAFD-A7AE8E897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9D301-7E63-9F5B-EC56-DEE0238E07F9}"/>
              </a:ext>
            </a:extLst>
          </p:cNvPr>
          <p:cNvSpPr>
            <a:spLocks noGrp="1"/>
          </p:cNvSpPr>
          <p:nvPr>
            <p:ph type="sldNum" sz="quarter" idx="12"/>
          </p:nvPr>
        </p:nvSpPr>
        <p:spPr/>
        <p:txBody>
          <a:bodyPr/>
          <a:lstStyle/>
          <a:p>
            <a:fld id="{B6B541EE-851E-413B-8AC4-DEFB35C82DB6}" type="slidenum">
              <a:rPr lang="en-US" smtClean="0"/>
              <a:t>‹#›</a:t>
            </a:fld>
            <a:endParaRPr lang="en-US"/>
          </a:p>
        </p:txBody>
      </p:sp>
    </p:spTree>
    <p:extLst>
      <p:ext uri="{BB962C8B-B14F-4D97-AF65-F5344CB8AC3E}">
        <p14:creationId xmlns:p14="http://schemas.microsoft.com/office/powerpoint/2010/main" val="396960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EEC20-B4D6-1AFD-A97F-309943AFC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19D72-ACDF-1ED3-6DE0-6A5F2DF6A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2EC63-EB25-969B-A353-76B5F3AF0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B9C17-AC2E-44B2-9133-BE9B32948106}" type="datetimeFigureOut">
              <a:rPr lang="en-US" smtClean="0"/>
              <a:t>11/30/2022</a:t>
            </a:fld>
            <a:endParaRPr lang="en-US"/>
          </a:p>
        </p:txBody>
      </p:sp>
      <p:sp>
        <p:nvSpPr>
          <p:cNvPr id="5" name="Footer Placeholder 4">
            <a:extLst>
              <a:ext uri="{FF2B5EF4-FFF2-40B4-BE49-F238E27FC236}">
                <a16:creationId xmlns:a16="http://schemas.microsoft.com/office/drawing/2014/main" id="{01570893-FAB1-7CDA-8FA0-E1D61A54B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36DA63-3B60-E9E0-91BA-02835F20B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541EE-851E-413B-8AC4-DEFB35C82DB6}" type="slidenum">
              <a:rPr lang="en-US" smtClean="0"/>
              <a:t>‹#›</a:t>
            </a:fld>
            <a:endParaRPr lang="en-US"/>
          </a:p>
        </p:txBody>
      </p:sp>
    </p:spTree>
    <p:extLst>
      <p:ext uri="{BB962C8B-B14F-4D97-AF65-F5344CB8AC3E}">
        <p14:creationId xmlns:p14="http://schemas.microsoft.com/office/powerpoint/2010/main" val="183359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1" name="Freeform: Shape 3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5C937716-CCFA-315E-B8EB-B154EB309978}"/>
              </a:ext>
            </a:extLst>
          </p:cNvPr>
          <p:cNvSpPr>
            <a:spLocks noGrp="1"/>
          </p:cNvSpPr>
          <p:nvPr>
            <p:ph type="subTitle" idx="1"/>
          </p:nvPr>
        </p:nvSpPr>
        <p:spPr>
          <a:xfrm>
            <a:off x="4439633" y="4518923"/>
            <a:ext cx="3312734" cy="1141851"/>
          </a:xfrm>
          <a:noFill/>
        </p:spPr>
        <p:txBody>
          <a:bodyPr>
            <a:normAutofit/>
          </a:bodyPr>
          <a:lstStyle/>
          <a:p>
            <a:r>
              <a:rPr lang="ar-JO" sz="2000" b="1">
                <a:solidFill>
                  <a:srgbClr val="080808"/>
                </a:solidFill>
              </a:rPr>
              <a:t>تيانا غاوي</a:t>
            </a:r>
            <a:endParaRPr lang="en-US" sz="2000" b="1">
              <a:solidFill>
                <a:srgbClr val="080808"/>
              </a:solidFill>
            </a:endParaRPr>
          </a:p>
        </p:txBody>
      </p:sp>
      <p:sp>
        <p:nvSpPr>
          <p:cNvPr id="2" name="Title 1">
            <a:extLst>
              <a:ext uri="{FF2B5EF4-FFF2-40B4-BE49-F238E27FC236}">
                <a16:creationId xmlns:a16="http://schemas.microsoft.com/office/drawing/2014/main" id="{1709822A-350B-32C0-60B6-6BCF04C12715}"/>
              </a:ext>
            </a:extLst>
          </p:cNvPr>
          <p:cNvSpPr>
            <a:spLocks noGrp="1"/>
          </p:cNvSpPr>
          <p:nvPr>
            <p:ph type="ctrTitle"/>
          </p:nvPr>
        </p:nvSpPr>
        <p:spPr>
          <a:xfrm>
            <a:off x="3204642" y="2353641"/>
            <a:ext cx="5782716" cy="2150719"/>
          </a:xfrm>
          <a:noFill/>
        </p:spPr>
        <p:txBody>
          <a:bodyPr anchor="ctr">
            <a:normAutofit/>
          </a:bodyPr>
          <a:lstStyle/>
          <a:p>
            <a:r>
              <a:rPr lang="ar-JO" sz="3600" b="1" i="0">
                <a:solidFill>
                  <a:srgbClr val="080808"/>
                </a:solidFill>
                <a:effectLst/>
                <a:latin typeface="Times New Roman" panose="02020603050405020304" pitchFamily="18" charset="0"/>
              </a:rPr>
              <a:t>جلالة الملك عبدالله الثاني</a:t>
            </a:r>
            <a:endParaRPr lang="en-US" sz="3600" b="1">
              <a:solidFill>
                <a:srgbClr val="080808"/>
              </a:solidFill>
            </a:endParaRPr>
          </a:p>
        </p:txBody>
      </p:sp>
      <p:sp>
        <p:nvSpPr>
          <p:cNvPr id="35" name="Freeform: Shape 3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22489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7D45-BAF2-15B0-B91A-4844F97D8313}"/>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b="1" i="0" kern="1200" dirty="0">
                <a:solidFill>
                  <a:schemeClr val="tx1"/>
                </a:solidFill>
                <a:effectLst/>
                <a:latin typeface="+mj-lt"/>
                <a:ea typeface="+mj-ea"/>
                <a:cs typeface="+mj-cs"/>
              </a:rPr>
              <a:t> صور للملك مع لقبه</a:t>
            </a:r>
            <a:endParaRPr lang="en-US" sz="6000" b="1"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A436D485-0809-C4C1-463D-EE334166B81F}"/>
              </a:ext>
            </a:extLst>
          </p:cNvPr>
          <p:cNvPicPr>
            <a:picLocks noChangeAspect="1"/>
          </p:cNvPicPr>
          <p:nvPr/>
        </p:nvPicPr>
        <p:blipFill rotWithShape="1">
          <a:blip r:embed="rId2"/>
          <a:srcRect l="14031" r="21533" b="2"/>
          <a:stretch/>
        </p:blipFill>
        <p:spPr>
          <a:xfrm>
            <a:off x="321628" y="320511"/>
            <a:ext cx="3794760" cy="3930978"/>
          </a:xfrm>
          <a:prstGeom prst="rect">
            <a:avLst/>
          </a:prstGeom>
        </p:spPr>
      </p:pic>
      <p:pic>
        <p:nvPicPr>
          <p:cNvPr id="6" name="Picture 5">
            <a:extLst>
              <a:ext uri="{FF2B5EF4-FFF2-40B4-BE49-F238E27FC236}">
                <a16:creationId xmlns:a16="http://schemas.microsoft.com/office/drawing/2014/main" id="{E76F4433-C5F4-CAEA-348E-71F2CD06F3C4}"/>
              </a:ext>
            </a:extLst>
          </p:cNvPr>
          <p:cNvPicPr>
            <a:picLocks noChangeAspect="1"/>
          </p:cNvPicPr>
          <p:nvPr/>
        </p:nvPicPr>
        <p:blipFill rotWithShape="1">
          <a:blip r:embed="rId3"/>
          <a:srcRect l="34225" r="11475"/>
          <a:stretch/>
        </p:blipFill>
        <p:spPr>
          <a:xfrm>
            <a:off x="4198385" y="320511"/>
            <a:ext cx="3794760" cy="3930978"/>
          </a:xfrm>
          <a:prstGeom prst="rect">
            <a:avLst/>
          </a:prstGeom>
        </p:spPr>
      </p:pic>
      <p:pic>
        <p:nvPicPr>
          <p:cNvPr id="4" name="Content Placeholder 3">
            <a:extLst>
              <a:ext uri="{FF2B5EF4-FFF2-40B4-BE49-F238E27FC236}">
                <a16:creationId xmlns:a16="http://schemas.microsoft.com/office/drawing/2014/main" id="{EBDB5F7E-3514-29C1-273B-E5116F0DE755}"/>
              </a:ext>
            </a:extLst>
          </p:cNvPr>
          <p:cNvPicPr>
            <a:picLocks noGrp="1" noChangeAspect="1"/>
          </p:cNvPicPr>
          <p:nvPr>
            <p:ph idx="1"/>
          </p:nvPr>
        </p:nvPicPr>
        <p:blipFill rotWithShape="1">
          <a:blip r:embed="rId4"/>
          <a:srcRect r="3464" b="-1"/>
          <a:stretch/>
        </p:blipFill>
        <p:spPr>
          <a:xfrm>
            <a:off x="8075142" y="320511"/>
            <a:ext cx="3794760" cy="3930978"/>
          </a:xfrm>
          <a:prstGeom prst="rect">
            <a:avLst/>
          </a:prstGeom>
        </p:spPr>
      </p:pic>
      <p:cxnSp>
        <p:nvCxnSpPr>
          <p:cNvPr id="11" name="Straight Connector 10">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1982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DB7E2B-4FF1-C32A-50C4-5DF6F36CF466}"/>
              </a:ext>
            </a:extLst>
          </p:cNvPr>
          <p:cNvSpPr txBox="1"/>
          <p:nvPr/>
        </p:nvSpPr>
        <p:spPr>
          <a:xfrm>
            <a:off x="4407936" y="6076950"/>
            <a:ext cx="3088240" cy="584775"/>
          </a:xfrm>
          <a:prstGeom prst="rect">
            <a:avLst/>
          </a:prstGeom>
          <a:noFill/>
        </p:spPr>
        <p:txBody>
          <a:bodyPr wrap="square" rtlCol="0">
            <a:spAutoFit/>
          </a:bodyPr>
          <a:lstStyle/>
          <a:p>
            <a:r>
              <a:rPr lang="ar-JO" sz="3200" dirty="0"/>
              <a:t>المعزز عميد ال البيت</a:t>
            </a:r>
            <a:endParaRPr lang="en-US" sz="3200" dirty="0"/>
          </a:p>
        </p:txBody>
      </p:sp>
    </p:spTree>
    <p:extLst>
      <p:ext uri="{BB962C8B-B14F-4D97-AF65-F5344CB8AC3E}">
        <p14:creationId xmlns:p14="http://schemas.microsoft.com/office/powerpoint/2010/main" val="214633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D6558-6E58-BD0C-79C1-16C8F0F7470A}"/>
              </a:ext>
            </a:extLst>
          </p:cNvPr>
          <p:cNvSpPr>
            <a:spLocks noGrp="1"/>
          </p:cNvSpPr>
          <p:nvPr>
            <p:ph type="title"/>
          </p:nvPr>
        </p:nvSpPr>
        <p:spPr>
          <a:xfrm>
            <a:off x="686834" y="1153572"/>
            <a:ext cx="3200400" cy="4461163"/>
          </a:xfrm>
        </p:spPr>
        <p:txBody>
          <a:bodyPr>
            <a:normAutofit/>
          </a:bodyPr>
          <a:lstStyle/>
          <a:p>
            <a:r>
              <a:rPr lang="ar-JO" b="0" i="0">
                <a:solidFill>
                  <a:srgbClr val="FFFFFF"/>
                </a:solidFill>
                <a:effectLst/>
                <a:latin typeface="Times New Roman" panose="02020603050405020304" pitchFamily="18" charset="0"/>
              </a:rPr>
              <a:t> </a:t>
            </a:r>
            <a:r>
              <a:rPr lang="ar-JO" b="1" i="0">
                <a:solidFill>
                  <a:srgbClr val="FFFFFF"/>
                </a:solidFill>
                <a:effectLst/>
                <a:latin typeface="Times New Roman" panose="02020603050405020304" pitchFamily="18" charset="0"/>
              </a:rPr>
              <a:t>نبذة عن حياته</a:t>
            </a:r>
            <a:endParaRPr lang="en-US"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2CD3F7-4C23-5918-952A-000978D4EDF4}"/>
              </a:ext>
            </a:extLst>
          </p:cNvPr>
          <p:cNvSpPr>
            <a:spLocks noGrp="1"/>
          </p:cNvSpPr>
          <p:nvPr>
            <p:ph idx="1"/>
          </p:nvPr>
        </p:nvSpPr>
        <p:spPr>
          <a:xfrm>
            <a:off x="4447308" y="591344"/>
            <a:ext cx="6906491" cy="5585619"/>
          </a:xfrm>
        </p:spPr>
        <p:txBody>
          <a:bodyPr anchor="ctr">
            <a:normAutofit/>
          </a:bodyPr>
          <a:lstStyle/>
          <a:p>
            <a:pPr marL="0" indent="0" algn="r">
              <a:buNone/>
            </a:pPr>
            <a:r>
              <a:rPr lang="ar-JO" dirty="0"/>
              <a:t>ولد جلالة الملك عبدالله الثاني ابن الحسين في عمان، في الثلاثين من كانون الثاني1962م، وهو الابن الأكبر للملك الحسين بن طلال طيب الله ثراه والأميرة منى الحسين. وتلقى جلالته تعليمه في الكلية العلمية الإسلامية في عمان، وفي أكاديمية ديرفيلد في الولايات المتحدة الأميركية، كما درس في جامعة أكسفورد في المملكة المتحدة، وفي كلية الخدمة الخارجية في جامعة جورج تاون في واشنطن.</a:t>
            </a:r>
            <a:endParaRPr lang="en-US" dirty="0"/>
          </a:p>
        </p:txBody>
      </p:sp>
    </p:spTree>
    <p:extLst>
      <p:ext uri="{BB962C8B-B14F-4D97-AF65-F5344CB8AC3E}">
        <p14:creationId xmlns:p14="http://schemas.microsoft.com/office/powerpoint/2010/main" val="3351434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5D687-4B9E-9C5B-4C27-95E7CB9896D9}"/>
              </a:ext>
            </a:extLst>
          </p:cNvPr>
          <p:cNvSpPr>
            <a:spLocks noGrp="1"/>
          </p:cNvSpPr>
          <p:nvPr>
            <p:ph idx="1"/>
          </p:nvPr>
        </p:nvSpPr>
        <p:spPr>
          <a:xfrm>
            <a:off x="838200" y="914400"/>
            <a:ext cx="4619621" cy="5262563"/>
          </a:xfrm>
        </p:spPr>
        <p:txBody>
          <a:bodyPr>
            <a:normAutofit lnSpcReduction="10000"/>
          </a:bodyPr>
          <a:lstStyle/>
          <a:p>
            <a:pPr marL="0" indent="0" algn="r">
              <a:buNone/>
            </a:pPr>
            <a:r>
              <a:rPr lang="ar-JO" sz="2400" b="0" i="0" dirty="0">
                <a:effectLst/>
                <a:latin typeface="Traditional Arabic Reguler"/>
              </a:rPr>
              <a:t>تلقى جلالة الملك تعليمه العسكري في أكاديمية ساندهيرست العسكرية الملكية في المملكة المتحدة، ليبدأ بعدها مسيرة متميزة في الخدمة العسكرية في صفوف القوات المسلحة الأردنية-الجيش العربي، متدرجا في الرتب من ملازم أول إلى لواء، حيث بدأ كقائد فصيل ثم مساعد قائد سرية في كتيبة المدرعات/٢ الملكية، وبقي في صفوف الجيش العربي حتى أصبح قائدا للقوات الخاصة الملكية، وأعاد تنظيم هذه القوات وفق أحدث المعايير العسكرية الدولية لتصبح قيادة العمليات الخاصة.</a:t>
            </a:r>
          </a:p>
          <a:p>
            <a:pPr marL="0" indent="0" algn="r">
              <a:buNone/>
            </a:pPr>
            <a:r>
              <a:rPr lang="ar-JO" sz="2400" b="0" i="0" dirty="0">
                <a:effectLst/>
                <a:latin typeface="Traditional Arabic Reguler"/>
              </a:rPr>
              <a:t>وفي شباط/فبراير 1999، تسلم جلالة الملك سلطاته الدستورية ملكا للمملكة الأردنية الهاشمية بعد وفاة والده جلالة الملك الحسين طيب الله ثراه.</a:t>
            </a:r>
          </a:p>
          <a:p>
            <a:pPr marL="0" indent="0">
              <a:buNone/>
            </a:pPr>
            <a:endParaRPr lang="en-US" sz="2000" dirty="0"/>
          </a:p>
        </p:txBody>
      </p:sp>
      <p:pic>
        <p:nvPicPr>
          <p:cNvPr id="4" name="Picture 3">
            <a:extLst>
              <a:ext uri="{FF2B5EF4-FFF2-40B4-BE49-F238E27FC236}">
                <a16:creationId xmlns:a16="http://schemas.microsoft.com/office/drawing/2014/main" id="{5539709A-8849-AC12-9FBF-E70380BA7295}"/>
              </a:ext>
            </a:extLst>
          </p:cNvPr>
          <p:cNvPicPr>
            <a:picLocks noChangeAspect="1"/>
          </p:cNvPicPr>
          <p:nvPr/>
        </p:nvPicPr>
        <p:blipFill rotWithShape="1">
          <a:blip r:embed="rId2"/>
          <a:srcRect r="-3" b="79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9881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D5C2F-0A79-7834-7B49-888A6914CA56}"/>
              </a:ext>
            </a:extLst>
          </p:cNvPr>
          <p:cNvSpPr>
            <a:spLocks noGrp="1"/>
          </p:cNvSpPr>
          <p:nvPr>
            <p:ph type="title"/>
          </p:nvPr>
        </p:nvSpPr>
        <p:spPr>
          <a:xfrm>
            <a:off x="686834" y="1153572"/>
            <a:ext cx="3200400" cy="4461163"/>
          </a:xfrm>
        </p:spPr>
        <p:txBody>
          <a:bodyPr>
            <a:normAutofit/>
          </a:bodyPr>
          <a:lstStyle/>
          <a:p>
            <a:br>
              <a:rPr lang="ar-JO" b="1">
                <a:solidFill>
                  <a:srgbClr val="FFFFFF"/>
                </a:solidFill>
              </a:rPr>
            </a:br>
            <a:r>
              <a:rPr lang="ar-JO" b="1">
                <a:solidFill>
                  <a:srgbClr val="FFFFFF"/>
                </a:solidFill>
              </a:rPr>
              <a:t>الإنجازات التي قام بها الملك عبد الله بن الحسين</a:t>
            </a:r>
            <a:br>
              <a:rPr lang="ar-JO" b="1">
                <a:solidFill>
                  <a:srgbClr val="FFFFFF"/>
                </a:solidFill>
              </a:rPr>
            </a:br>
            <a:endParaRPr lang="en-US" b="1">
              <a:solidFill>
                <a:srgbClr val="FFFFFF"/>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41AEE9-CC1D-5ED3-FD04-D6B28B9EDE24}"/>
              </a:ext>
            </a:extLst>
          </p:cNvPr>
          <p:cNvSpPr>
            <a:spLocks noGrp="1"/>
          </p:cNvSpPr>
          <p:nvPr>
            <p:ph idx="1"/>
          </p:nvPr>
        </p:nvSpPr>
        <p:spPr>
          <a:xfrm>
            <a:off x="4167272" y="591343"/>
            <a:ext cx="6906491" cy="5585619"/>
          </a:xfrm>
        </p:spPr>
        <p:txBody>
          <a:bodyPr anchor="ctr">
            <a:normAutofit fontScale="85000" lnSpcReduction="20000"/>
          </a:bodyPr>
          <a:lstStyle/>
          <a:p>
            <a:pPr marL="0" indent="0" algn="r">
              <a:buNone/>
            </a:pPr>
            <a:r>
              <a:rPr lang="ar-JO" sz="2200" dirty="0">
                <a:latin typeface="jazeera"/>
              </a:rPr>
              <a:t>-</a:t>
            </a:r>
            <a:r>
              <a:rPr lang="ar-JO" sz="2200" b="1" dirty="0">
                <a:latin typeface="jazeera"/>
              </a:rPr>
              <a:t> ا</a:t>
            </a:r>
            <a:r>
              <a:rPr lang="ar-JO" sz="2200" b="1" i="0" dirty="0">
                <a:effectLst/>
                <a:latin typeface="jazeera"/>
              </a:rPr>
              <a:t>لتعليم </a:t>
            </a:r>
            <a:r>
              <a:rPr lang="ar-JO" sz="2200" b="0" i="0" dirty="0">
                <a:effectLst/>
                <a:latin typeface="jazeera"/>
              </a:rPr>
              <a:t>: حيث عمل على تحسين المستوى التعليمي في الأردن، وقام بتطوير التكنولوجيا الخاصة بالمعلومات والاتصالات.</a:t>
            </a:r>
          </a:p>
          <a:p>
            <a:pPr marL="0" indent="0" algn="r">
              <a:buNone/>
            </a:pPr>
            <a:endParaRPr lang="ar-JO" sz="2200" b="0" i="0" dirty="0">
              <a:effectLst/>
              <a:latin typeface="jazeera"/>
            </a:endParaRPr>
          </a:p>
          <a:p>
            <a:pPr marL="0" indent="0" algn="r">
              <a:buNone/>
            </a:pPr>
            <a:r>
              <a:rPr lang="ar-JO" sz="2200" dirty="0"/>
              <a:t>- </a:t>
            </a:r>
            <a:r>
              <a:rPr lang="ar-JO" sz="2200" b="1" i="0" dirty="0">
                <a:effectLst/>
                <a:latin typeface="jazeera"/>
              </a:rPr>
              <a:t>المجال الاقتصادي </a:t>
            </a:r>
            <a:r>
              <a:rPr lang="ar-JO" sz="2200" b="0" i="0" dirty="0">
                <a:effectLst/>
                <a:latin typeface="jazeera"/>
              </a:rPr>
              <a:t>: عمل على تطوير الأردن من الناحية الاقتصادية، وتمثل ذلك في العديد من المجالات، منها :- المجال الزراعي, المجال الصناعي, المجال السياحي, والمجال التجاري.</a:t>
            </a:r>
            <a:br>
              <a:rPr lang="ar-JO" sz="2200" dirty="0"/>
            </a:br>
            <a:r>
              <a:rPr lang="ar-JO" sz="2200" dirty="0"/>
              <a:t>  </a:t>
            </a:r>
          </a:p>
          <a:p>
            <a:pPr marL="0" indent="0" algn="r">
              <a:buNone/>
            </a:pPr>
            <a:br>
              <a:rPr lang="ar-JO" sz="2200" dirty="0"/>
            </a:br>
            <a:br>
              <a:rPr lang="ar-JO" sz="2200" dirty="0"/>
            </a:br>
            <a:r>
              <a:rPr lang="ar-JO" sz="2200" dirty="0"/>
              <a:t>- </a:t>
            </a:r>
            <a:r>
              <a:rPr lang="ar-JO" sz="2200" b="1" i="0" dirty="0">
                <a:effectLst/>
                <a:latin typeface="jazeera"/>
              </a:rPr>
              <a:t>التحديث والإصلاح </a:t>
            </a:r>
            <a:r>
              <a:rPr lang="ar-JO" sz="2200" b="0" i="0" dirty="0">
                <a:effectLst/>
                <a:latin typeface="jazeera"/>
              </a:rPr>
              <a:t>: حيث عمل الملك عبد الله الثاني على إعادية صياغة البرامج الوطنية، وعمل على تطويرها، وذلك لبناء جيل مستقبلي واعي ومواكب للتغيرات.</a:t>
            </a:r>
          </a:p>
          <a:p>
            <a:pPr marL="0" indent="0" algn="r">
              <a:buNone/>
            </a:pPr>
            <a:endParaRPr lang="ar-JO" sz="2200" b="0" i="0" dirty="0">
              <a:effectLst/>
              <a:latin typeface="jazeera"/>
            </a:endParaRPr>
          </a:p>
          <a:p>
            <a:pPr marL="0" indent="0" algn="r">
              <a:buNone/>
            </a:pPr>
            <a:r>
              <a:rPr lang="ar-JO" sz="2200" dirty="0"/>
              <a:t>- </a:t>
            </a:r>
            <a:r>
              <a:rPr lang="ar-JO" sz="2200" b="1" i="0" dirty="0">
                <a:effectLst/>
                <a:latin typeface="jazeera"/>
              </a:rPr>
              <a:t>الصحة</a:t>
            </a:r>
            <a:r>
              <a:rPr lang="ar-JO" sz="2200" b="0" i="0" dirty="0">
                <a:effectLst/>
                <a:latin typeface="jazeera"/>
              </a:rPr>
              <a:t> : قام بإنشاء العديد من المستشفيات كمستشفى الأمير حمزة، وجهزها بأفضل المعدات والأجهزة الطبية الحديثة.</a:t>
            </a:r>
            <a:br>
              <a:rPr lang="ar-JO" sz="2200" dirty="0"/>
            </a:br>
            <a:r>
              <a:rPr lang="ar-JO" sz="2200" dirty="0"/>
              <a:t> </a:t>
            </a:r>
          </a:p>
          <a:p>
            <a:pPr marL="0" indent="0" algn="r">
              <a:buNone/>
            </a:pPr>
            <a:br>
              <a:rPr lang="ar-JO" sz="2200" dirty="0"/>
            </a:br>
            <a:r>
              <a:rPr lang="ar-JO" sz="2200" dirty="0"/>
              <a:t>-</a:t>
            </a:r>
            <a:r>
              <a:rPr lang="ar-JO" sz="2200" b="1" i="0" dirty="0">
                <a:effectLst/>
                <a:latin typeface="jazeera"/>
              </a:rPr>
              <a:t>المجال الاجتماعي </a:t>
            </a:r>
            <a:r>
              <a:rPr lang="ar-JO" sz="2200" b="0" i="0" dirty="0">
                <a:effectLst/>
                <a:latin typeface="jazeera"/>
              </a:rPr>
              <a:t>: حيث قام بتفقد جميع محافظات الأردن، وزار القرى والأرياف والمدن, ونتج عن زياراته ما يلي : عمل الملك عبد الله على تأمين المناطق البعيدة عن الخدمات بالخدمات اللازمة, وأقرّ عمل الصندوق الهاشمي بشكل خاص وصناديق التنمية بشكل عام لتنمية البادية الأردنية, وأمر الحكومة بالاهتمام بالمناطق البعيدة الموجودة في البادية والقرى، وذلك عن طريق تحسين أوضاعها.</a:t>
            </a:r>
            <a:br>
              <a:rPr lang="ar-JO" sz="2200" dirty="0"/>
            </a:br>
            <a:br>
              <a:rPr lang="ar-JO" sz="1500" dirty="0"/>
            </a:br>
            <a:endParaRPr lang="en-US" sz="1500" dirty="0"/>
          </a:p>
        </p:txBody>
      </p:sp>
    </p:spTree>
    <p:extLst>
      <p:ext uri="{BB962C8B-B14F-4D97-AF65-F5344CB8AC3E}">
        <p14:creationId xmlns:p14="http://schemas.microsoft.com/office/powerpoint/2010/main" val="2527954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3A2F3-B202-7A74-102C-8B6CE1C5F5CC}"/>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err="1"/>
              <a:t>شكرًا</a:t>
            </a:r>
            <a:endParaRPr lang="en-US" sz="6000" dirty="0"/>
          </a:p>
        </p:txBody>
      </p:sp>
      <p:sp>
        <p:nvSpPr>
          <p:cNvPr id="10" name="Freeform: Shape 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0A1FE0F0-5609-2658-1020-3B235A57C18A}"/>
              </a:ext>
            </a:extLst>
          </p:cNvPr>
          <p:cNvPicPr>
            <a:picLocks noChangeAspect="1"/>
          </p:cNvPicPr>
          <p:nvPr/>
        </p:nvPicPr>
        <p:blipFill rotWithShape="1">
          <a:blip r:embed="rId2"/>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0" name="Freeform: Shape 1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63494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375</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jazeera</vt:lpstr>
      <vt:lpstr>Times New Roman</vt:lpstr>
      <vt:lpstr>Traditional Arabic Reguler</vt:lpstr>
      <vt:lpstr>Office Theme</vt:lpstr>
      <vt:lpstr>جلالة الملك عبدالله الثاني</vt:lpstr>
      <vt:lpstr> صور للملك مع لقبه</vt:lpstr>
      <vt:lpstr> نبذة عن حياته</vt:lpstr>
      <vt:lpstr>PowerPoint Presentation</vt:lpstr>
      <vt:lpstr> الإنجازات التي قام بها الملك عبد الله بن الحسين </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جلالة الملك عبدالله الثاني</dc:title>
  <dc:creator>KR</dc:creator>
  <cp:lastModifiedBy>KR</cp:lastModifiedBy>
  <cp:revision>1</cp:revision>
  <dcterms:created xsi:type="dcterms:W3CDTF">2022-11-30T16:36:52Z</dcterms:created>
  <dcterms:modified xsi:type="dcterms:W3CDTF">2022-11-30T17:54:02Z</dcterms:modified>
</cp:coreProperties>
</file>