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9" r:id="rId4"/>
    <p:sldId id="262"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92" d="100"/>
          <a:sy n="92" d="100"/>
        </p:scale>
        <p:origin x="8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727645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109515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146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1933380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69486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1021842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1924000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246715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66574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6580-9CB2-4F73-86DF-8F27BA1C7B5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348250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C96580-9CB2-4F73-86DF-8F27BA1C7B57}"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2549973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C96580-9CB2-4F73-86DF-8F27BA1C7B57}"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317098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C96580-9CB2-4F73-86DF-8F27BA1C7B57}"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416277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96580-9CB2-4F73-86DF-8F27BA1C7B57}"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399813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96580-9CB2-4F73-86DF-8F27BA1C7B57}"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240D3-F7AC-4B19-99C7-7CBB89074AB1}" type="slidenum">
              <a:rPr lang="en-US" smtClean="0"/>
              <a:t>‹#›</a:t>
            </a:fld>
            <a:endParaRPr lang="en-US"/>
          </a:p>
        </p:txBody>
      </p:sp>
    </p:spTree>
    <p:extLst>
      <p:ext uri="{BB962C8B-B14F-4D97-AF65-F5344CB8AC3E}">
        <p14:creationId xmlns:p14="http://schemas.microsoft.com/office/powerpoint/2010/main" val="3157932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240D3-F7AC-4B19-99C7-7CBB89074AB1}" type="slidenum">
              <a:rPr lang="en-US" smtClean="0"/>
              <a:t>‹#›</a:t>
            </a:fld>
            <a:endParaRPr lang="en-US"/>
          </a:p>
        </p:txBody>
      </p:sp>
      <p:sp>
        <p:nvSpPr>
          <p:cNvPr id="5" name="Date Placeholder 4"/>
          <p:cNvSpPr>
            <a:spLocks noGrp="1"/>
          </p:cNvSpPr>
          <p:nvPr>
            <p:ph type="dt" sz="half" idx="10"/>
          </p:nvPr>
        </p:nvSpPr>
        <p:spPr/>
        <p:txBody>
          <a:bodyPr/>
          <a:lstStyle/>
          <a:p>
            <a:fld id="{42C96580-9CB2-4F73-86DF-8F27BA1C7B57}" type="datetimeFigureOut">
              <a:rPr lang="en-US" smtClean="0"/>
              <a:t>11/30/2022</a:t>
            </a:fld>
            <a:endParaRPr lang="en-US"/>
          </a:p>
        </p:txBody>
      </p:sp>
    </p:spTree>
    <p:extLst>
      <p:ext uri="{BB962C8B-B14F-4D97-AF65-F5344CB8AC3E}">
        <p14:creationId xmlns:p14="http://schemas.microsoft.com/office/powerpoint/2010/main" val="375051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C96580-9CB2-4F73-86DF-8F27BA1C7B57}" type="datetimeFigureOut">
              <a:rPr lang="en-US" smtClean="0"/>
              <a:t>11/30/2022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8240D3-F7AC-4B19-99C7-7CBB89074AB1}" type="slidenum">
              <a:rPr lang="en-US" smtClean="0"/>
              <a:t>‹#›</a:t>
            </a:fld>
            <a:endParaRPr lang="en-US"/>
          </a:p>
        </p:txBody>
      </p:sp>
    </p:spTree>
    <p:extLst>
      <p:ext uri="{BB962C8B-B14F-4D97-AF65-F5344CB8AC3E}">
        <p14:creationId xmlns:p14="http://schemas.microsoft.com/office/powerpoint/2010/main" val="29780165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516" y="133004"/>
            <a:ext cx="6999317" cy="790193"/>
          </a:xfrm>
        </p:spPr>
        <p:txBody>
          <a:bodyPr/>
          <a:lstStyle/>
          <a:p>
            <a:pPr lvl="0" rtl="1"/>
            <a:r>
              <a:rPr lang="ar-JO" sz="3600" b="1" dirty="0" smtClean="0">
                <a:solidFill>
                  <a:schemeClr val="tx1"/>
                </a:solidFill>
              </a:rPr>
              <a:t> </a:t>
            </a:r>
            <a:r>
              <a:rPr lang="ar-JO" sz="3600" b="1" dirty="0">
                <a:solidFill>
                  <a:schemeClr val="tx1"/>
                </a:solidFill>
              </a:rPr>
              <a:t>الملك الحسين بن </a:t>
            </a:r>
            <a:r>
              <a:rPr lang="ar-JO" sz="3600" b="1" dirty="0" smtClean="0">
                <a:solidFill>
                  <a:schemeClr val="tx1"/>
                </a:solidFill>
              </a:rPr>
              <a:t>طلال</a:t>
            </a:r>
            <a:endParaRPr lang="en-US" sz="3600" dirty="0">
              <a:solidFill>
                <a:schemeClr val="tx1"/>
              </a:solidFill>
            </a:endParaRPr>
          </a:p>
        </p:txBody>
      </p:sp>
      <p:sp>
        <p:nvSpPr>
          <p:cNvPr id="3" name="Subtitle 2"/>
          <p:cNvSpPr>
            <a:spLocks noGrp="1"/>
          </p:cNvSpPr>
          <p:nvPr>
            <p:ph type="subTitle" idx="1"/>
          </p:nvPr>
        </p:nvSpPr>
        <p:spPr>
          <a:xfrm>
            <a:off x="1778925" y="1030778"/>
            <a:ext cx="5428210" cy="4116955"/>
          </a:xfrm>
        </p:spPr>
        <p:txBody>
          <a:bodyPr>
            <a:normAutofit/>
          </a:bodyPr>
          <a:lstStyle/>
          <a:p>
            <a:r>
              <a:rPr lang="ar-JO" sz="36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لقبه : الملك الباني</a:t>
            </a:r>
            <a:endParaRPr lang="en-US" sz="36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descr="الحسين الباني.. سيرة ميلاد أمة - فيدي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7807" y="1763143"/>
            <a:ext cx="2785051" cy="32115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0" y="4974656"/>
            <a:ext cx="4965469" cy="954107"/>
          </a:xfrm>
          <a:prstGeom prst="rect">
            <a:avLst/>
          </a:prstGeom>
        </p:spPr>
        <p:txBody>
          <a:bodyPr wrap="square">
            <a:spAutoFit/>
          </a:bodyPr>
          <a:lstStyle/>
          <a:p>
            <a:pPr algn="ctr"/>
            <a:r>
              <a:rPr lang="ar-JO" sz="2800" b="1" dirty="0"/>
              <a:t>اعداد الطالب  :سيف مريبع</a:t>
            </a:r>
          </a:p>
          <a:p>
            <a:pPr algn="ctr"/>
            <a:r>
              <a:rPr lang="ar-JO" sz="2800" b="1" dirty="0"/>
              <a:t>الصف الخامس (و)</a:t>
            </a:r>
            <a:endParaRPr lang="ar-JO" sz="2800" b="1" dirty="0"/>
          </a:p>
        </p:txBody>
      </p:sp>
    </p:spTree>
    <p:extLst>
      <p:ext uri="{BB962C8B-B14F-4D97-AF65-F5344CB8AC3E}">
        <p14:creationId xmlns:p14="http://schemas.microsoft.com/office/powerpoint/2010/main" val="712301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18" y="1012919"/>
            <a:ext cx="9093123" cy="1529542"/>
          </a:xfrm>
        </p:spPr>
        <p:txBody>
          <a:bodyPr>
            <a:noAutofit/>
          </a:bodyPr>
          <a:lstStyle/>
          <a:p>
            <a:pPr algn="r" rtl="1"/>
            <a:r>
              <a:rPr lang="en-US" sz="1400" b="1" u="sng" dirty="0">
                <a:solidFill>
                  <a:schemeClr val="tx1"/>
                </a:solidFill>
                <a:latin typeface="Simplified Arabic" panose="02020603050405020304" pitchFamily="18" charset="-78"/>
                <a:cs typeface="Simplified Arabic" panose="02020603050405020304" pitchFamily="18" charset="-78"/>
              </a:rPr>
              <a:t>- </a:t>
            </a:r>
            <a:r>
              <a:rPr lang="ar-SA" sz="2400" b="1" u="sng" dirty="0">
                <a:solidFill>
                  <a:schemeClr val="tx1"/>
                </a:solidFill>
                <a:latin typeface="Simplified Arabic" panose="02020603050405020304" pitchFamily="18" charset="-78"/>
                <a:cs typeface="Simplified Arabic" panose="02020603050405020304" pitchFamily="18" charset="-78"/>
              </a:rPr>
              <a:t>نبذة عن حياة الملك الحسين بن طلال ونشأته </a:t>
            </a:r>
            <a:r>
              <a:rPr lang="ar-SA" sz="2400" b="1" u="sng" dirty="0" smtClean="0">
                <a:solidFill>
                  <a:schemeClr val="tx1"/>
                </a:solidFill>
                <a:latin typeface="Simplified Arabic" panose="02020603050405020304" pitchFamily="18" charset="-78"/>
                <a:cs typeface="Simplified Arabic" panose="02020603050405020304" pitchFamily="18" charset="-78"/>
              </a:rPr>
              <a:t>:</a:t>
            </a:r>
            <a:r>
              <a:rPr lang="en-US" sz="2400" b="1" u="sng" dirty="0" smtClean="0">
                <a:solidFill>
                  <a:schemeClr val="tx1"/>
                </a:solidFill>
                <a:latin typeface="Simplified Arabic" panose="02020603050405020304" pitchFamily="18" charset="-78"/>
                <a:cs typeface="Simplified Arabic" panose="02020603050405020304" pitchFamily="18" charset="-78"/>
              </a:rPr>
              <a:t/>
            </a:r>
            <a:br>
              <a:rPr lang="en-US" sz="2400" b="1" u="sng" dirty="0" smtClean="0">
                <a:solidFill>
                  <a:schemeClr val="tx1"/>
                </a:solidFill>
                <a:latin typeface="Simplified Arabic" panose="02020603050405020304" pitchFamily="18" charset="-78"/>
                <a:cs typeface="Simplified Arabic" panose="02020603050405020304" pitchFamily="18" charset="-78"/>
              </a:rPr>
            </a:br>
            <a:endParaRPr lang="en-US" sz="2400" b="1" dirty="0">
              <a:solidFill>
                <a:schemeClr val="tx1"/>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677334" y="1878677"/>
            <a:ext cx="8557105" cy="4162686"/>
          </a:xfrm>
        </p:spPr>
        <p:txBody>
          <a:bodyPr>
            <a:normAutofit lnSpcReduction="10000"/>
          </a:bodyPr>
          <a:lstStyle/>
          <a:p>
            <a:pPr marL="0" indent="0" algn="r" rtl="1">
              <a:buNone/>
            </a:pPr>
            <a:r>
              <a:rPr lang="en-US" sz="1400" b="1" dirty="0" smtClean="0">
                <a:solidFill>
                  <a:schemeClr val="tx1"/>
                </a:solidFill>
                <a:latin typeface="Simplified Arabic" panose="02020603050405020304" pitchFamily="18" charset="-78"/>
                <a:cs typeface="Simplified Arabic" panose="02020603050405020304" pitchFamily="18" charset="-78"/>
              </a:rPr>
              <a:t/>
            </a:r>
            <a:br>
              <a:rPr lang="en-US" sz="1400" b="1" dirty="0" smtClean="0">
                <a:solidFill>
                  <a:schemeClr val="tx1"/>
                </a:solidFill>
                <a:latin typeface="Simplified Arabic" panose="02020603050405020304" pitchFamily="18" charset="-78"/>
                <a:cs typeface="Simplified Arabic" panose="02020603050405020304" pitchFamily="18" charset="-78"/>
              </a:rPr>
            </a:br>
            <a:r>
              <a:rPr lang="ar-SA" b="1" dirty="0" smtClean="0">
                <a:solidFill>
                  <a:schemeClr val="tx1"/>
                </a:solidFill>
                <a:latin typeface="Simplified Arabic" panose="02020603050405020304" pitchFamily="18" charset="-78"/>
                <a:cs typeface="Simplified Arabic" panose="02020603050405020304" pitchFamily="18" charset="-78"/>
              </a:rPr>
              <a:t>الحسين بن طلال بن عبد الله الأول الهاشمي (14 نوفمبر 1935 - 7 فبراير 1999)، هُو ملك الأردن الثالث. تولى الحكم من الحادي عشر من أغسطس عام 1952 حتى وفاته في السابع من فبراير عام 1999. وُلد الملك الحسين في العاصمة الأردنية عمَّان؛ ليكون أكبر أبناء الأمير -آنذاك- طلال بن عبدالله وزوجته زين الشرف بنت جميل</a:t>
            </a:r>
            <a:r>
              <a:rPr lang="en-US" b="1" dirty="0" smtClean="0">
                <a:solidFill>
                  <a:schemeClr val="tx1"/>
                </a:solidFill>
                <a:latin typeface="Simplified Arabic" panose="02020603050405020304" pitchFamily="18" charset="-78"/>
                <a:cs typeface="Simplified Arabic" panose="02020603050405020304" pitchFamily="18" charset="-78"/>
              </a:rPr>
              <a:t>.</a:t>
            </a:r>
            <a:br>
              <a:rPr lang="en-US" b="1" dirty="0" smtClean="0">
                <a:solidFill>
                  <a:schemeClr val="tx1"/>
                </a:solidFill>
                <a:latin typeface="Simplified Arabic" panose="02020603050405020304" pitchFamily="18" charset="-78"/>
                <a:cs typeface="Simplified Arabic" panose="02020603050405020304" pitchFamily="18" charset="-78"/>
              </a:rPr>
            </a:br>
            <a:r>
              <a:rPr lang="ar-SA" b="1" dirty="0" smtClean="0">
                <a:solidFill>
                  <a:schemeClr val="tx1"/>
                </a:solidFill>
                <a:latin typeface="Simplified Arabic" panose="02020603050405020304" pitchFamily="18" charset="-78"/>
                <a:cs typeface="Simplified Arabic" panose="02020603050405020304" pitchFamily="18" charset="-78"/>
              </a:rPr>
              <a:t>وقد بدأ دراسته الابتدائية ف</a:t>
            </a:r>
            <a:r>
              <a:rPr lang="ar-JO" b="1" dirty="0" smtClean="0">
                <a:solidFill>
                  <a:schemeClr val="tx1"/>
                </a:solidFill>
                <a:latin typeface="Simplified Arabic" panose="02020603050405020304" pitchFamily="18" charset="-78"/>
                <a:cs typeface="Simplified Arabic" panose="02020603050405020304" pitchFamily="18" charset="-78"/>
              </a:rPr>
              <a:t>ي</a:t>
            </a:r>
            <a:r>
              <a:rPr lang="ar-SA" b="1" dirty="0" smtClean="0">
                <a:solidFill>
                  <a:schemeClr val="tx1"/>
                </a:solidFill>
                <a:latin typeface="Simplified Arabic" panose="02020603050405020304" pitchFamily="18" charset="-78"/>
                <a:cs typeface="Simplified Arabic" panose="02020603050405020304" pitchFamily="18" charset="-78"/>
              </a:rPr>
              <a:t> الكلية العلمية الإسلامية في عمان ثم التحق في كلية فكتوريا في مصر وبعدها في هاور في انجلترا ثم تلقى العلوم العسكرية في ساندهيرست بالمملكة المتحدة</a:t>
            </a:r>
            <a:r>
              <a:rPr lang="ar-JO" b="1" dirty="0" smtClean="0">
                <a:solidFill>
                  <a:schemeClr val="tx1"/>
                </a:solidFill>
                <a:latin typeface="Simplified Arabic" panose="02020603050405020304" pitchFamily="18" charset="-78"/>
                <a:cs typeface="Simplified Arabic" panose="02020603050405020304" pitchFamily="18" charset="-78"/>
              </a:rPr>
              <a:t>. </a:t>
            </a:r>
          </a:p>
          <a:p>
            <a:pPr marL="0" indent="0" algn="r" rtl="1">
              <a:buNone/>
            </a:pPr>
            <a:endParaRPr lang="ar-JO"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400" b="1" u="sng" dirty="0" smtClean="0">
                <a:solidFill>
                  <a:schemeClr val="tx1"/>
                </a:solidFill>
                <a:latin typeface="Simplified Arabic" panose="02020603050405020304" pitchFamily="18" charset="-78"/>
                <a:cs typeface="Simplified Arabic" panose="02020603050405020304" pitchFamily="18" charset="-78"/>
              </a:rPr>
              <a:t>توليه العهد :</a:t>
            </a:r>
            <a:endParaRPr lang="en-US" sz="2400"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b="1" dirty="0" smtClean="0">
                <a:solidFill>
                  <a:schemeClr val="tx1"/>
                </a:solidFill>
                <a:latin typeface="Simplified Arabic" panose="02020603050405020304" pitchFamily="18" charset="-78"/>
                <a:cs typeface="Simplified Arabic" panose="02020603050405020304" pitchFamily="18" charset="-78"/>
              </a:rPr>
              <a:t>وبعد أن تولّى الملك طلال</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حكم المملكة الأردنية الهاشمية عام 1951 م، سُمِّي الحسين وليا لعهد مملكة الأردن</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بعد ذلك، عزلَ مجلس النواب الأردني</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الملك طلال بعد عام من توليه الحكم؛ نظراً لمرضه آنذاك، مما حدا بالمجلس لتعيين مجلس وصاية على العرش</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حتى يبلغ الحسين السن الدستورية للحكم؛ إذ اعتلى العرش وهو يبلغ من العمر سبعة عشر عاماً فقط، وذلك في الثاني من أيار/مايو من العام 1953 م. وقد حكم الحسين الأردن ذات النظام الملكي الدستوري</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لأطول مدّةٍ بين أفراد أسرته الذين توّجو ملوكا للأردن</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أو للعراق</a:t>
            </a:r>
            <a:r>
              <a:rPr lang="en-US" b="1" dirty="0" smtClean="0">
                <a:solidFill>
                  <a:schemeClr val="tx1"/>
                </a:solidFill>
                <a:latin typeface="Simplified Arabic" panose="02020603050405020304" pitchFamily="18" charset="-78"/>
                <a:cs typeface="Simplified Arabic" panose="02020603050405020304" pitchFamily="18" charset="-78"/>
              </a:rPr>
              <a:t> </a:t>
            </a:r>
            <a:r>
              <a:rPr lang="ar-SA" b="1" dirty="0" smtClean="0">
                <a:solidFill>
                  <a:schemeClr val="tx1"/>
                </a:solidFill>
                <a:latin typeface="Simplified Arabic" panose="02020603050405020304" pitchFamily="18" charset="-78"/>
                <a:cs typeface="Simplified Arabic" panose="02020603050405020304" pitchFamily="18" charset="-78"/>
              </a:rPr>
              <a:t>منذ 1920 م</a:t>
            </a:r>
            <a:r>
              <a:rPr lang="en-US" b="1" dirty="0" smtClean="0">
                <a:solidFill>
                  <a:schemeClr val="tx1"/>
                </a:solidFill>
                <a:latin typeface="Simplified Arabic" panose="02020603050405020304" pitchFamily="18" charset="-78"/>
                <a:cs typeface="Simplified Arabic" panose="02020603050405020304" pitchFamily="18" charset="-78"/>
              </a:rPr>
              <a:t>.</a:t>
            </a:r>
            <a:endParaRPr lang="en-US"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endParaRPr lang="en-US" sz="1400" dirty="0">
              <a:solidFill>
                <a:schemeClr val="tx1"/>
              </a:solidFill>
            </a:endParaRPr>
          </a:p>
        </p:txBody>
      </p:sp>
      <p:pic>
        <p:nvPicPr>
          <p:cNvPr id="2050" name="Picture 2" descr="الأردنيون يحيون ذكرى ميلاد المغفور له بإذن الله الملك الحسين | رؤيا الإخبار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316" y="64035"/>
            <a:ext cx="3453939" cy="1897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542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85750" indent="-285750" algn="r" rtl="1">
              <a:buFont typeface="Arial" panose="020B0604020202020204" pitchFamily="34" charset="0"/>
              <a:buChar char="•"/>
            </a:pPr>
            <a:r>
              <a:rPr lang="ar-SA" sz="2400" b="1" u="sng" dirty="0">
                <a:solidFill>
                  <a:schemeClr val="tx1"/>
                </a:solidFill>
                <a:latin typeface="Simplified Arabic" panose="02020603050405020304" pitchFamily="18" charset="-78"/>
                <a:cs typeface="Simplified Arabic" panose="02020603050405020304" pitchFamily="18" charset="-78"/>
              </a:rPr>
              <a:t>شهد الأردن في عهد الملك الحسين بن طلال نهضة في شتى </a:t>
            </a:r>
            <a:r>
              <a:rPr lang="ar-SA" sz="2400" b="1" u="sng" dirty="0" smtClean="0">
                <a:solidFill>
                  <a:schemeClr val="tx1"/>
                </a:solidFill>
                <a:latin typeface="Simplified Arabic" panose="02020603050405020304" pitchFamily="18" charset="-78"/>
                <a:cs typeface="Simplified Arabic" panose="02020603050405020304" pitchFamily="18" charset="-78"/>
              </a:rPr>
              <a:t>المجالات</a:t>
            </a:r>
            <a:r>
              <a:rPr lang="ar-JO" sz="2400" b="1" u="sng" dirty="0" smtClean="0">
                <a:solidFill>
                  <a:schemeClr val="tx1"/>
                </a:solidFill>
                <a:latin typeface="Simplified Arabic" panose="02020603050405020304" pitchFamily="18" charset="-78"/>
                <a:cs typeface="Simplified Arabic" panose="02020603050405020304" pitchFamily="18" charset="-78"/>
              </a:rPr>
              <a:t> و منها :</a:t>
            </a:r>
            <a:endParaRPr lang="en-US" sz="2400" b="1" dirty="0">
              <a:solidFill>
                <a:schemeClr val="tx1"/>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677333" y="1188721"/>
            <a:ext cx="8865677" cy="4852642"/>
          </a:xfrm>
        </p:spPr>
        <p:txBody>
          <a:bodyPr>
            <a:normAutofit/>
          </a:bodyPr>
          <a:lstStyle/>
          <a:p>
            <a:pPr marL="0" indent="0" algn="r" rtl="1">
              <a:buNone/>
            </a:pPr>
            <a:r>
              <a:rPr lang="ar-JO" sz="1400" b="1" u="sng" dirty="0" smtClean="0">
                <a:solidFill>
                  <a:schemeClr val="tx1"/>
                </a:solidFill>
                <a:latin typeface="Simplified Arabic" panose="02020603050405020304" pitchFamily="18" charset="-78"/>
                <a:cs typeface="Simplified Arabic" panose="02020603050405020304" pitchFamily="18" charset="-78"/>
              </a:rPr>
              <a:t>* </a:t>
            </a:r>
            <a:r>
              <a:rPr lang="ar-JO" sz="2000" b="1" u="sng" dirty="0" smtClean="0">
                <a:solidFill>
                  <a:schemeClr val="tx1"/>
                </a:solidFill>
                <a:latin typeface="Simplified Arabic" panose="02020603050405020304" pitchFamily="18" charset="-78"/>
                <a:cs typeface="Simplified Arabic" panose="02020603050405020304" pitchFamily="18" charset="-78"/>
              </a:rPr>
              <a:t>مجال </a:t>
            </a:r>
            <a:r>
              <a:rPr lang="ar-SA" sz="2000" b="1" u="sng" dirty="0" smtClean="0">
                <a:solidFill>
                  <a:schemeClr val="tx1"/>
                </a:solidFill>
                <a:latin typeface="Simplified Arabic" panose="02020603050405020304" pitchFamily="18" charset="-78"/>
                <a:cs typeface="Simplified Arabic" panose="02020603050405020304" pitchFamily="18" charset="-78"/>
              </a:rPr>
              <a:t>الزراعة</a:t>
            </a:r>
            <a:r>
              <a:rPr lang="en-US" sz="2000" b="1" u="sng" dirty="0">
                <a:solidFill>
                  <a:schemeClr val="tx1"/>
                </a:solidFill>
                <a:latin typeface="Simplified Arabic" panose="02020603050405020304" pitchFamily="18" charset="-78"/>
                <a:cs typeface="Simplified Arabic" panose="02020603050405020304" pitchFamily="18" charset="-78"/>
              </a:rPr>
              <a:t>:</a:t>
            </a:r>
          </a:p>
          <a:p>
            <a:pPr marL="0" lv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1) </a:t>
            </a:r>
            <a:r>
              <a:rPr lang="ar-SA" b="1" dirty="0" smtClean="0">
                <a:solidFill>
                  <a:schemeClr val="tx1"/>
                </a:solidFill>
                <a:latin typeface="Simplified Arabic" panose="02020603050405020304" pitchFamily="18" charset="-78"/>
                <a:cs typeface="Simplified Arabic" panose="02020603050405020304" pitchFamily="18" charset="-78"/>
              </a:rPr>
              <a:t>شق </a:t>
            </a:r>
            <a:r>
              <a:rPr lang="ar-SA" b="1" dirty="0">
                <a:solidFill>
                  <a:schemeClr val="tx1"/>
                </a:solidFill>
                <a:latin typeface="Simplified Arabic" panose="02020603050405020304" pitchFamily="18" charset="-78"/>
                <a:cs typeface="Simplified Arabic" panose="02020603050405020304" pitchFamily="18" charset="-78"/>
              </a:rPr>
              <a:t>قناة الغور الشرقية لتروي مساحات واسعة من الأراضي الزراعية في الغور </a:t>
            </a:r>
            <a:r>
              <a:rPr lang="ar-JO" b="1" dirty="0" smtClean="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2) </a:t>
            </a:r>
            <a:r>
              <a:rPr lang="ar-SA" b="1" dirty="0" smtClean="0">
                <a:solidFill>
                  <a:schemeClr val="tx1"/>
                </a:solidFill>
                <a:latin typeface="Simplified Arabic" panose="02020603050405020304" pitchFamily="18" charset="-78"/>
                <a:cs typeface="Simplified Arabic" panose="02020603050405020304" pitchFamily="18" charset="-78"/>
              </a:rPr>
              <a:t>إنشاء </a:t>
            </a:r>
            <a:r>
              <a:rPr lang="ar-SA" b="1" dirty="0">
                <a:solidFill>
                  <a:schemeClr val="tx1"/>
                </a:solidFill>
                <a:latin typeface="Simplified Arabic" panose="02020603050405020304" pitchFamily="18" charset="-78"/>
                <a:cs typeface="Simplified Arabic" panose="02020603050405020304" pitchFamily="18" charset="-78"/>
              </a:rPr>
              <a:t>العديد من السدود كسد الملك طلال، ال كفرين، اليرموك </a:t>
            </a:r>
            <a:r>
              <a:rPr lang="ar-SA" b="1" dirty="0" smtClean="0">
                <a:solidFill>
                  <a:schemeClr val="tx1"/>
                </a:solidFill>
                <a:latin typeface="Simplified Arabic" panose="02020603050405020304" pitchFamily="18" charset="-78"/>
                <a:cs typeface="Simplified Arabic" panose="02020603050405020304" pitchFamily="18" charset="-78"/>
              </a:rPr>
              <a:t>وغيرها</a:t>
            </a:r>
            <a:r>
              <a:rPr lang="ar-JO" b="1" dirty="0" smtClean="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3) </a:t>
            </a:r>
            <a:r>
              <a:rPr lang="ar-SA" b="1" dirty="0" smtClean="0">
                <a:solidFill>
                  <a:schemeClr val="tx1"/>
                </a:solidFill>
                <a:latin typeface="Simplified Arabic" panose="02020603050405020304" pitchFamily="18" charset="-78"/>
                <a:cs typeface="Simplified Arabic" panose="02020603050405020304" pitchFamily="18" charset="-78"/>
              </a:rPr>
              <a:t>حفر </a:t>
            </a:r>
            <a:r>
              <a:rPr lang="ar-SA" b="1" dirty="0">
                <a:solidFill>
                  <a:schemeClr val="tx1"/>
                </a:solidFill>
                <a:latin typeface="Simplified Arabic" panose="02020603050405020304" pitchFamily="18" charset="-78"/>
                <a:cs typeface="Simplified Arabic" panose="02020603050405020304" pitchFamily="18" charset="-78"/>
              </a:rPr>
              <a:t>الآبار </a:t>
            </a:r>
            <a:r>
              <a:rPr lang="ar-SA" b="1" dirty="0" smtClean="0">
                <a:solidFill>
                  <a:schemeClr val="tx1"/>
                </a:solidFill>
                <a:latin typeface="Simplified Arabic" panose="02020603050405020304" pitchFamily="18" charset="-78"/>
                <a:cs typeface="Simplified Arabic" panose="02020603050405020304" pitchFamily="18" charset="-78"/>
              </a:rPr>
              <a:t>الارتوازية</a:t>
            </a:r>
            <a:r>
              <a:rPr lang="ar-JO" b="1" dirty="0" smtClean="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endParaRPr lang="en-US" sz="20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JO" sz="2000" b="1" u="sng" dirty="0" smtClean="0">
                <a:solidFill>
                  <a:schemeClr val="tx1"/>
                </a:solidFill>
                <a:latin typeface="Simplified Arabic" panose="02020603050405020304" pitchFamily="18" charset="-78"/>
                <a:cs typeface="Simplified Arabic" panose="02020603050405020304" pitchFamily="18" charset="-78"/>
              </a:rPr>
              <a:t>* مجال </a:t>
            </a:r>
            <a:r>
              <a:rPr lang="ar-SA" sz="2000" b="1" u="sng" dirty="0" smtClean="0">
                <a:solidFill>
                  <a:schemeClr val="tx1"/>
                </a:solidFill>
                <a:latin typeface="Simplified Arabic" panose="02020603050405020304" pitchFamily="18" charset="-78"/>
                <a:cs typeface="Simplified Arabic" panose="02020603050405020304" pitchFamily="18" charset="-78"/>
              </a:rPr>
              <a:t>الصناعة</a:t>
            </a:r>
            <a:r>
              <a:rPr lang="ar-JO" sz="2000" b="1" u="sng" dirty="0" smtClean="0">
                <a:solidFill>
                  <a:schemeClr val="tx1"/>
                </a:solidFill>
                <a:latin typeface="Simplified Arabic" panose="02020603050405020304" pitchFamily="18" charset="-78"/>
                <a:cs typeface="Simplified Arabic" panose="02020603050405020304" pitchFamily="18" charset="-78"/>
              </a:rPr>
              <a:t>:</a:t>
            </a:r>
            <a:endParaRPr lang="en-US" sz="2000" b="1" u="sng"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sz="1400" b="1" dirty="0" smtClean="0">
                <a:solidFill>
                  <a:schemeClr val="tx1"/>
                </a:solidFill>
                <a:latin typeface="Simplified Arabic" panose="02020603050405020304" pitchFamily="18" charset="-78"/>
                <a:cs typeface="Simplified Arabic" panose="02020603050405020304" pitchFamily="18" charset="-78"/>
              </a:rPr>
              <a:t>1</a:t>
            </a:r>
            <a:r>
              <a:rPr lang="ar-JO" b="1" dirty="0" smtClean="0">
                <a:solidFill>
                  <a:schemeClr val="tx1"/>
                </a:solidFill>
                <a:latin typeface="Simplified Arabic" panose="02020603050405020304" pitchFamily="18" charset="-78"/>
                <a:cs typeface="Simplified Arabic" panose="02020603050405020304" pitchFamily="18" charset="-78"/>
              </a:rPr>
              <a:t>)</a:t>
            </a:r>
            <a:r>
              <a:rPr lang="ar-SA" b="1" dirty="0" smtClean="0">
                <a:solidFill>
                  <a:schemeClr val="tx1"/>
                </a:solidFill>
                <a:latin typeface="Simplified Arabic" panose="02020603050405020304" pitchFamily="18" charset="-78"/>
                <a:cs typeface="Simplified Arabic" panose="02020603050405020304" pitchFamily="18" charset="-78"/>
              </a:rPr>
              <a:t> </a:t>
            </a:r>
            <a:r>
              <a:rPr lang="ar-SA" b="1" dirty="0">
                <a:solidFill>
                  <a:schemeClr val="tx1"/>
                </a:solidFill>
                <a:latin typeface="Simplified Arabic" panose="02020603050405020304" pitchFamily="18" charset="-78"/>
                <a:cs typeface="Simplified Arabic" panose="02020603050405020304" pitchFamily="18" charset="-78"/>
              </a:rPr>
              <a:t>إنشاء مؤسسة الاستثمار التي عملت على تطوير الصناعة واستغلال الثروات </a:t>
            </a:r>
            <a:r>
              <a:rPr lang="ar-SA" b="1" dirty="0" smtClean="0">
                <a:solidFill>
                  <a:schemeClr val="tx1"/>
                </a:solidFill>
                <a:latin typeface="Simplified Arabic" panose="02020603050405020304" pitchFamily="18" charset="-78"/>
                <a:cs typeface="Simplified Arabic" panose="02020603050405020304" pitchFamily="18" charset="-78"/>
              </a:rPr>
              <a:t>الوطنية</a:t>
            </a:r>
            <a:r>
              <a:rPr lang="ar-JO" b="1" dirty="0" smtClean="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2) </a:t>
            </a:r>
            <a:r>
              <a:rPr lang="ar-SA" b="1" dirty="0" smtClean="0">
                <a:solidFill>
                  <a:schemeClr val="tx1"/>
                </a:solidFill>
                <a:latin typeface="Simplified Arabic" panose="02020603050405020304" pitchFamily="18" charset="-78"/>
                <a:cs typeface="Simplified Arabic" panose="02020603050405020304" pitchFamily="18" charset="-78"/>
              </a:rPr>
              <a:t>إنشاء </a:t>
            </a:r>
            <a:r>
              <a:rPr lang="ar-SA" b="1" dirty="0">
                <a:solidFill>
                  <a:schemeClr val="tx1"/>
                </a:solidFill>
                <a:latin typeface="Simplified Arabic" panose="02020603050405020304" pitchFamily="18" charset="-78"/>
                <a:cs typeface="Simplified Arabic" panose="02020603050405020304" pitchFamily="18" charset="-78"/>
              </a:rPr>
              <a:t>الصناعات الضخمة التي ساهمت في رفد الاقتصاد </a:t>
            </a:r>
            <a:r>
              <a:rPr lang="ar-SA" b="1" dirty="0" smtClean="0">
                <a:solidFill>
                  <a:schemeClr val="tx1"/>
                </a:solidFill>
                <a:latin typeface="Simplified Arabic" panose="02020603050405020304" pitchFamily="18" charset="-78"/>
                <a:cs typeface="Simplified Arabic" panose="02020603050405020304" pitchFamily="18" charset="-78"/>
              </a:rPr>
              <a:t>الوطني</a:t>
            </a:r>
            <a:r>
              <a:rPr lang="ar-JO" b="1" dirty="0" smtClean="0">
                <a:solidFill>
                  <a:schemeClr val="tx1"/>
                </a:solidFill>
                <a:latin typeface="Simplified Arabic" panose="02020603050405020304" pitchFamily="18" charset="-78"/>
                <a:cs typeface="Simplified Arabic" panose="02020603050405020304" pitchFamily="18" charset="-78"/>
              </a:rPr>
              <a:t>.</a:t>
            </a:r>
          </a:p>
          <a:p>
            <a:pPr marL="0" lvl="0" indent="0" algn="r" rtl="1">
              <a:buNone/>
            </a:pPr>
            <a:endParaRPr lang="ar-JO" sz="14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JO" sz="2000" b="1" u="sng" dirty="0">
                <a:solidFill>
                  <a:schemeClr val="tx1"/>
                </a:solidFill>
                <a:latin typeface="Simplified Arabic" panose="02020603050405020304" pitchFamily="18" charset="-78"/>
                <a:cs typeface="Simplified Arabic" panose="02020603050405020304" pitchFamily="18" charset="-78"/>
              </a:rPr>
              <a:t>مجال </a:t>
            </a:r>
            <a:r>
              <a:rPr lang="ar-SA" sz="2000" b="1" u="sng" dirty="0">
                <a:solidFill>
                  <a:schemeClr val="tx1"/>
                </a:solidFill>
                <a:latin typeface="Simplified Arabic" panose="02020603050405020304" pitchFamily="18" charset="-78"/>
                <a:cs typeface="Simplified Arabic" panose="02020603050405020304" pitchFamily="18" charset="-78"/>
              </a:rPr>
              <a:t>التجارة</a:t>
            </a:r>
            <a:r>
              <a:rPr lang="ar-JO" sz="2000" b="1" u="sng"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1</a:t>
            </a:r>
            <a:r>
              <a:rPr lang="ar-SA" b="1" dirty="0" smtClean="0">
                <a:solidFill>
                  <a:schemeClr val="tx1"/>
                </a:solidFill>
                <a:latin typeface="Simplified Arabic" panose="02020603050405020304" pitchFamily="18" charset="-78"/>
                <a:cs typeface="Simplified Arabic" panose="02020603050405020304" pitchFamily="18" charset="-78"/>
              </a:rPr>
              <a:t>) </a:t>
            </a:r>
            <a:r>
              <a:rPr lang="ar-SA" b="1" dirty="0">
                <a:solidFill>
                  <a:schemeClr val="tx1"/>
                </a:solidFill>
                <a:latin typeface="Simplified Arabic" panose="02020603050405020304" pitchFamily="18" charset="-78"/>
                <a:cs typeface="Simplified Arabic" panose="02020603050405020304" pitchFamily="18" charset="-78"/>
              </a:rPr>
              <a:t>إقامة الاتفاقيات التجارية مع دول العالم</a:t>
            </a:r>
            <a:r>
              <a:rPr lang="ar-JO" b="1" dirty="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JO" b="1" dirty="0" smtClean="0">
                <a:solidFill>
                  <a:schemeClr val="tx1"/>
                </a:solidFill>
                <a:latin typeface="Simplified Arabic" panose="02020603050405020304" pitchFamily="18" charset="-78"/>
                <a:cs typeface="Simplified Arabic" panose="02020603050405020304" pitchFamily="18" charset="-78"/>
              </a:rPr>
              <a:t>2</a:t>
            </a:r>
            <a:r>
              <a:rPr lang="ar-SA" b="1" dirty="0" smtClean="0">
                <a:solidFill>
                  <a:schemeClr val="tx1"/>
                </a:solidFill>
                <a:latin typeface="Simplified Arabic" panose="02020603050405020304" pitchFamily="18" charset="-78"/>
                <a:cs typeface="Simplified Arabic" panose="02020603050405020304" pitchFamily="18" charset="-78"/>
              </a:rPr>
              <a:t>) </a:t>
            </a:r>
            <a:r>
              <a:rPr lang="ar-SA" b="1" dirty="0">
                <a:solidFill>
                  <a:schemeClr val="tx1"/>
                </a:solidFill>
                <a:latin typeface="Simplified Arabic" panose="02020603050405020304" pitchFamily="18" charset="-78"/>
                <a:cs typeface="Simplified Arabic" panose="02020603050405020304" pitchFamily="18" charset="-78"/>
              </a:rPr>
              <a:t>فتح البنوك الجديدة والشركات الاستثمارية</a:t>
            </a:r>
            <a:r>
              <a:rPr lang="ar-JO" b="1" dirty="0">
                <a:solidFill>
                  <a:schemeClr val="tx1"/>
                </a:solidFill>
                <a:latin typeface="Simplified Arabic" panose="02020603050405020304" pitchFamily="18" charset="-78"/>
                <a:cs typeface="Simplified Arabic" panose="02020603050405020304" pitchFamily="18" charset="-78"/>
              </a:rPr>
              <a:t>.</a:t>
            </a:r>
            <a:endParaRPr lang="en-US"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endParaRPr lang="en-US" sz="1400" b="1" dirty="0">
              <a:solidFill>
                <a:schemeClr val="tx1"/>
              </a:solidFill>
              <a:latin typeface="Simplified Arabic" panose="02020603050405020304" pitchFamily="18" charset="-78"/>
              <a:cs typeface="Simplified Arabic" panose="02020603050405020304" pitchFamily="18" charset="-78"/>
            </a:endParaRPr>
          </a:p>
        </p:txBody>
      </p:sp>
      <p:pic>
        <p:nvPicPr>
          <p:cNvPr id="5122" name="Picture 2" descr="موقع خبرني : ذكرى الوفاء والبيعة - صور وفيدي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51" y="4044287"/>
            <a:ext cx="3930862" cy="2811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556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244" y="695471"/>
            <a:ext cx="8596668" cy="3880773"/>
          </a:xfrm>
        </p:spPr>
        <p:txBody>
          <a:bodyPr>
            <a:normAutofit fontScale="25000" lnSpcReduction="20000"/>
          </a:bodyPr>
          <a:lstStyle/>
          <a:p>
            <a:pPr marL="0" indent="0" algn="r" rtl="1">
              <a:buNone/>
            </a:pPr>
            <a:r>
              <a:rPr lang="ar-SA" sz="8000" b="1" u="sng" dirty="0">
                <a:solidFill>
                  <a:schemeClr val="tx1"/>
                </a:solidFill>
                <a:latin typeface="Simplified Arabic" panose="02020603050405020304" pitchFamily="18" charset="-78"/>
                <a:cs typeface="Simplified Arabic" panose="02020603050405020304" pitchFamily="18" charset="-78"/>
              </a:rPr>
              <a:t>قطاع التعليم</a:t>
            </a:r>
            <a:r>
              <a:rPr lang="ar-JO" sz="8000" b="1" dirty="0">
                <a:solidFill>
                  <a:schemeClr val="tx1"/>
                </a:solidFill>
                <a:latin typeface="Simplified Arabic" panose="02020603050405020304" pitchFamily="18" charset="-78"/>
                <a:cs typeface="Simplified Arabic" panose="02020603050405020304" pitchFamily="18" charset="-78"/>
              </a:rPr>
              <a:t/>
            </a:r>
            <a:br>
              <a:rPr lang="ar-JO" sz="8000" b="1" dirty="0">
                <a:solidFill>
                  <a:schemeClr val="tx1"/>
                </a:solidFill>
                <a:latin typeface="Simplified Arabic" panose="02020603050405020304" pitchFamily="18" charset="-78"/>
                <a:cs typeface="Simplified Arabic" panose="02020603050405020304" pitchFamily="18" charset="-78"/>
              </a:rPr>
            </a:br>
            <a:r>
              <a:rPr lang="en-US" sz="7200" b="1" dirty="0">
                <a:solidFill>
                  <a:schemeClr val="tx1"/>
                </a:solidFill>
                <a:latin typeface="Simplified Arabic" panose="02020603050405020304" pitchFamily="18" charset="-78"/>
                <a:cs typeface="Simplified Arabic" panose="02020603050405020304" pitchFamily="18" charset="-78"/>
              </a:rPr>
              <a:t/>
            </a:r>
            <a:br>
              <a:rPr lang="en-US" sz="7200" b="1" dirty="0">
                <a:solidFill>
                  <a:schemeClr val="tx1"/>
                </a:solidFill>
                <a:latin typeface="Simplified Arabic" panose="02020603050405020304" pitchFamily="18" charset="-78"/>
                <a:cs typeface="Simplified Arabic" panose="02020603050405020304" pitchFamily="18" charset="-78"/>
              </a:rPr>
            </a:br>
            <a:r>
              <a:rPr lang="ar-SA" sz="7200" b="1" dirty="0">
                <a:solidFill>
                  <a:schemeClr val="tx1"/>
                </a:solidFill>
                <a:latin typeface="Simplified Arabic" panose="02020603050405020304" pitchFamily="18" charset="-78"/>
                <a:cs typeface="Simplified Arabic" panose="02020603050405020304" pitchFamily="18" charset="-78"/>
              </a:rPr>
              <a:t>1) فتحت المدارس في كافة مناطق المملكة</a:t>
            </a:r>
            <a:r>
              <a:rPr lang="ar-JO" sz="7200" b="1" dirty="0">
                <a:solidFill>
                  <a:schemeClr val="tx1"/>
                </a:solidFill>
                <a:latin typeface="Simplified Arabic" panose="02020603050405020304" pitchFamily="18" charset="-78"/>
                <a:cs typeface="Simplified Arabic" panose="02020603050405020304" pitchFamily="18" charset="-78"/>
              </a:rPr>
              <a:t>.</a:t>
            </a:r>
            <a:r>
              <a:rPr lang="en-US" sz="7200" b="1" dirty="0">
                <a:solidFill>
                  <a:schemeClr val="tx1"/>
                </a:solidFill>
                <a:latin typeface="Simplified Arabic" panose="02020603050405020304" pitchFamily="18" charset="-78"/>
                <a:cs typeface="Simplified Arabic" panose="02020603050405020304" pitchFamily="18" charset="-78"/>
              </a:rPr>
              <a:t/>
            </a:r>
            <a:br>
              <a:rPr lang="en-US" sz="7200" b="1" dirty="0">
                <a:solidFill>
                  <a:schemeClr val="tx1"/>
                </a:solidFill>
                <a:latin typeface="Simplified Arabic" panose="02020603050405020304" pitchFamily="18" charset="-78"/>
                <a:cs typeface="Simplified Arabic" panose="02020603050405020304" pitchFamily="18" charset="-78"/>
              </a:rPr>
            </a:br>
            <a:r>
              <a:rPr lang="ar-SA" sz="7200" b="1" dirty="0">
                <a:solidFill>
                  <a:schemeClr val="tx1"/>
                </a:solidFill>
                <a:latin typeface="Simplified Arabic" panose="02020603050405020304" pitchFamily="18" charset="-78"/>
                <a:cs typeface="Simplified Arabic" panose="02020603050405020304" pitchFamily="18" charset="-78"/>
              </a:rPr>
              <a:t>2) تنوعت المراحل الأساسية والثانوية ليغدو الأردن مصدرًا لتصدير الكفاءات العلمية والخبرات المتميزة</a:t>
            </a:r>
            <a:r>
              <a:rPr lang="ar-JO" sz="7200" b="1" dirty="0">
                <a:solidFill>
                  <a:schemeClr val="tx1"/>
                </a:solidFill>
                <a:latin typeface="Simplified Arabic" panose="02020603050405020304" pitchFamily="18" charset="-78"/>
                <a:cs typeface="Simplified Arabic" panose="02020603050405020304" pitchFamily="18" charset="-78"/>
              </a:rPr>
              <a:t>.</a:t>
            </a:r>
            <a:br>
              <a:rPr lang="ar-JO" sz="7200" b="1" dirty="0">
                <a:solidFill>
                  <a:schemeClr val="tx1"/>
                </a:solidFill>
                <a:latin typeface="Simplified Arabic" panose="02020603050405020304" pitchFamily="18" charset="-78"/>
                <a:cs typeface="Simplified Arabic" panose="02020603050405020304" pitchFamily="18" charset="-78"/>
              </a:rPr>
            </a:br>
            <a:r>
              <a:rPr lang="ar-SA" sz="7200" b="1" dirty="0">
                <a:solidFill>
                  <a:schemeClr val="tx1"/>
                </a:solidFill>
                <a:latin typeface="Simplified Arabic" panose="02020603050405020304" pitchFamily="18" charset="-78"/>
                <a:cs typeface="Simplified Arabic" panose="02020603050405020304" pitchFamily="18" charset="-78"/>
              </a:rPr>
              <a:t>3) تأسست العديد من الجامعات مثل الجامعة الأردنية واليرموك ومؤته والعلوم والتكنولوجيا وغيرها</a:t>
            </a:r>
            <a:r>
              <a:rPr lang="ar-JO" sz="7200" b="1" dirty="0">
                <a:solidFill>
                  <a:schemeClr val="tx1"/>
                </a:solidFill>
                <a:latin typeface="Simplified Arabic" panose="02020603050405020304" pitchFamily="18" charset="-78"/>
                <a:cs typeface="Simplified Arabic" panose="02020603050405020304" pitchFamily="18" charset="-78"/>
              </a:rPr>
              <a:t>.</a:t>
            </a:r>
            <a:endParaRPr lang="ar-JO" sz="7200" b="1" u="sng"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endParaRPr lang="ar-JO" sz="7200" b="1" u="sng" dirty="0">
              <a:solidFill>
                <a:schemeClr val="tx1"/>
              </a:solidFill>
              <a:latin typeface="Simplified Arabic" panose="02020603050405020304" pitchFamily="18" charset="-78"/>
              <a:cs typeface="Simplified Arabic" panose="02020603050405020304" pitchFamily="18" charset="-78"/>
            </a:endParaRPr>
          </a:p>
          <a:p>
            <a:pPr marL="0" indent="0" algn="r" rtl="1">
              <a:buNone/>
            </a:pPr>
            <a:endParaRPr lang="ar-JO" sz="7200" b="1" u="sng"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JO" sz="8000" b="1" u="sng" dirty="0" smtClean="0">
                <a:solidFill>
                  <a:schemeClr val="tx1"/>
                </a:solidFill>
                <a:latin typeface="Simplified Arabic" panose="02020603050405020304" pitchFamily="18" charset="-78"/>
                <a:cs typeface="Simplified Arabic" panose="02020603050405020304" pitchFamily="18" charset="-78"/>
              </a:rPr>
              <a:t>مجال </a:t>
            </a:r>
            <a:r>
              <a:rPr lang="ar-SA" sz="8000" b="1" u="sng" dirty="0" smtClean="0">
                <a:solidFill>
                  <a:schemeClr val="tx1"/>
                </a:solidFill>
                <a:latin typeface="Simplified Arabic" panose="02020603050405020304" pitchFamily="18" charset="-78"/>
                <a:cs typeface="Simplified Arabic" panose="02020603050405020304" pitchFamily="18" charset="-78"/>
              </a:rPr>
              <a:t>الصحة</a:t>
            </a:r>
            <a:endParaRPr lang="en-US" sz="8000" b="1" u="sng"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sz="7200" b="1" dirty="0" smtClean="0">
                <a:solidFill>
                  <a:schemeClr val="tx1"/>
                </a:solidFill>
                <a:latin typeface="Simplified Arabic" panose="02020603050405020304" pitchFamily="18" charset="-78"/>
                <a:cs typeface="Simplified Arabic" panose="02020603050405020304" pitchFamily="18" charset="-78"/>
              </a:rPr>
              <a:t>1) </a:t>
            </a:r>
            <a:r>
              <a:rPr lang="ar-SA" sz="7200" b="1" dirty="0" smtClean="0">
                <a:solidFill>
                  <a:schemeClr val="tx1"/>
                </a:solidFill>
                <a:latin typeface="Simplified Arabic" panose="02020603050405020304" pitchFamily="18" charset="-78"/>
                <a:cs typeface="Simplified Arabic" panose="02020603050405020304" pitchFamily="18" charset="-78"/>
              </a:rPr>
              <a:t>شيدت </a:t>
            </a:r>
            <a:r>
              <a:rPr lang="ar-SA" sz="7200" b="1" dirty="0">
                <a:solidFill>
                  <a:schemeClr val="tx1"/>
                </a:solidFill>
                <a:latin typeface="Simplified Arabic" panose="02020603050405020304" pitchFamily="18" charset="-78"/>
                <a:cs typeface="Simplified Arabic" panose="02020603050405020304" pitchFamily="18" charset="-78"/>
              </a:rPr>
              <a:t>العديد من المستشفيات الحكومية الخاصة والعيادات الصحية والمراكز الصحية</a:t>
            </a:r>
            <a:endParaRPr lang="en-US" sz="7200" b="1" dirty="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en-US" sz="7200" b="1" dirty="0">
                <a:solidFill>
                  <a:schemeClr val="tx1"/>
                </a:solidFill>
                <a:latin typeface="Simplified Arabic" panose="02020603050405020304" pitchFamily="18" charset="-78"/>
                <a:cs typeface="Simplified Arabic" panose="02020603050405020304" pitchFamily="18" charset="-78"/>
              </a:rPr>
              <a:t> </a:t>
            </a:r>
            <a:r>
              <a:rPr lang="ar-JO" sz="7200" b="1" dirty="0" smtClean="0">
                <a:solidFill>
                  <a:schemeClr val="tx1"/>
                </a:solidFill>
                <a:latin typeface="Simplified Arabic" panose="02020603050405020304" pitchFamily="18" charset="-78"/>
                <a:cs typeface="Simplified Arabic" panose="02020603050405020304" pitchFamily="18" charset="-78"/>
              </a:rPr>
              <a:t>2) </a:t>
            </a:r>
            <a:r>
              <a:rPr lang="ar-SA" sz="7200" b="1" dirty="0" smtClean="0">
                <a:solidFill>
                  <a:schemeClr val="tx1"/>
                </a:solidFill>
                <a:latin typeface="Simplified Arabic" panose="02020603050405020304" pitchFamily="18" charset="-78"/>
                <a:cs typeface="Simplified Arabic" panose="02020603050405020304" pitchFamily="18" charset="-78"/>
              </a:rPr>
              <a:t>تأسست </a:t>
            </a:r>
            <a:r>
              <a:rPr lang="ar-SA" sz="7200" b="1" dirty="0">
                <a:solidFill>
                  <a:schemeClr val="tx1"/>
                </a:solidFill>
                <a:latin typeface="Simplified Arabic" panose="02020603050405020304" pitchFamily="18" charset="-78"/>
                <a:cs typeface="Simplified Arabic" panose="02020603050405020304" pitchFamily="18" charset="-78"/>
              </a:rPr>
              <a:t>مديرية التأمين الصحي التي تهتم بتوفير التأمين الصحي للمواطن.</a:t>
            </a:r>
            <a:endParaRPr lang="en-US" sz="72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endParaRPr lang="ar-JO" sz="7200" b="1" u="sng"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endParaRPr lang="ar-JO" sz="7200" b="1" u="sng"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8000" b="1" u="sng" dirty="0" smtClean="0">
                <a:solidFill>
                  <a:schemeClr val="tx1"/>
                </a:solidFill>
                <a:latin typeface="Simplified Arabic" panose="02020603050405020304" pitchFamily="18" charset="-78"/>
                <a:cs typeface="Simplified Arabic" panose="02020603050405020304" pitchFamily="18" charset="-78"/>
              </a:rPr>
              <a:t>الإعلام والاتصالات</a:t>
            </a:r>
            <a:r>
              <a:rPr lang="en-US" sz="8000" b="1" dirty="0" smtClean="0">
                <a:solidFill>
                  <a:schemeClr val="tx1"/>
                </a:solidFill>
                <a:latin typeface="Simplified Arabic" panose="02020603050405020304" pitchFamily="18" charset="-78"/>
                <a:cs typeface="Simplified Arabic" panose="02020603050405020304" pitchFamily="18" charset="-78"/>
              </a:rPr>
              <a:t>: </a:t>
            </a:r>
            <a:endParaRPr lang="ar-JO" sz="80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JO" sz="7200" b="1" dirty="0" smtClean="0">
                <a:solidFill>
                  <a:schemeClr val="tx1"/>
                </a:solidFill>
                <a:latin typeface="Simplified Arabic" panose="02020603050405020304" pitchFamily="18" charset="-78"/>
                <a:cs typeface="Simplified Arabic" panose="02020603050405020304" pitchFamily="18" charset="-78"/>
              </a:rPr>
              <a:t>1)</a:t>
            </a:r>
            <a:r>
              <a:rPr lang="ar-SA" sz="7200" b="1" dirty="0" smtClean="0">
                <a:solidFill>
                  <a:schemeClr val="tx1"/>
                </a:solidFill>
                <a:latin typeface="Simplified Arabic" panose="02020603050405020304" pitchFamily="18" charset="-78"/>
                <a:cs typeface="Simplified Arabic" panose="02020603050405020304" pitchFamily="18" charset="-78"/>
              </a:rPr>
              <a:t> تم إنشاء الإذاعة الأردنية عام 1956 م </a:t>
            </a:r>
            <a:r>
              <a:rPr lang="ar-JO" sz="7200" b="1" dirty="0" smtClean="0">
                <a:solidFill>
                  <a:schemeClr val="tx1"/>
                </a:solidFill>
                <a:latin typeface="Simplified Arabic" panose="02020603050405020304" pitchFamily="18" charset="-78"/>
                <a:cs typeface="Simplified Arabic" panose="02020603050405020304" pitchFamily="18" charset="-78"/>
              </a:rPr>
              <a:t>و </a:t>
            </a:r>
            <a:r>
              <a:rPr lang="ar-SA" sz="7200" b="1" dirty="0" smtClean="0">
                <a:solidFill>
                  <a:schemeClr val="tx1"/>
                </a:solidFill>
                <a:latin typeface="Simplified Arabic" panose="02020603050405020304" pitchFamily="18" charset="-78"/>
                <a:cs typeface="Simplified Arabic" panose="02020603050405020304" pitchFamily="18" charset="-78"/>
              </a:rPr>
              <a:t>التلفاز الأردني 1968 م</a:t>
            </a:r>
            <a:r>
              <a:rPr lang="ar-JO" sz="7200" b="1" dirty="0" smtClean="0">
                <a:solidFill>
                  <a:schemeClr val="tx1"/>
                </a:solidFill>
                <a:latin typeface="Simplified Arabic" panose="02020603050405020304" pitchFamily="18" charset="-78"/>
                <a:cs typeface="Simplified Arabic" panose="02020603050405020304" pitchFamily="18" charset="-78"/>
              </a:rPr>
              <a:t>.</a:t>
            </a:r>
            <a:endParaRPr lang="en-US" sz="7200" b="1" dirty="0" smtClean="0">
              <a:solidFill>
                <a:schemeClr val="tx1"/>
              </a:solidFill>
              <a:latin typeface="Simplified Arabic" panose="02020603050405020304" pitchFamily="18" charset="-78"/>
              <a:cs typeface="Simplified Arabic" panose="02020603050405020304" pitchFamily="18" charset="-78"/>
            </a:endParaRPr>
          </a:p>
          <a:p>
            <a:pPr marL="0" lvl="0" indent="0" algn="r" rtl="1">
              <a:buNone/>
            </a:pPr>
            <a:r>
              <a:rPr lang="ar-JO" sz="7200" b="1" dirty="0" smtClean="0">
                <a:solidFill>
                  <a:schemeClr val="tx1"/>
                </a:solidFill>
                <a:latin typeface="Simplified Arabic" panose="02020603050405020304" pitchFamily="18" charset="-78"/>
                <a:cs typeface="Simplified Arabic" panose="02020603050405020304" pitchFamily="18" charset="-78"/>
              </a:rPr>
              <a:t>2) </a:t>
            </a:r>
            <a:r>
              <a:rPr lang="ar-SA" sz="7200" b="1" dirty="0" smtClean="0">
                <a:solidFill>
                  <a:schemeClr val="tx1"/>
                </a:solidFill>
                <a:latin typeface="Simplified Arabic" panose="02020603050405020304" pitchFamily="18" charset="-78"/>
                <a:cs typeface="Simplified Arabic" panose="02020603050405020304" pitchFamily="18" charset="-78"/>
              </a:rPr>
              <a:t>أصدر العديد من الصحف الأردنية لنقل الأخبار</a:t>
            </a:r>
            <a:r>
              <a:rPr lang="ar-JO" sz="7200" b="1" dirty="0" smtClean="0">
                <a:solidFill>
                  <a:schemeClr val="tx1"/>
                </a:solidFill>
                <a:latin typeface="Simplified Arabic" panose="02020603050405020304" pitchFamily="18" charset="-78"/>
                <a:cs typeface="Simplified Arabic" panose="02020603050405020304" pitchFamily="18" charset="-78"/>
              </a:rPr>
              <a:t>.</a:t>
            </a:r>
            <a:endParaRPr lang="en-US" sz="7200" b="1" dirty="0" smtClean="0">
              <a:solidFill>
                <a:schemeClr val="tx1"/>
              </a:solidFill>
              <a:latin typeface="Simplified Arabic" panose="02020603050405020304" pitchFamily="18" charset="-78"/>
              <a:cs typeface="Simplified Arabic" panose="02020603050405020304" pitchFamily="18" charset="-78"/>
            </a:endParaRPr>
          </a:p>
          <a:p>
            <a:pPr marL="0" lvl="0" indent="0" algn="r" rtl="1">
              <a:buNone/>
            </a:pPr>
            <a:endParaRPr lang="en-US" sz="1400" b="1" dirty="0">
              <a:solidFill>
                <a:schemeClr val="tx1"/>
              </a:solidFill>
              <a:latin typeface="Simplified Arabic" panose="02020603050405020304" pitchFamily="18" charset="-78"/>
              <a:cs typeface="Simplified Arabic" panose="02020603050405020304" pitchFamily="18" charset="-78"/>
            </a:endParaRPr>
          </a:p>
        </p:txBody>
      </p:sp>
      <p:pic>
        <p:nvPicPr>
          <p:cNvPr id="7172" name="Picture 4" descr="مركز الحسين للسرطان الأردن - جائزة الشيخ حمدان بن راشد آل مكتوم للعلوم  الطبي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065" y="2565835"/>
            <a:ext cx="2660793" cy="2660793"/>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موقع خبرني : التلفزيون الاردني متاح على الهواتف الذكي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976347"/>
            <a:ext cx="2281267" cy="182293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الجامعة الاردنية تبدأ قبول طلبات البرنامج الدولي للفصل الدراسي الاول -  صحيفة المق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248" y="839585"/>
            <a:ext cx="2136984" cy="199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154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JO" sz="2400" b="1" u="sng" dirty="0" smtClean="0">
                <a:solidFill>
                  <a:schemeClr val="tx1"/>
                </a:solidFill>
                <a:latin typeface="Simplified Arabic" panose="02020603050405020304" pitchFamily="18" charset="-78"/>
                <a:cs typeface="Simplified Arabic" panose="02020603050405020304" pitchFamily="18" charset="-78"/>
              </a:rPr>
              <a:t>الانجازات العسكرية للملك الراحل الحسن بن طلال :</a:t>
            </a:r>
            <a:r>
              <a:rPr lang="ar-JO" sz="1800" b="1" u="sng" dirty="0" smtClean="0">
                <a:solidFill>
                  <a:schemeClr val="tx1"/>
                </a:solidFill>
                <a:latin typeface="Simplified Arabic" panose="02020603050405020304" pitchFamily="18" charset="-78"/>
                <a:cs typeface="Simplified Arabic" panose="02020603050405020304" pitchFamily="18" charset="-78"/>
              </a:rPr>
              <a:t/>
            </a:r>
            <a:br>
              <a:rPr lang="ar-JO" sz="1800" b="1" u="sng" dirty="0" smtClean="0">
                <a:solidFill>
                  <a:schemeClr val="tx1"/>
                </a:solidFill>
                <a:latin typeface="Simplified Arabic" panose="02020603050405020304" pitchFamily="18" charset="-78"/>
                <a:cs typeface="Simplified Arabic" panose="02020603050405020304" pitchFamily="18" charset="-78"/>
              </a:rPr>
            </a:br>
            <a:r>
              <a:rPr lang="ar-JO" sz="1800" b="1" dirty="0">
                <a:solidFill>
                  <a:schemeClr val="tx1"/>
                </a:solidFill>
                <a:latin typeface="Simplified Arabic" panose="02020603050405020304" pitchFamily="18" charset="-78"/>
                <a:cs typeface="Simplified Arabic" panose="02020603050405020304" pitchFamily="18" charset="-78"/>
              </a:rPr>
              <a:t/>
            </a:r>
            <a:br>
              <a:rPr lang="ar-JO" sz="1800" b="1" dirty="0">
                <a:solidFill>
                  <a:schemeClr val="tx1"/>
                </a:solidFill>
                <a:latin typeface="Simplified Arabic" panose="02020603050405020304" pitchFamily="18" charset="-78"/>
                <a:cs typeface="Simplified Arabic" panose="02020603050405020304" pitchFamily="18" charset="-78"/>
              </a:rPr>
            </a:br>
            <a:r>
              <a:rPr lang="ar-JO" sz="1800" b="1" dirty="0" smtClean="0">
                <a:solidFill>
                  <a:schemeClr val="tx1"/>
                </a:solidFill>
                <a:latin typeface="Simplified Arabic" panose="02020603050405020304" pitchFamily="18" charset="-78"/>
                <a:cs typeface="Simplified Arabic" panose="02020603050405020304" pitchFamily="18" charset="-78"/>
              </a:rPr>
              <a:t>1) تعريب قيادة الجيش العربية الاردني بطرد كلوب باشا عام 1956 م.</a:t>
            </a:r>
            <a:br>
              <a:rPr lang="ar-JO" sz="1800" b="1" dirty="0" smtClean="0">
                <a:solidFill>
                  <a:schemeClr val="tx1"/>
                </a:solidFill>
                <a:latin typeface="Simplified Arabic" panose="02020603050405020304" pitchFamily="18" charset="-78"/>
                <a:cs typeface="Simplified Arabic" panose="02020603050405020304" pitchFamily="18" charset="-78"/>
              </a:rPr>
            </a:br>
            <a:r>
              <a:rPr lang="ar-JO" sz="1800" b="1" dirty="0" smtClean="0">
                <a:solidFill>
                  <a:schemeClr val="tx1"/>
                </a:solidFill>
                <a:latin typeface="Simplified Arabic" panose="02020603050405020304" pitchFamily="18" charset="-78"/>
                <a:cs typeface="Simplified Arabic" panose="02020603050405020304" pitchFamily="18" charset="-78"/>
              </a:rPr>
              <a:t>2) خوض معركة الكرامة عام 1968 م ضد العدو الصهيوني.</a:t>
            </a:r>
            <a:endParaRPr lang="en-US" sz="1800" b="1" dirty="0">
              <a:solidFill>
                <a:schemeClr val="tx1"/>
              </a:solidFill>
              <a:latin typeface="Simplified Arabic" panose="02020603050405020304" pitchFamily="18" charset="-78"/>
              <a:cs typeface="Simplified Arabic" panose="02020603050405020304" pitchFamily="18" charset="-78"/>
            </a:endParaRPr>
          </a:p>
        </p:txBody>
      </p:sp>
      <p:pic>
        <p:nvPicPr>
          <p:cNvPr id="8194" name="Picture 2" descr="تعريب قيادة الجيش العربي.. قصة وطن وشجاعة قائد - رصين"/>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94767" y="2130136"/>
            <a:ext cx="6761801" cy="373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954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originals/6d/90/34/6d9034f6839725a944347848bf69693e.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34887" y="806334"/>
            <a:ext cx="4214553" cy="4705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7701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144</TotalTime>
  <Words>145</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Simplified Arabic</vt:lpstr>
      <vt:lpstr>Tahoma</vt:lpstr>
      <vt:lpstr>Trebuchet MS</vt:lpstr>
      <vt:lpstr>Wingdings 3</vt:lpstr>
      <vt:lpstr>Facet</vt:lpstr>
      <vt:lpstr> الملك الحسين بن طلال</vt:lpstr>
      <vt:lpstr>- نبذة عن حياة الملك الحسين بن طلال ونشأته : </vt:lpstr>
      <vt:lpstr>شهد الأردن في عهد الملك الحسين بن طلال نهضة في شتى المجالات و منها :</vt:lpstr>
      <vt:lpstr>PowerPoint Presentation</vt:lpstr>
      <vt:lpstr>الانجازات العسكرية للملك الراحل الحسن بن طلال :  1) تعريب قيادة الجيش العربية الاردني بطرد كلوب باشا عام 1956 م. 2) خوض معركة الكرامة عام 1968 م ضد العدو الصهيوني.</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الأردن في عهد الملك الحسين بن طلال.</dc:title>
  <dc:creator>Microsoft account</dc:creator>
  <cp:lastModifiedBy>Microsoft account</cp:lastModifiedBy>
  <cp:revision>45</cp:revision>
  <dcterms:created xsi:type="dcterms:W3CDTF">2021-04-03T18:16:59Z</dcterms:created>
  <dcterms:modified xsi:type="dcterms:W3CDTF">2022-11-30T15:32:51Z</dcterms:modified>
</cp:coreProperties>
</file>