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5FB76-3095-8612-BE9A-800AB78DF9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0C71E1-CA48-8462-B6CE-6F70D319F3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6D15FC-F0A2-9E29-E632-AFDB06A235C6}"/>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D9AA0379-DC67-39AF-C24F-C92DAD8BAE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5E274-CFCD-95CA-6BF6-5C57F5628D42}"/>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256136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1918-5449-C254-C394-F2C00B7113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6A6D9C-16D6-752F-AC67-84851FAC6C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3E5CA-9F3F-51DF-0CDE-3F40D2F56C78}"/>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356C5B1B-80A7-E42F-02CC-80214944D7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32083-DF5D-8544-C82A-159A89FED88A}"/>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102941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A5F92D-FEF8-91B3-6E1D-A3796689F9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9A03A6-EF53-4D19-7D82-594DED4DB4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9E571-E13E-6E54-99A6-A76CE3E6F5D9}"/>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0D561ED0-A4A0-B54A-675E-BACC529116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CE0CA4-D82F-AFE6-4603-BD8785E72C4C}"/>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29470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078D-73DB-69CE-E682-B86CBD682E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5635DA-B3D6-89DF-D6B1-CFCB5DF101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650DC-94DA-1D63-55C4-816EDC271E40}"/>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8F8556BF-BB4E-48B3-646D-E8D02BF4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DB6E46-C3F1-8396-95B5-F6C30F01ED07}"/>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42095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E4DA-031D-4E14-8412-27A7556BE9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0A49B8-B7BE-F752-A681-751A840F46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56EE9A-099C-AA1F-954C-4CE284DD0B73}"/>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AB5C9CBE-8099-4ACD-1FD8-0216E9DD2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8CFCB-8630-E11E-1717-5216D8F02BB8}"/>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273977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F0E7-BBA9-7B6B-D2DB-0E27385D7B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FD304-E106-46B0-0E52-3E611811F5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01FC61-F4BF-16B6-C803-FD197FED7D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E1310E-F9B0-6EE0-0FFF-F0FCF9F88D7A}"/>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6" name="Footer Placeholder 5">
            <a:extLst>
              <a:ext uri="{FF2B5EF4-FFF2-40B4-BE49-F238E27FC236}">
                <a16:creationId xmlns:a16="http://schemas.microsoft.com/office/drawing/2014/main" id="{B4B4D6E1-81D5-5652-CAD7-EB2DC78532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4EE80D-D418-31C3-1634-C42F02A5B748}"/>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410510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8AFCE-8CE4-407B-AA1A-3FDF60B745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563918-F3D3-9167-D814-10A6DC9649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33E728-2C53-9504-BA4E-9C43F1AC3D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CB43F5-4965-C266-28E5-13B8802C6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DB2A11-5A78-9069-C8D7-3C78D9185C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C0D811-30DF-66E9-765F-9EDCD6BE58D1}"/>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8" name="Footer Placeholder 7">
            <a:extLst>
              <a:ext uri="{FF2B5EF4-FFF2-40B4-BE49-F238E27FC236}">
                <a16:creationId xmlns:a16="http://schemas.microsoft.com/office/drawing/2014/main" id="{8A8C5AA7-2EDD-5450-4BF3-DA89C6417F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1887C9-7084-AB59-C874-ED17665B1387}"/>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1445360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1297-E279-C812-9810-02D9716BD1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09EC37-E14A-BD80-3497-878999B4C55F}"/>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4" name="Footer Placeholder 3">
            <a:extLst>
              <a:ext uri="{FF2B5EF4-FFF2-40B4-BE49-F238E27FC236}">
                <a16:creationId xmlns:a16="http://schemas.microsoft.com/office/drawing/2014/main" id="{7A98757A-2C43-67C3-C16B-8C077AD4E1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3ADC32-237B-9B38-66DC-F47FFD419E48}"/>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1889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4E0418-B9EC-0A89-4070-67AEE3FF8F56}"/>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3" name="Footer Placeholder 2">
            <a:extLst>
              <a:ext uri="{FF2B5EF4-FFF2-40B4-BE49-F238E27FC236}">
                <a16:creationId xmlns:a16="http://schemas.microsoft.com/office/drawing/2014/main" id="{2FE9673E-1CA7-CF2B-CB0B-ACE6AFB29C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684F96-2C70-2D64-FA71-BFA8912BFA35}"/>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152343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F966C-F75E-95C3-125B-39F4F7772A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F76440-85AF-E5DD-36A7-C8C767521C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531D66-5419-890F-7E65-7178B7DEB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955E0E-7FA3-A053-662A-B9F7A56FE25A}"/>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6" name="Footer Placeholder 5">
            <a:extLst>
              <a:ext uri="{FF2B5EF4-FFF2-40B4-BE49-F238E27FC236}">
                <a16:creationId xmlns:a16="http://schemas.microsoft.com/office/drawing/2014/main" id="{FEE08D2F-6181-D357-6689-5BC22E5B9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C3500-DD6B-A74F-70B9-2F6378498936}"/>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180295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E0FBD-4BCF-C16D-5791-F51BFCC8F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A76B84-73C8-98D9-3768-D7DD416E48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7FA1DF-EC1A-81CF-2398-25816765FB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41E940-D4A8-F596-37DC-BBED781546B6}"/>
              </a:ext>
            </a:extLst>
          </p:cNvPr>
          <p:cNvSpPr>
            <a:spLocks noGrp="1"/>
          </p:cNvSpPr>
          <p:nvPr>
            <p:ph type="dt" sz="half" idx="10"/>
          </p:nvPr>
        </p:nvSpPr>
        <p:spPr/>
        <p:txBody>
          <a:bodyPr/>
          <a:lstStyle/>
          <a:p>
            <a:fld id="{777B8709-CD9A-401D-93FA-31DC6C333937}" type="datetimeFigureOut">
              <a:rPr lang="en-US" smtClean="0"/>
              <a:t>11/27/2022</a:t>
            </a:fld>
            <a:endParaRPr lang="en-US"/>
          </a:p>
        </p:txBody>
      </p:sp>
      <p:sp>
        <p:nvSpPr>
          <p:cNvPr id="6" name="Footer Placeholder 5">
            <a:extLst>
              <a:ext uri="{FF2B5EF4-FFF2-40B4-BE49-F238E27FC236}">
                <a16:creationId xmlns:a16="http://schemas.microsoft.com/office/drawing/2014/main" id="{39FCAAE0-6A69-BCC9-34EF-8BE9A7B382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1AABA-31CC-B8D6-24E5-CFF541507A48}"/>
              </a:ext>
            </a:extLst>
          </p:cNvPr>
          <p:cNvSpPr>
            <a:spLocks noGrp="1"/>
          </p:cNvSpPr>
          <p:nvPr>
            <p:ph type="sldNum" sz="quarter" idx="12"/>
          </p:nvPr>
        </p:nvSpPr>
        <p:spPr/>
        <p:txBody>
          <a:bodyPr/>
          <a:lstStyle/>
          <a:p>
            <a:fld id="{CDEF5A9A-91CA-4AE5-9B7B-AEE499651DE3}" type="slidenum">
              <a:rPr lang="en-US" smtClean="0"/>
              <a:t>‹#›</a:t>
            </a:fld>
            <a:endParaRPr lang="en-US"/>
          </a:p>
        </p:txBody>
      </p:sp>
    </p:spTree>
    <p:extLst>
      <p:ext uri="{BB962C8B-B14F-4D97-AF65-F5344CB8AC3E}">
        <p14:creationId xmlns:p14="http://schemas.microsoft.com/office/powerpoint/2010/main" val="366631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F17414-5845-6495-97E8-0614A36F49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D83AE1-CDFB-4653-FEC6-E289A79EF9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55B69E-201C-BBBC-D8A1-22D75702A3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B8709-CD9A-401D-93FA-31DC6C333937}" type="datetimeFigureOut">
              <a:rPr lang="en-US" smtClean="0"/>
              <a:t>11/27/2022</a:t>
            </a:fld>
            <a:endParaRPr lang="en-US"/>
          </a:p>
        </p:txBody>
      </p:sp>
      <p:sp>
        <p:nvSpPr>
          <p:cNvPr id="5" name="Footer Placeholder 4">
            <a:extLst>
              <a:ext uri="{FF2B5EF4-FFF2-40B4-BE49-F238E27FC236}">
                <a16:creationId xmlns:a16="http://schemas.microsoft.com/office/drawing/2014/main" id="{3D41A015-3650-5C8F-553F-829993120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1A37BD-6597-9B90-541E-D4E8D903D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F5A9A-91CA-4AE5-9B7B-AEE499651DE3}" type="slidenum">
              <a:rPr lang="en-US" smtClean="0"/>
              <a:t>‹#›</a:t>
            </a:fld>
            <a:endParaRPr lang="en-US"/>
          </a:p>
        </p:txBody>
      </p:sp>
    </p:spTree>
    <p:extLst>
      <p:ext uri="{BB962C8B-B14F-4D97-AF65-F5344CB8AC3E}">
        <p14:creationId xmlns:p14="http://schemas.microsoft.com/office/powerpoint/2010/main" val="1377719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fif"/><Relationship Id="rId1" Type="http://schemas.openxmlformats.org/officeDocument/2006/relationships/slideLayout" Target="../slideLayouts/slideLayout2.xml"/><Relationship Id="rId4" Type="http://schemas.openxmlformats.org/officeDocument/2006/relationships/image" Target="../media/image7.jfif"/></Relationships>
</file>

<file path=ppt/slides/_rels/slide4.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image" Target="../media/image8.jf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4B46-EFC1-FD40-FC8B-79A60598AEC5}"/>
              </a:ext>
            </a:extLst>
          </p:cNvPr>
          <p:cNvSpPr>
            <a:spLocks noGrp="1"/>
          </p:cNvSpPr>
          <p:nvPr>
            <p:ph type="ctrTitle"/>
          </p:nvPr>
        </p:nvSpPr>
        <p:spPr>
          <a:xfrm>
            <a:off x="1524000" y="1679331"/>
            <a:ext cx="9144000" cy="1830632"/>
          </a:xfrm>
        </p:spPr>
        <p:txBody>
          <a:bodyPr/>
          <a:lstStyle/>
          <a:p>
            <a:r>
              <a:rPr lang="en-US" b="1" dirty="0"/>
              <a:t>Abdullah the Second</a:t>
            </a:r>
          </a:p>
        </p:txBody>
      </p:sp>
      <p:sp>
        <p:nvSpPr>
          <p:cNvPr id="3" name="Subtitle 2">
            <a:extLst>
              <a:ext uri="{FF2B5EF4-FFF2-40B4-BE49-F238E27FC236}">
                <a16:creationId xmlns:a16="http://schemas.microsoft.com/office/drawing/2014/main" id="{BED4F77C-32F3-2310-607D-B74893C285F0}"/>
              </a:ext>
            </a:extLst>
          </p:cNvPr>
          <p:cNvSpPr>
            <a:spLocks noGrp="1"/>
          </p:cNvSpPr>
          <p:nvPr>
            <p:ph type="subTitle" idx="1"/>
          </p:nvPr>
        </p:nvSpPr>
        <p:spPr/>
        <p:txBody>
          <a:bodyPr/>
          <a:lstStyle/>
          <a:p>
            <a:r>
              <a:rPr lang="en-US" dirty="0"/>
              <a:t>By: Jena </a:t>
            </a:r>
            <a:r>
              <a:rPr lang="en-US" dirty="0" err="1"/>
              <a:t>Halteh</a:t>
            </a:r>
            <a:r>
              <a:rPr lang="en-US" dirty="0"/>
              <a:t> / 5E</a:t>
            </a:r>
          </a:p>
          <a:p>
            <a:r>
              <a:rPr lang="en-US" dirty="0"/>
              <a:t>Subject: Social Studies</a:t>
            </a:r>
          </a:p>
        </p:txBody>
      </p:sp>
      <p:pic>
        <p:nvPicPr>
          <p:cNvPr id="5" name="Picture 4">
            <a:extLst>
              <a:ext uri="{FF2B5EF4-FFF2-40B4-BE49-F238E27FC236}">
                <a16:creationId xmlns:a16="http://schemas.microsoft.com/office/drawing/2014/main" id="{A85E3CF7-9EFF-BBEE-4A09-3511EBD955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5898" y="3094893"/>
            <a:ext cx="2619951" cy="3578469"/>
          </a:xfrm>
          <a:prstGeom prst="rect">
            <a:avLst/>
          </a:prstGeom>
        </p:spPr>
      </p:pic>
    </p:spTree>
    <p:extLst>
      <p:ext uri="{BB962C8B-B14F-4D97-AF65-F5344CB8AC3E}">
        <p14:creationId xmlns:p14="http://schemas.microsoft.com/office/powerpoint/2010/main" val="305727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81336-FEA7-25A3-6FC9-C57BD4B87A24}"/>
              </a:ext>
            </a:extLst>
          </p:cNvPr>
          <p:cNvSpPr>
            <a:spLocks noGrp="1"/>
          </p:cNvSpPr>
          <p:nvPr>
            <p:ph type="title"/>
          </p:nvPr>
        </p:nvSpPr>
        <p:spPr>
          <a:xfrm>
            <a:off x="838200" y="365125"/>
            <a:ext cx="10515600" cy="540483"/>
          </a:xfrm>
        </p:spPr>
        <p:txBody>
          <a:bodyPr>
            <a:normAutofit fontScale="90000"/>
          </a:bodyPr>
          <a:lstStyle/>
          <a:p>
            <a:r>
              <a:rPr lang="en-US" b="1" dirty="0">
                <a:solidFill>
                  <a:srgbClr val="00B050"/>
                </a:solidFill>
              </a:rPr>
              <a:t>Who is Abdullah the Second?</a:t>
            </a:r>
          </a:p>
        </p:txBody>
      </p:sp>
      <p:sp>
        <p:nvSpPr>
          <p:cNvPr id="3" name="Content Placeholder 2">
            <a:extLst>
              <a:ext uri="{FF2B5EF4-FFF2-40B4-BE49-F238E27FC236}">
                <a16:creationId xmlns:a16="http://schemas.microsoft.com/office/drawing/2014/main" id="{35AB1019-01EE-0ADD-90F6-473766347B84}"/>
              </a:ext>
            </a:extLst>
          </p:cNvPr>
          <p:cNvSpPr>
            <a:spLocks noGrp="1"/>
          </p:cNvSpPr>
          <p:nvPr>
            <p:ph idx="1"/>
          </p:nvPr>
        </p:nvSpPr>
        <p:spPr>
          <a:xfrm>
            <a:off x="838200" y="1028700"/>
            <a:ext cx="10515600" cy="2540977"/>
          </a:xfrm>
        </p:spPr>
        <p:txBody>
          <a:bodyPr/>
          <a:lstStyle/>
          <a:p>
            <a:r>
              <a:rPr lang="en-US" dirty="0"/>
              <a:t>Abdullah the second is currently the king of Jordan, born on the 30</a:t>
            </a:r>
            <a:r>
              <a:rPr lang="en-US" baseline="30000" dirty="0"/>
              <a:t>th</a:t>
            </a:r>
            <a:r>
              <a:rPr lang="en-US" dirty="0"/>
              <a:t> of January 1962 reigning from the 7</a:t>
            </a:r>
            <a:r>
              <a:rPr lang="en-US" baseline="30000" dirty="0"/>
              <a:t>th</a:t>
            </a:r>
            <a:r>
              <a:rPr lang="en-US" dirty="0"/>
              <a:t> of February 1999, and is a member of the </a:t>
            </a:r>
            <a:r>
              <a:rPr lang="en-US" dirty="0" err="1"/>
              <a:t>Hashimite</a:t>
            </a:r>
            <a:r>
              <a:rPr lang="en-US" dirty="0"/>
              <a:t> dynasty, the royal family in Jordan since 1921, and is considered a 41</a:t>
            </a:r>
            <a:r>
              <a:rPr lang="en-US" baseline="30000" dirty="0"/>
              <a:t>st</a:t>
            </a:r>
            <a:r>
              <a:rPr lang="en-US" dirty="0"/>
              <a:t> generation direct descendant of Prophet Muhammad.</a:t>
            </a:r>
          </a:p>
          <a:p>
            <a:endParaRPr lang="en-US" dirty="0"/>
          </a:p>
        </p:txBody>
      </p:sp>
      <p:pic>
        <p:nvPicPr>
          <p:cNvPr id="5" name="Picture 4">
            <a:extLst>
              <a:ext uri="{FF2B5EF4-FFF2-40B4-BE49-F238E27FC236}">
                <a16:creationId xmlns:a16="http://schemas.microsoft.com/office/drawing/2014/main" id="{5962F7A9-3E89-3288-BD5E-A7CBD767BB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9161" y="2725300"/>
            <a:ext cx="3009900" cy="4111082"/>
          </a:xfrm>
          <a:prstGeom prst="rect">
            <a:avLst/>
          </a:prstGeom>
        </p:spPr>
      </p:pic>
      <p:pic>
        <p:nvPicPr>
          <p:cNvPr id="1026" name="Picture 2">
            <a:extLst>
              <a:ext uri="{FF2B5EF4-FFF2-40B4-BE49-F238E27FC236}">
                <a16:creationId xmlns:a16="http://schemas.microsoft.com/office/drawing/2014/main" id="{5130F540-FD09-3C3D-F750-1ECCFB85A7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9" y="3852977"/>
            <a:ext cx="2762250" cy="3000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83F2F46-A475-68AF-BDDD-E3FDEDB7BC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1046" y="3741000"/>
            <a:ext cx="4662854" cy="3108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3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9B0A4-7C89-4DA1-1BE4-E00439E12450}"/>
              </a:ext>
            </a:extLst>
          </p:cNvPr>
          <p:cNvSpPr>
            <a:spLocks noGrp="1"/>
          </p:cNvSpPr>
          <p:nvPr>
            <p:ph type="title"/>
          </p:nvPr>
        </p:nvSpPr>
        <p:spPr>
          <a:xfrm>
            <a:off x="838200" y="365125"/>
            <a:ext cx="10515600" cy="549275"/>
          </a:xfrm>
        </p:spPr>
        <p:txBody>
          <a:bodyPr>
            <a:normAutofit fontScale="90000"/>
          </a:bodyPr>
          <a:lstStyle/>
          <a:p>
            <a:r>
              <a:rPr lang="en-US" b="1" dirty="0">
                <a:solidFill>
                  <a:srgbClr val="FF0000"/>
                </a:solidFill>
              </a:rPr>
              <a:t>What did he do?</a:t>
            </a:r>
          </a:p>
        </p:txBody>
      </p:sp>
      <p:sp>
        <p:nvSpPr>
          <p:cNvPr id="3" name="Content Placeholder 2">
            <a:extLst>
              <a:ext uri="{FF2B5EF4-FFF2-40B4-BE49-F238E27FC236}">
                <a16:creationId xmlns:a16="http://schemas.microsoft.com/office/drawing/2014/main" id="{D1EBBBFA-B789-3CCB-A6F6-DBB544576728}"/>
              </a:ext>
            </a:extLst>
          </p:cNvPr>
          <p:cNvSpPr>
            <a:spLocks noGrp="1"/>
          </p:cNvSpPr>
          <p:nvPr>
            <p:ph idx="1"/>
          </p:nvPr>
        </p:nvSpPr>
        <p:spPr>
          <a:xfrm>
            <a:off x="838200" y="952500"/>
            <a:ext cx="10515600" cy="5262563"/>
          </a:xfrm>
        </p:spPr>
        <p:txBody>
          <a:bodyPr>
            <a:normAutofit fontScale="62500" lnSpcReduction="20000"/>
          </a:bodyPr>
          <a:lstStyle/>
          <a:p>
            <a:r>
              <a:rPr lang="en-US" b="0" i="0" dirty="0">
                <a:solidFill>
                  <a:srgbClr val="000000"/>
                </a:solidFill>
                <a:effectLst/>
                <a:latin typeface="Arial" panose="020B0604020202020204" pitchFamily="34" charset="0"/>
              </a:rPr>
              <a:t>Since ascending the Throne in 1999, King Abdullah II has been focused on economic development. Through His Majesty’s efforts, many programs have borne fruit and enhanced Jordanians’ living conditions.</a:t>
            </a:r>
          </a:p>
          <a:p>
            <a:r>
              <a:rPr lang="en-US" b="0" i="0" dirty="0">
                <a:solidFill>
                  <a:srgbClr val="555555"/>
                </a:solidFill>
                <a:effectLst/>
                <a:latin typeface="proxima-nova"/>
              </a:rPr>
              <a:t> </a:t>
            </a:r>
            <a:r>
              <a:rPr lang="en-US" b="0" i="0" dirty="0">
                <a:solidFill>
                  <a:srgbClr val="000000"/>
                </a:solidFill>
                <a:effectLst/>
                <a:latin typeface="Arial" panose="020B0604020202020204" pitchFamily="34" charset="0"/>
              </a:rPr>
              <a:t>The King has identified several pillars to fulfil this vision, including liberalizing and modernizing the economy, improving the living standards of all Jordanians, reducing debt, narrowing the budget deficit, joining the global economy, enhancing economic ties with Arab states and other major global markets as well as combating poverty and unemployment.</a:t>
            </a:r>
          </a:p>
          <a:p>
            <a:pPr algn="just"/>
            <a:r>
              <a:rPr lang="en-US" b="0" i="0" dirty="0">
                <a:solidFill>
                  <a:srgbClr val="000000"/>
                </a:solidFill>
                <a:effectLst/>
                <a:latin typeface="Arial" panose="020B0604020202020204" pitchFamily="34" charset="0"/>
              </a:rPr>
              <a:t>Jordan has developed a successful partnership with the World Economic Forum (WEF) — thanks to economic, political and social reforms led by His Majesty — turning the Kingdom into a forward-looking model in the region.</a:t>
            </a:r>
          </a:p>
          <a:p>
            <a:pPr algn="just"/>
            <a:r>
              <a:rPr lang="en-US" b="0" i="0" dirty="0">
                <a:solidFill>
                  <a:srgbClr val="000000"/>
                </a:solidFill>
                <a:effectLst/>
                <a:latin typeface="Arial" panose="020B0604020202020204" pitchFamily="34" charset="0"/>
              </a:rPr>
              <a:t>The King’s keenness to ensure Jordan participates in the WEF has enabled the country to assume an advanced status within the Forum’s circles, paving the way for a strong partnership that has turned Jordan into a second home for this international platform. King Abdullah II sees this gathering as the right venue to address political, economic and intellectual leaders, along with the millions of people they serve around the world.</a:t>
            </a:r>
          </a:p>
          <a:p>
            <a:pPr algn="just"/>
            <a:r>
              <a:rPr lang="en-US" b="0" i="0" dirty="0">
                <a:solidFill>
                  <a:srgbClr val="000000"/>
                </a:solidFill>
                <a:effectLst/>
                <a:latin typeface="Arial" panose="020B0604020202020204" pitchFamily="34" charset="0"/>
              </a:rPr>
              <a:t>His Majesty has also issued directives to prepare programs to enhance the living conditions of citizens with limited incomes by providing a social security safety net, building housing units for targeted social segments, implementing empowerment programs through training and qualifying people in poverty pockets as well as supporting underprivileged families through the Jordan Hashemite Charity Organization distribution of food and aid parcels.</a:t>
            </a:r>
          </a:p>
          <a:p>
            <a:endParaRPr lang="en-US"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BD7D95F-632B-CE0F-1D91-DF621F60D2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7850" y="5181600"/>
            <a:ext cx="2724150" cy="1676400"/>
          </a:xfrm>
          <a:prstGeom prst="rect">
            <a:avLst/>
          </a:prstGeom>
        </p:spPr>
      </p:pic>
      <p:pic>
        <p:nvPicPr>
          <p:cNvPr id="7" name="Picture 6">
            <a:extLst>
              <a:ext uri="{FF2B5EF4-FFF2-40B4-BE49-F238E27FC236}">
                <a16:creationId xmlns:a16="http://schemas.microsoft.com/office/drawing/2014/main" id="{C8C49B63-95D6-A056-2FC2-889DAFB94C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0335" y="5332347"/>
            <a:ext cx="1167165" cy="1530416"/>
          </a:xfrm>
          <a:prstGeom prst="rect">
            <a:avLst/>
          </a:prstGeom>
        </p:spPr>
      </p:pic>
      <p:pic>
        <p:nvPicPr>
          <p:cNvPr id="9" name="Picture 8">
            <a:extLst>
              <a:ext uri="{FF2B5EF4-FFF2-40B4-BE49-F238E27FC236}">
                <a16:creationId xmlns:a16="http://schemas.microsoft.com/office/drawing/2014/main" id="{B1631C6E-13B6-61A7-E1B1-BB73E3FD99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76" y="5362785"/>
            <a:ext cx="2247900" cy="1542839"/>
          </a:xfrm>
          <a:prstGeom prst="rect">
            <a:avLst/>
          </a:prstGeom>
        </p:spPr>
      </p:pic>
    </p:spTree>
    <p:extLst>
      <p:ext uri="{BB962C8B-B14F-4D97-AF65-F5344CB8AC3E}">
        <p14:creationId xmlns:p14="http://schemas.microsoft.com/office/powerpoint/2010/main" val="123949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E2BD8-B505-4D4E-8909-F42C25F042CC}"/>
              </a:ext>
            </a:extLst>
          </p:cNvPr>
          <p:cNvSpPr>
            <a:spLocks noGrp="1"/>
          </p:cNvSpPr>
          <p:nvPr>
            <p:ph type="title"/>
          </p:nvPr>
        </p:nvSpPr>
        <p:spPr/>
        <p:txBody>
          <a:bodyPr/>
          <a:lstStyle/>
          <a:p>
            <a:r>
              <a:rPr lang="en-US" b="1" dirty="0">
                <a:solidFill>
                  <a:schemeClr val="accent6">
                    <a:lumMod val="50000"/>
                  </a:schemeClr>
                </a:solidFill>
              </a:rPr>
              <a:t>Family</a:t>
            </a:r>
          </a:p>
        </p:txBody>
      </p:sp>
      <p:pic>
        <p:nvPicPr>
          <p:cNvPr id="5" name="Content Placeholder 4">
            <a:extLst>
              <a:ext uri="{FF2B5EF4-FFF2-40B4-BE49-F238E27FC236}">
                <a16:creationId xmlns:a16="http://schemas.microsoft.com/office/drawing/2014/main" id="{BC131B9F-7189-DA8A-1066-BA38E55AE7A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3906043"/>
            <a:ext cx="4171950" cy="2766185"/>
          </a:xfrm>
        </p:spPr>
      </p:pic>
      <p:sp>
        <p:nvSpPr>
          <p:cNvPr id="6" name="Content Placeholder 5">
            <a:extLst>
              <a:ext uri="{FF2B5EF4-FFF2-40B4-BE49-F238E27FC236}">
                <a16:creationId xmlns:a16="http://schemas.microsoft.com/office/drawing/2014/main" id="{6933167E-9169-395E-A0BB-FC9C93D5BD53}"/>
              </a:ext>
            </a:extLst>
          </p:cNvPr>
          <p:cNvSpPr>
            <a:spLocks noGrp="1"/>
          </p:cNvSpPr>
          <p:nvPr>
            <p:ph sz="half" idx="2"/>
          </p:nvPr>
        </p:nvSpPr>
        <p:spPr>
          <a:xfrm>
            <a:off x="6172200" y="1345223"/>
            <a:ext cx="5181600" cy="4831740"/>
          </a:xfrm>
        </p:spPr>
        <p:txBody>
          <a:bodyPr>
            <a:normAutofit fontScale="92500" lnSpcReduction="20000"/>
          </a:bodyPr>
          <a:lstStyle/>
          <a:p>
            <a:r>
              <a:rPr lang="en-US" b="0" i="0" dirty="0">
                <a:solidFill>
                  <a:srgbClr val="000000"/>
                </a:solidFill>
                <a:effectLst/>
                <a:latin typeface="Arial" panose="020B0604020202020204" pitchFamily="34" charset="0"/>
              </a:rPr>
              <a:t>King Abdullah II is the eldest son of His Majesty the late King Al Hussein Bin Talal and Her Royal Highness Princess </a:t>
            </a:r>
            <a:r>
              <a:rPr lang="en-US" b="0" i="0" dirty="0" err="1">
                <a:solidFill>
                  <a:srgbClr val="000000"/>
                </a:solidFill>
                <a:effectLst/>
                <a:latin typeface="Arial" panose="020B0604020202020204" pitchFamily="34" charset="0"/>
              </a:rPr>
              <a:t>Muna</a:t>
            </a:r>
            <a:r>
              <a:rPr lang="en-US" b="0" i="0" dirty="0">
                <a:solidFill>
                  <a:srgbClr val="000000"/>
                </a:solidFill>
                <a:effectLst/>
                <a:latin typeface="Arial" panose="020B0604020202020204" pitchFamily="34" charset="0"/>
              </a:rPr>
              <a:t> Al Hussein. His Majesty has four brothers and six sisters.</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His Majesty is married to Her Majesty Queen Rania Al Abdullah. They have four children—two sons, Their Royal Highnesses Crown Prince Al Hussein and Prince Hashem, and two daughters, Their Royal Highnesses Princess Iman and Princess Salma.</a:t>
            </a:r>
            <a:endParaRPr lang="en-US" dirty="0"/>
          </a:p>
        </p:txBody>
      </p:sp>
      <p:pic>
        <p:nvPicPr>
          <p:cNvPr id="8" name="Picture 7">
            <a:extLst>
              <a:ext uri="{FF2B5EF4-FFF2-40B4-BE49-F238E27FC236}">
                <a16:creationId xmlns:a16="http://schemas.microsoft.com/office/drawing/2014/main" id="{AAC8B0A1-4DA1-3140-0C2F-BF1DF4C7E4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0175" y="1690688"/>
            <a:ext cx="2895600" cy="2188535"/>
          </a:xfrm>
          <a:prstGeom prst="rect">
            <a:avLst/>
          </a:prstGeom>
        </p:spPr>
      </p:pic>
    </p:spTree>
    <p:extLst>
      <p:ext uri="{BB962C8B-B14F-4D97-AF65-F5344CB8AC3E}">
        <p14:creationId xmlns:p14="http://schemas.microsoft.com/office/powerpoint/2010/main" val="21050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wipe(down)">
                                      <p:cBhvr>
                                        <p:cTn id="25" dur="580">
                                          <p:stCondLst>
                                            <p:cond delay="0"/>
                                          </p:stCondLst>
                                        </p:cTn>
                                        <p:tgtEl>
                                          <p:spTgt spid="6">
                                            <p:txEl>
                                              <p:pRg st="2" end="2"/>
                                            </p:txEl>
                                          </p:spTgt>
                                        </p:tgtEl>
                                      </p:cBhvr>
                                    </p:animEffect>
                                    <p:anim calcmode="lin" valueType="num">
                                      <p:cBhvr>
                                        <p:cTn id="26"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2" end="2"/>
                                            </p:txEl>
                                          </p:spTgt>
                                        </p:tgtEl>
                                      </p:cBhvr>
                                      <p:to x="100000" y="60000"/>
                                    </p:animScale>
                                    <p:animScale>
                                      <p:cBhvr>
                                        <p:cTn id="32" dur="166" decel="50000">
                                          <p:stCondLst>
                                            <p:cond delay="676"/>
                                          </p:stCondLst>
                                        </p:cTn>
                                        <p:tgtEl>
                                          <p:spTgt spid="6">
                                            <p:txEl>
                                              <p:pRg st="2" end="2"/>
                                            </p:txEl>
                                          </p:spTgt>
                                        </p:tgtEl>
                                      </p:cBhvr>
                                      <p:to x="100000" y="100000"/>
                                    </p:animScale>
                                    <p:animScale>
                                      <p:cBhvr>
                                        <p:cTn id="33" dur="26">
                                          <p:stCondLst>
                                            <p:cond delay="1312"/>
                                          </p:stCondLst>
                                        </p:cTn>
                                        <p:tgtEl>
                                          <p:spTgt spid="6">
                                            <p:txEl>
                                              <p:pRg st="2" end="2"/>
                                            </p:txEl>
                                          </p:spTgt>
                                        </p:tgtEl>
                                      </p:cBhvr>
                                      <p:to x="100000" y="80000"/>
                                    </p:animScale>
                                    <p:animScale>
                                      <p:cBhvr>
                                        <p:cTn id="34" dur="166" decel="50000">
                                          <p:stCondLst>
                                            <p:cond delay="1338"/>
                                          </p:stCondLst>
                                        </p:cTn>
                                        <p:tgtEl>
                                          <p:spTgt spid="6">
                                            <p:txEl>
                                              <p:pRg st="2" end="2"/>
                                            </p:txEl>
                                          </p:spTgt>
                                        </p:tgtEl>
                                      </p:cBhvr>
                                      <p:to x="100000" y="100000"/>
                                    </p:animScale>
                                    <p:animScale>
                                      <p:cBhvr>
                                        <p:cTn id="35" dur="26">
                                          <p:stCondLst>
                                            <p:cond delay="1642"/>
                                          </p:stCondLst>
                                        </p:cTn>
                                        <p:tgtEl>
                                          <p:spTgt spid="6">
                                            <p:txEl>
                                              <p:pRg st="2" end="2"/>
                                            </p:txEl>
                                          </p:spTgt>
                                        </p:tgtEl>
                                      </p:cBhvr>
                                      <p:to x="100000" y="90000"/>
                                    </p:animScale>
                                    <p:animScale>
                                      <p:cBhvr>
                                        <p:cTn id="36" dur="166" decel="50000">
                                          <p:stCondLst>
                                            <p:cond delay="1668"/>
                                          </p:stCondLst>
                                        </p:cTn>
                                        <p:tgtEl>
                                          <p:spTgt spid="6">
                                            <p:txEl>
                                              <p:pRg st="2" end="2"/>
                                            </p:txEl>
                                          </p:spTgt>
                                        </p:tgtEl>
                                      </p:cBhvr>
                                      <p:to x="100000" y="100000"/>
                                    </p:animScale>
                                    <p:animScale>
                                      <p:cBhvr>
                                        <p:cTn id="37" dur="26">
                                          <p:stCondLst>
                                            <p:cond delay="1808"/>
                                          </p:stCondLst>
                                        </p:cTn>
                                        <p:tgtEl>
                                          <p:spTgt spid="6">
                                            <p:txEl>
                                              <p:pRg st="2" end="2"/>
                                            </p:txEl>
                                          </p:spTgt>
                                        </p:tgtEl>
                                      </p:cBhvr>
                                      <p:to x="100000" y="95000"/>
                                    </p:animScale>
                                    <p:animScale>
                                      <p:cBhvr>
                                        <p:cTn id="38" dur="166" decel="50000">
                                          <p:stCondLst>
                                            <p:cond delay="1834"/>
                                          </p:stCondLst>
                                        </p:cTn>
                                        <p:tgtEl>
                                          <p:spTgt spid="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430</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proxima-nova</vt:lpstr>
      <vt:lpstr>Office Theme</vt:lpstr>
      <vt:lpstr>Abdullah the Second</vt:lpstr>
      <vt:lpstr>Who is Abdullah the Second?</vt:lpstr>
      <vt:lpstr>What did he do?</vt:lpstr>
      <vt:lpstr>Family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Abdullah the Second</dc:title>
  <dc:creator>Reem Husari</dc:creator>
  <cp:lastModifiedBy>Reem Husari</cp:lastModifiedBy>
  <cp:revision>2</cp:revision>
  <dcterms:created xsi:type="dcterms:W3CDTF">2022-11-30T13:47:30Z</dcterms:created>
  <dcterms:modified xsi:type="dcterms:W3CDTF">2022-11-30T14:25:11Z</dcterms:modified>
</cp:coreProperties>
</file>