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1" r:id="rId3"/>
    <p:sldId id="258" r:id="rId4"/>
    <p:sldId id="259"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66874-C0FB-4B18-82FE-D3DC7974FFF0}"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83B1B-076C-47F4-9BFA-3F8CF9C66368}" type="slidenum">
              <a:rPr lang="en-US" smtClean="0"/>
              <a:t>‹#›</a:t>
            </a:fld>
            <a:endParaRPr lang="en-US"/>
          </a:p>
        </p:txBody>
      </p:sp>
    </p:spTree>
    <p:extLst>
      <p:ext uri="{BB962C8B-B14F-4D97-AF65-F5344CB8AC3E}">
        <p14:creationId xmlns:p14="http://schemas.microsoft.com/office/powerpoint/2010/main" val="304471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83B1B-076C-47F4-9BFA-3F8CF9C66368}" type="slidenum">
              <a:rPr lang="en-US" smtClean="0"/>
              <a:t>5</a:t>
            </a:fld>
            <a:endParaRPr lang="en-US"/>
          </a:p>
        </p:txBody>
      </p:sp>
    </p:spTree>
    <p:extLst>
      <p:ext uri="{BB962C8B-B14F-4D97-AF65-F5344CB8AC3E}">
        <p14:creationId xmlns:p14="http://schemas.microsoft.com/office/powerpoint/2010/main" val="3453400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A440C1CA-7A5B-422E-9842-704371F68E12}" type="datetimeFigureOut">
              <a:rPr lang="en-US" smtClean="0"/>
              <a:t>11/29/2022</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79145CD-A7E1-4A45-8185-302C59AA2B9E}" type="slidenum">
              <a:rPr lang="en-US" smtClean="0"/>
              <a:t>‹#›</a:t>
            </a:fld>
            <a:endParaRPr lang="en-US"/>
          </a:p>
        </p:txBody>
      </p:sp>
    </p:spTree>
    <p:extLst>
      <p:ext uri="{BB962C8B-B14F-4D97-AF65-F5344CB8AC3E}">
        <p14:creationId xmlns:p14="http://schemas.microsoft.com/office/powerpoint/2010/main" val="5298842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0C1CA-7A5B-422E-9842-704371F68E12}"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145CD-A7E1-4A45-8185-302C59AA2B9E}" type="slidenum">
              <a:rPr lang="en-US" smtClean="0"/>
              <a:t>‹#›</a:t>
            </a:fld>
            <a:endParaRPr lang="en-US"/>
          </a:p>
        </p:txBody>
      </p:sp>
    </p:spTree>
    <p:extLst>
      <p:ext uri="{BB962C8B-B14F-4D97-AF65-F5344CB8AC3E}">
        <p14:creationId xmlns:p14="http://schemas.microsoft.com/office/powerpoint/2010/main" val="156912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0C1CA-7A5B-422E-9842-704371F68E12}"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145CD-A7E1-4A45-8185-302C59AA2B9E}" type="slidenum">
              <a:rPr lang="en-US" smtClean="0"/>
              <a:t>‹#›</a:t>
            </a:fld>
            <a:endParaRPr lang="en-US"/>
          </a:p>
        </p:txBody>
      </p:sp>
    </p:spTree>
    <p:extLst>
      <p:ext uri="{BB962C8B-B14F-4D97-AF65-F5344CB8AC3E}">
        <p14:creationId xmlns:p14="http://schemas.microsoft.com/office/powerpoint/2010/main" val="129570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40C1CA-7A5B-422E-9842-704371F68E12}"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145CD-A7E1-4A45-8185-302C59AA2B9E}" type="slidenum">
              <a:rPr lang="en-US" smtClean="0"/>
              <a:t>‹#›</a:t>
            </a:fld>
            <a:endParaRPr lang="en-US"/>
          </a:p>
        </p:txBody>
      </p:sp>
    </p:spTree>
    <p:extLst>
      <p:ext uri="{BB962C8B-B14F-4D97-AF65-F5344CB8AC3E}">
        <p14:creationId xmlns:p14="http://schemas.microsoft.com/office/powerpoint/2010/main" val="392025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A440C1CA-7A5B-422E-9842-704371F68E12}" type="datetimeFigureOut">
              <a:rPr lang="en-US" smtClean="0"/>
              <a:t>11/29/2022</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479145CD-A7E1-4A45-8185-302C59AA2B9E}" type="slidenum">
              <a:rPr lang="en-US" smtClean="0"/>
              <a:t>‹#›</a:t>
            </a:fld>
            <a:endParaRPr lang="en-US"/>
          </a:p>
        </p:txBody>
      </p:sp>
    </p:spTree>
    <p:extLst>
      <p:ext uri="{BB962C8B-B14F-4D97-AF65-F5344CB8AC3E}">
        <p14:creationId xmlns:p14="http://schemas.microsoft.com/office/powerpoint/2010/main" val="33082950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40C1CA-7A5B-422E-9842-704371F68E12}"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145CD-A7E1-4A45-8185-302C59AA2B9E}" type="slidenum">
              <a:rPr lang="en-US" smtClean="0"/>
              <a:t>‹#›</a:t>
            </a:fld>
            <a:endParaRPr lang="en-US"/>
          </a:p>
        </p:txBody>
      </p:sp>
    </p:spTree>
    <p:extLst>
      <p:ext uri="{BB962C8B-B14F-4D97-AF65-F5344CB8AC3E}">
        <p14:creationId xmlns:p14="http://schemas.microsoft.com/office/powerpoint/2010/main" val="17863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40C1CA-7A5B-422E-9842-704371F68E12}"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145CD-A7E1-4A45-8185-302C59AA2B9E}" type="slidenum">
              <a:rPr lang="en-US" smtClean="0"/>
              <a:t>‹#›</a:t>
            </a:fld>
            <a:endParaRPr lang="en-US"/>
          </a:p>
        </p:txBody>
      </p:sp>
    </p:spTree>
    <p:extLst>
      <p:ext uri="{BB962C8B-B14F-4D97-AF65-F5344CB8AC3E}">
        <p14:creationId xmlns:p14="http://schemas.microsoft.com/office/powerpoint/2010/main" val="405724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40C1CA-7A5B-422E-9842-704371F68E12}"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145CD-A7E1-4A45-8185-302C59AA2B9E}" type="slidenum">
              <a:rPr lang="en-US" smtClean="0"/>
              <a:t>‹#›</a:t>
            </a:fld>
            <a:endParaRPr lang="en-US"/>
          </a:p>
        </p:txBody>
      </p:sp>
    </p:spTree>
    <p:extLst>
      <p:ext uri="{BB962C8B-B14F-4D97-AF65-F5344CB8AC3E}">
        <p14:creationId xmlns:p14="http://schemas.microsoft.com/office/powerpoint/2010/main" val="110439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0C1CA-7A5B-422E-9842-704371F68E12}"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145CD-A7E1-4A45-8185-302C59AA2B9E}" type="slidenum">
              <a:rPr lang="en-US" smtClean="0"/>
              <a:t>‹#›</a:t>
            </a:fld>
            <a:endParaRPr lang="en-US"/>
          </a:p>
        </p:txBody>
      </p:sp>
    </p:spTree>
    <p:extLst>
      <p:ext uri="{BB962C8B-B14F-4D97-AF65-F5344CB8AC3E}">
        <p14:creationId xmlns:p14="http://schemas.microsoft.com/office/powerpoint/2010/main" val="297924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440C1CA-7A5B-422E-9842-704371F68E12}" type="datetimeFigureOut">
              <a:rPr lang="en-US" smtClean="0"/>
              <a:t>11/29/2022</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79145CD-A7E1-4A45-8185-302C59AA2B9E}"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163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440C1CA-7A5B-422E-9842-704371F68E12}" type="datetimeFigureOut">
              <a:rPr lang="en-US" smtClean="0"/>
              <a:t>11/29/2022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79145CD-A7E1-4A45-8185-302C59AA2B9E}"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676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440C1CA-7A5B-422E-9842-704371F68E12}" type="datetimeFigureOut">
              <a:rPr lang="en-US" smtClean="0"/>
              <a:t>11/29/2022</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79145CD-A7E1-4A45-8185-302C59AA2B9E}" type="slidenum">
              <a:rPr lang="en-US" smtClean="0"/>
              <a:t>‹#›</a:t>
            </a:fld>
            <a:endParaRPr lang="en-US"/>
          </a:p>
        </p:txBody>
      </p:sp>
    </p:spTree>
    <p:extLst>
      <p:ext uri="{BB962C8B-B14F-4D97-AF65-F5344CB8AC3E}">
        <p14:creationId xmlns:p14="http://schemas.microsoft.com/office/powerpoint/2010/main" val="3397369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rincon.tv/cine/noticias/harry-potter-and-the-chamber-of-secrets-critica/"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musingsfromus.com/harry-potter-and-the-chamber-of-secrets-9767/"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hyperlink" Target="https://www.flickr.com/photos/24484507@N00/27016860369"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www.danieljradcliffe.nl/2020/05/hbo-first-look-harry-potter-and-chamber.html" TargetMode="External"/><Relationship Id="rId7" Type="http://schemas.openxmlformats.org/officeDocument/2006/relationships/hyperlink" Target="https://www.film-rezensionen.de/2020/12/harry-potter-und-die-kammer-des-schreckens/"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hyperlink" Target="https://www.flickr.com/photos/clf/27099480/"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hyperlink" Target="http://thegrandmalogbook.blogspot.com/2018/04/hermione-granger-shrewdness-intelligence.html" TargetMode="Externa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hyperlink" Target="http://www.wired.it/play/libri/2016/10/10/50-curiosita-harry-potter/" TargetMode="Externa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hyperlink" Target="https://www.tafce.com/index.php?title=Ron_Weasley" TargetMode="External"/><Relationship Id="rId3" Type="http://schemas.openxmlformats.org/officeDocument/2006/relationships/image" Target="../media/image13.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patronolight.blogspot.com/2011/03/feliz-aniversario-rony-weasley.html" TargetMode="External"/><Relationship Id="rId5" Type="http://schemas.openxmlformats.org/officeDocument/2006/relationships/image" Target="../media/image14.jpg"/><Relationship Id="rId4" Type="http://schemas.openxmlformats.org/officeDocument/2006/relationships/hyperlink" Target="http://thegrandmalogbook.blogspot.com/2018/03/ron-weasley-total-friendship-true.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hefinalrumble.miraheze.org/wiki/Albus_Dumbledore" TargetMode="External"/><Relationship Id="rId7" Type="http://schemas.openxmlformats.org/officeDocument/2006/relationships/hyperlink" Target="https://thegrandmalogbook.blogspot.com/2017/04/richard-harris-from-camelot-to-hogwarts.html"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hyperlink" Target="http://thegrandmalogbook.blogspot.com/2018/03/albus-dumbledore-wisdom-and-intelligence.html" TargetMode="Externa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the camera&#10;&#10;Description automatically generated">
            <a:extLst>
              <a:ext uri="{FF2B5EF4-FFF2-40B4-BE49-F238E27FC236}">
                <a16:creationId xmlns:a16="http://schemas.microsoft.com/office/drawing/2014/main" id="{12F3049A-AEE8-2257-958E-7A496A664C09}"/>
              </a:ext>
            </a:extLst>
          </p:cNvPr>
          <p:cNvPicPr>
            <a:picLocks noChangeAspect="1"/>
          </p:cNvPicPr>
          <p:nvPr/>
        </p:nvPicPr>
        <p:blipFill rotWithShape="1">
          <a:blip r:embed="rId2">
            <a:alphaModFix amt="4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334" b="16162"/>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45355E54-4CFB-FBEE-F9BF-CD9B6D0396D0}"/>
              </a:ext>
            </a:extLst>
          </p:cNvPr>
          <p:cNvSpPr>
            <a:spLocks noGrp="1"/>
          </p:cNvSpPr>
          <p:nvPr>
            <p:ph type="ctrTitle"/>
          </p:nvPr>
        </p:nvSpPr>
        <p:spPr>
          <a:xfrm>
            <a:off x="1561708" y="2091263"/>
            <a:ext cx="9068586" cy="2461504"/>
          </a:xfrm>
        </p:spPr>
        <p:txBody>
          <a:bodyPr>
            <a:normAutofit/>
          </a:bodyPr>
          <a:lstStyle/>
          <a:p>
            <a:r>
              <a:rPr lang="en-US" sz="6100" dirty="0"/>
              <a:t>Harry potter and chamber of secrets</a:t>
            </a:r>
          </a:p>
        </p:txBody>
      </p:sp>
      <p:sp>
        <p:nvSpPr>
          <p:cNvPr id="3" name="Subtitle 2">
            <a:extLst>
              <a:ext uri="{FF2B5EF4-FFF2-40B4-BE49-F238E27FC236}">
                <a16:creationId xmlns:a16="http://schemas.microsoft.com/office/drawing/2014/main" id="{0A0B2EDE-19E9-56EB-1178-BEBF11B0A079}"/>
              </a:ext>
            </a:extLst>
          </p:cNvPr>
          <p:cNvSpPr>
            <a:spLocks noGrp="1"/>
          </p:cNvSpPr>
          <p:nvPr>
            <p:ph type="subTitle" idx="1"/>
          </p:nvPr>
        </p:nvSpPr>
        <p:spPr>
          <a:xfrm>
            <a:off x="1561708" y="4623127"/>
            <a:ext cx="9070848" cy="457201"/>
          </a:xfrm>
        </p:spPr>
        <p:txBody>
          <a:bodyPr>
            <a:normAutofit/>
          </a:bodyPr>
          <a:lstStyle/>
          <a:p>
            <a:pPr>
              <a:spcAft>
                <a:spcPts val="600"/>
              </a:spcAft>
            </a:pPr>
            <a:r>
              <a:rPr lang="en-US" dirty="0"/>
              <a:t>By Nour Karsou 6d</a:t>
            </a:r>
          </a:p>
        </p:txBody>
      </p:sp>
      <p:sp>
        <p:nvSpPr>
          <p:cNvPr id="15" name="Rectangle 1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
        <p:nvSpPr>
          <p:cNvPr id="6" name="TextBox 5">
            <a:extLst>
              <a:ext uri="{FF2B5EF4-FFF2-40B4-BE49-F238E27FC236}">
                <a16:creationId xmlns:a16="http://schemas.microsoft.com/office/drawing/2014/main" id="{8A946FE6-A1F6-F2A7-85C2-156F661BD2A2}"/>
              </a:ext>
            </a:extLst>
          </p:cNvPr>
          <p:cNvSpPr txBox="1"/>
          <p:nvPr/>
        </p:nvSpPr>
        <p:spPr>
          <a:xfrm>
            <a:off x="9319099" y="6657945"/>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lrincon.tv/cine/noticias/harry-potter-and-the-chamber-of-secrets-critic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97725382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382A15-951C-88E0-F696-8B151A81988D}"/>
              </a:ext>
            </a:extLst>
          </p:cNvPr>
          <p:cNvSpPr txBox="1"/>
          <p:nvPr/>
        </p:nvSpPr>
        <p:spPr>
          <a:xfrm>
            <a:off x="6397335" y="1879185"/>
            <a:ext cx="4555244" cy="3931920"/>
          </a:xfrm>
          <a:prstGeom prst="rect">
            <a:avLst/>
          </a:prstGeom>
        </p:spPr>
        <p:txBody>
          <a:bodyPr vert="horz" lIns="91440" tIns="45720" rIns="91440" bIns="45720" rtlCol="0">
            <a:normAutofit fontScale="92500" lnSpcReduction="10000"/>
          </a:bodyPr>
          <a:lstStyle/>
          <a:p>
            <a:pPr indent="-182880" defTabSz="914400">
              <a:spcAft>
                <a:spcPts val="600"/>
              </a:spcAft>
              <a:buClr>
                <a:schemeClr val="tx1">
                  <a:lumMod val="85000"/>
                  <a:lumOff val="15000"/>
                </a:schemeClr>
              </a:buClr>
              <a:buFont typeface="Garamond" pitchFamily="18" charset="0"/>
              <a:buChar char="◦"/>
            </a:pPr>
            <a:r>
              <a:rPr lang="en-US" sz="2800" b="0" i="0" dirty="0">
                <a:effectLst/>
                <a:latin typeface="Amasis MT Pro Black" panose="02040A04050005020304" pitchFamily="18" charset="0"/>
              </a:rPr>
              <a:t>The story follows Harry's second year at Hogwarts School of Witchcraft and Wizardry, where the Heir of Salazar Slytherin opens the Chamber of Secrets, unleashing a monster that petrifies the school's students</a:t>
            </a:r>
            <a:endParaRPr lang="en-US" sz="2800" dirty="0">
              <a:latin typeface="Amasis MT Pro Black" panose="02040A04050005020304" pitchFamily="18" charset="0"/>
            </a:endParaRPr>
          </a:p>
        </p:txBody>
      </p:sp>
      <p:sp>
        <p:nvSpPr>
          <p:cNvPr id="3" name="TextBox 2">
            <a:extLst>
              <a:ext uri="{FF2B5EF4-FFF2-40B4-BE49-F238E27FC236}">
                <a16:creationId xmlns:a16="http://schemas.microsoft.com/office/drawing/2014/main" id="{194D9F4F-0991-AC0D-A141-B00BC3CB6740}"/>
              </a:ext>
            </a:extLst>
          </p:cNvPr>
          <p:cNvSpPr txBox="1"/>
          <p:nvPr/>
        </p:nvSpPr>
        <p:spPr>
          <a:xfrm>
            <a:off x="6569956" y="642594"/>
            <a:ext cx="4555243" cy="1371600"/>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en-US" sz="3500" dirty="0">
                <a:solidFill>
                  <a:schemeClr val="tx1">
                    <a:lumMod val="85000"/>
                    <a:lumOff val="15000"/>
                  </a:schemeClr>
                </a:solidFill>
                <a:latin typeface="Algerian" panose="04020705040A02060702" pitchFamily="82" charset="0"/>
              </a:rPr>
              <a:t>About the chamber of secrets</a:t>
            </a:r>
          </a:p>
        </p:txBody>
      </p:sp>
      <p:pic>
        <p:nvPicPr>
          <p:cNvPr id="4" name="Picture 3">
            <a:extLst>
              <a:ext uri="{FF2B5EF4-FFF2-40B4-BE49-F238E27FC236}">
                <a16:creationId xmlns:a16="http://schemas.microsoft.com/office/drawing/2014/main" id="{F9625C83-9938-ADB9-3B2E-7052FE757E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51330" y="1118771"/>
            <a:ext cx="4587638" cy="2091202"/>
          </a:xfrm>
          <a:prstGeom prst="rect">
            <a:avLst/>
          </a:prstGeom>
        </p:spPr>
      </p:pic>
      <p:pic>
        <p:nvPicPr>
          <p:cNvPr id="5" name="Picture 4">
            <a:extLst>
              <a:ext uri="{FF2B5EF4-FFF2-40B4-BE49-F238E27FC236}">
                <a16:creationId xmlns:a16="http://schemas.microsoft.com/office/drawing/2014/main" id="{4530EC63-674C-A5D9-06CD-8175C8B5345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80120" y="3340359"/>
            <a:ext cx="1982837" cy="2007226"/>
          </a:xfrm>
          <a:prstGeom prst="rect">
            <a:avLst/>
          </a:prstGeom>
        </p:spPr>
      </p:pic>
      <p:pic>
        <p:nvPicPr>
          <p:cNvPr id="6" name="Picture 5" descr="A picture containing crocodilian reptile, reptile&#10;&#10;Description automatically generated">
            <a:extLst>
              <a:ext uri="{FF2B5EF4-FFF2-40B4-BE49-F238E27FC236}">
                <a16:creationId xmlns:a16="http://schemas.microsoft.com/office/drawing/2014/main" id="{7077FCE8-ED5F-3E93-2C08-E9598CC2FB5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35577" y="3340359"/>
            <a:ext cx="2559089" cy="2091202"/>
          </a:xfrm>
          <a:prstGeom prst="rect">
            <a:avLst/>
          </a:prstGeom>
        </p:spPr>
      </p:pic>
    </p:spTree>
    <p:extLst>
      <p:ext uri="{BB962C8B-B14F-4D97-AF65-F5344CB8AC3E}">
        <p14:creationId xmlns:p14="http://schemas.microsoft.com/office/powerpoint/2010/main" val="220596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3F06F43-65DD-4B85-B766-48825426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extBox 1">
            <a:extLst>
              <a:ext uri="{FF2B5EF4-FFF2-40B4-BE49-F238E27FC236}">
                <a16:creationId xmlns:a16="http://schemas.microsoft.com/office/drawing/2014/main" id="{F21FEAA4-2418-46EB-061E-5FD9D91A48BD}"/>
              </a:ext>
            </a:extLst>
          </p:cNvPr>
          <p:cNvSpPr txBox="1"/>
          <p:nvPr/>
        </p:nvSpPr>
        <p:spPr>
          <a:xfrm>
            <a:off x="1066800" y="237744"/>
            <a:ext cx="10058400" cy="13716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dirty="0">
                <a:solidFill>
                  <a:schemeClr val="tx1">
                    <a:lumMod val="85000"/>
                    <a:lumOff val="15000"/>
                  </a:schemeClr>
                </a:solidFill>
                <a:latin typeface="Algerian" panose="04020705040A02060702" pitchFamily="82" charset="0"/>
              </a:rPr>
              <a:t>Harry potter</a:t>
            </a:r>
          </a:p>
        </p:txBody>
      </p:sp>
      <p:sp>
        <p:nvSpPr>
          <p:cNvPr id="3" name="TextBox 2">
            <a:extLst>
              <a:ext uri="{FF2B5EF4-FFF2-40B4-BE49-F238E27FC236}">
                <a16:creationId xmlns:a16="http://schemas.microsoft.com/office/drawing/2014/main" id="{2FD24C09-A4E2-502E-B7ED-C6C4A12C91A5}"/>
              </a:ext>
            </a:extLst>
          </p:cNvPr>
          <p:cNvSpPr txBox="1"/>
          <p:nvPr/>
        </p:nvSpPr>
        <p:spPr>
          <a:xfrm>
            <a:off x="1172803" y="1832531"/>
            <a:ext cx="4994732" cy="4036423"/>
          </a:xfrm>
          <a:prstGeom prst="rect">
            <a:avLst/>
          </a:prstGeom>
        </p:spPr>
        <p:txBody>
          <a:bodyPr vert="horz" lIns="91440" tIns="45720" rIns="91440" bIns="45720" rtlCol="0">
            <a:noAutofit/>
          </a:bodyPr>
          <a:lstStyle/>
          <a:p>
            <a:pPr indent="-182880" algn="just" defTabSz="914400">
              <a:spcAft>
                <a:spcPts val="600"/>
              </a:spcAft>
              <a:buClr>
                <a:schemeClr val="tx1">
                  <a:lumMod val="85000"/>
                  <a:lumOff val="15000"/>
                </a:schemeClr>
              </a:buClr>
              <a:buFont typeface="Garamond" pitchFamily="18" charset="0"/>
              <a:buChar char="◦"/>
            </a:pPr>
            <a:r>
              <a:rPr lang="en-US" sz="2400" b="1" i="0" dirty="0">
                <a:effectLst/>
              </a:rPr>
              <a:t>Harry Potter is a wizard, the only child of James and Lily Potter. He is famous for having survived an attack by Lord Voldemort when he was a baby. He is also sometimes known as 'The Boy Who Lived'. For the first eleven years of his life, Harry lives with his mean aunt and uncle and is unaware of his wizarding roots.</a:t>
            </a:r>
            <a:endParaRPr lang="en-US" sz="2400" b="1" dirty="0"/>
          </a:p>
        </p:txBody>
      </p:sp>
      <p:pic>
        <p:nvPicPr>
          <p:cNvPr id="5" name="Picture 4" descr="A person wearing glasses&#10;&#10;Description automatically generated with low confidence">
            <a:extLst>
              <a:ext uri="{FF2B5EF4-FFF2-40B4-BE49-F238E27FC236}">
                <a16:creationId xmlns:a16="http://schemas.microsoft.com/office/drawing/2014/main" id="{5662B10D-477F-70BD-8E73-AC27F3BCD55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644" r="31018" b="-2"/>
          <a:stretch/>
        </p:blipFill>
        <p:spPr>
          <a:xfrm>
            <a:off x="6292634" y="1332334"/>
            <a:ext cx="2445173" cy="3844289"/>
          </a:xfrm>
          <a:prstGeom prst="rect">
            <a:avLst/>
          </a:prstGeom>
        </p:spPr>
      </p:pic>
      <p:pic>
        <p:nvPicPr>
          <p:cNvPr id="11" name="Picture 10" descr="A person wearing glasses&#10;&#10;Description automatically generated with medium confidence">
            <a:extLst>
              <a:ext uri="{FF2B5EF4-FFF2-40B4-BE49-F238E27FC236}">
                <a16:creationId xmlns:a16="http://schemas.microsoft.com/office/drawing/2014/main" id="{282CDAC6-A0A9-B156-575D-EFC265B413D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6288" r="17542" b="3"/>
          <a:stretch/>
        </p:blipFill>
        <p:spPr>
          <a:xfrm>
            <a:off x="8862906" y="1426467"/>
            <a:ext cx="2262293" cy="1792222"/>
          </a:xfrm>
          <a:prstGeom prst="rect">
            <a:avLst/>
          </a:prstGeom>
        </p:spPr>
      </p:pic>
      <p:pic>
        <p:nvPicPr>
          <p:cNvPr id="8" name="Picture 7" descr="A picture containing person, music&#10;&#10;Description automatically generated">
            <a:extLst>
              <a:ext uri="{FF2B5EF4-FFF2-40B4-BE49-F238E27FC236}">
                <a16:creationId xmlns:a16="http://schemas.microsoft.com/office/drawing/2014/main" id="{D4614CE1-199F-7BE6-5C3E-48894E0D17A7}"/>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020" r="7537" b="-7"/>
          <a:stretch/>
        </p:blipFill>
        <p:spPr>
          <a:xfrm>
            <a:off x="8812956" y="3429000"/>
            <a:ext cx="2262293" cy="1891201"/>
          </a:xfrm>
          <a:prstGeom prst="rect">
            <a:avLst/>
          </a:prstGeom>
        </p:spPr>
      </p:pic>
    </p:spTree>
    <p:extLst>
      <p:ext uri="{BB962C8B-B14F-4D97-AF65-F5344CB8AC3E}">
        <p14:creationId xmlns:p14="http://schemas.microsoft.com/office/powerpoint/2010/main" val="4254059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23F06F43-65DD-4B85-B766-48825426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extBox 1">
            <a:extLst>
              <a:ext uri="{FF2B5EF4-FFF2-40B4-BE49-F238E27FC236}">
                <a16:creationId xmlns:a16="http://schemas.microsoft.com/office/drawing/2014/main" id="{A153D879-152E-2C4D-9522-6D08C59B52F5}"/>
              </a:ext>
            </a:extLst>
          </p:cNvPr>
          <p:cNvSpPr txBox="1"/>
          <p:nvPr/>
        </p:nvSpPr>
        <p:spPr>
          <a:xfrm>
            <a:off x="1001054" y="311643"/>
            <a:ext cx="10058400" cy="13716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dirty="0">
                <a:solidFill>
                  <a:schemeClr val="tx1">
                    <a:lumMod val="85000"/>
                    <a:lumOff val="15000"/>
                  </a:schemeClr>
                </a:solidFill>
                <a:latin typeface="Algerian" panose="04020705040A02060702" pitchFamily="82" charset="0"/>
              </a:rPr>
              <a:t>Hermione granger</a:t>
            </a:r>
          </a:p>
        </p:txBody>
      </p:sp>
      <p:sp>
        <p:nvSpPr>
          <p:cNvPr id="4" name="TextBox 3">
            <a:extLst>
              <a:ext uri="{FF2B5EF4-FFF2-40B4-BE49-F238E27FC236}">
                <a16:creationId xmlns:a16="http://schemas.microsoft.com/office/drawing/2014/main" id="{CF3138E3-671D-D4B1-36B7-7C8D677A615E}"/>
              </a:ext>
            </a:extLst>
          </p:cNvPr>
          <p:cNvSpPr txBox="1"/>
          <p:nvPr/>
        </p:nvSpPr>
        <p:spPr>
          <a:xfrm>
            <a:off x="734575" y="1443446"/>
            <a:ext cx="5200559" cy="4098938"/>
          </a:xfrm>
          <a:prstGeom prst="rect">
            <a:avLst/>
          </a:prstGeom>
        </p:spPr>
        <p:txBody>
          <a:bodyPr vert="horz" lIns="91440" tIns="45720" rIns="91440" bIns="45720" rtlCol="0">
            <a:noAutofit/>
          </a:bodyPr>
          <a:lstStyle/>
          <a:p>
            <a:pPr indent="-182880" defTabSz="914400">
              <a:spcAft>
                <a:spcPts val="600"/>
              </a:spcAft>
              <a:buClr>
                <a:schemeClr val="tx1">
                  <a:lumMod val="85000"/>
                  <a:lumOff val="15000"/>
                </a:schemeClr>
              </a:buClr>
              <a:buFont typeface="Garamond" pitchFamily="18" charset="0"/>
              <a:buChar char="◦"/>
            </a:pPr>
            <a:r>
              <a:rPr lang="en-US" sz="2000" b="1" dirty="0"/>
              <a:t>Hermione granger was an English muggle born witch born to </a:t>
            </a:r>
            <a:r>
              <a:rPr lang="en-US" sz="2000" b="1" dirty="0" err="1"/>
              <a:t>mr</a:t>
            </a:r>
            <a:r>
              <a:rPr lang="en-US" sz="2000" b="1" dirty="0"/>
              <a:t> and </a:t>
            </a:r>
            <a:r>
              <a:rPr lang="en-US" sz="2000" b="1" dirty="0" err="1"/>
              <a:t>mrs</a:t>
            </a:r>
            <a:r>
              <a:rPr lang="en-US" sz="2000" b="1" dirty="0"/>
              <a:t> granger. At the age of 11, she earned about her magical nature and was accepted into Hogwarts school of witchcraft and wizardry. Hermione began </a:t>
            </a:r>
            <a:r>
              <a:rPr lang="en-US" sz="2000" b="1" i="0" dirty="0">
                <a:effectLst/>
              </a:rPr>
              <a:t>attending Hogwarts in </a:t>
            </a:r>
            <a:r>
              <a:rPr lang="en-US" sz="2000" b="1" dirty="0"/>
              <a:t>1991</a:t>
            </a:r>
            <a:r>
              <a:rPr lang="en-US" sz="2000" b="1" i="0" dirty="0">
                <a:effectLst/>
              </a:rPr>
              <a:t>and was Sorted into Gryffindor house. She possessed a brilliant academic mind and proved to be a gifted student in almost every subject that she studied, to the point where she was nearly made a </a:t>
            </a:r>
            <a:r>
              <a:rPr lang="en-US" sz="2000" b="1" i="0" dirty="0" err="1">
                <a:effectLst/>
              </a:rPr>
              <a:t>raven</a:t>
            </a:r>
            <a:r>
              <a:rPr lang="en-US" sz="2000" b="1" dirty="0" err="1"/>
              <a:t>claw</a:t>
            </a:r>
            <a:r>
              <a:rPr lang="en-US" sz="2000" b="1" i="0" dirty="0">
                <a:effectLst/>
              </a:rPr>
              <a:t> by the sorting hat</a:t>
            </a:r>
            <a:endParaRPr lang="en-US" sz="2000" b="1" dirty="0"/>
          </a:p>
        </p:txBody>
      </p:sp>
      <p:pic>
        <p:nvPicPr>
          <p:cNvPr id="6" name="Picture 5" descr="A picture containing person, clothing&#10;&#10;Description automatically generated">
            <a:extLst>
              <a:ext uri="{FF2B5EF4-FFF2-40B4-BE49-F238E27FC236}">
                <a16:creationId xmlns:a16="http://schemas.microsoft.com/office/drawing/2014/main" id="{9A9FE948-DE1C-CF56-B8B3-B32493CF127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727" r="27975" b="-1"/>
          <a:stretch/>
        </p:blipFill>
        <p:spPr>
          <a:xfrm>
            <a:off x="6256867" y="2190750"/>
            <a:ext cx="2445173" cy="3844289"/>
          </a:xfrm>
          <a:prstGeom prst="rect">
            <a:avLst/>
          </a:prstGeom>
        </p:spPr>
      </p:pic>
      <p:pic>
        <p:nvPicPr>
          <p:cNvPr id="12" name="Picture 11" descr="A person with long hair&#10;&#10;Description automatically generated with low confidence">
            <a:extLst>
              <a:ext uri="{FF2B5EF4-FFF2-40B4-BE49-F238E27FC236}">
                <a16:creationId xmlns:a16="http://schemas.microsoft.com/office/drawing/2014/main" id="{A884EC95-51BD-6B61-FD23-BA2553E92BC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730" r="7478" b="-2"/>
          <a:stretch/>
        </p:blipFill>
        <p:spPr>
          <a:xfrm>
            <a:off x="8862907" y="2190750"/>
            <a:ext cx="2262293" cy="1792222"/>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171AD547-3FC3-139B-1F3E-BCBF30ADCCBA}"/>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618" r="3" b="3"/>
          <a:stretch/>
        </p:blipFill>
        <p:spPr>
          <a:xfrm>
            <a:off x="8862907" y="4143839"/>
            <a:ext cx="2262293" cy="1891201"/>
          </a:xfrm>
          <a:prstGeom prst="rect">
            <a:avLst/>
          </a:prstGeom>
        </p:spPr>
      </p:pic>
      <p:sp>
        <p:nvSpPr>
          <p:cNvPr id="7" name="TextBox 6">
            <a:extLst>
              <a:ext uri="{FF2B5EF4-FFF2-40B4-BE49-F238E27FC236}">
                <a16:creationId xmlns:a16="http://schemas.microsoft.com/office/drawing/2014/main" id="{22334862-878A-8D89-9F78-B5D5D61B35CC}"/>
              </a:ext>
            </a:extLst>
          </p:cNvPr>
          <p:cNvSpPr txBox="1"/>
          <p:nvPr/>
        </p:nvSpPr>
        <p:spPr>
          <a:xfrm>
            <a:off x="12007270" y="6870700"/>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2756378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F06F43-65DD-4B85-B766-48825426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extBox 1">
            <a:extLst>
              <a:ext uri="{FF2B5EF4-FFF2-40B4-BE49-F238E27FC236}">
                <a16:creationId xmlns:a16="http://schemas.microsoft.com/office/drawing/2014/main" id="{65318EFC-0E52-C477-2155-136052D6BCCD}"/>
              </a:ext>
            </a:extLst>
          </p:cNvPr>
          <p:cNvSpPr txBox="1"/>
          <p:nvPr/>
        </p:nvSpPr>
        <p:spPr>
          <a:xfrm>
            <a:off x="1066800" y="642594"/>
            <a:ext cx="10058400" cy="13716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dirty="0">
                <a:solidFill>
                  <a:schemeClr val="tx1">
                    <a:lumMod val="85000"/>
                    <a:lumOff val="15000"/>
                  </a:schemeClr>
                </a:solidFill>
                <a:latin typeface="Algerian" panose="04020705040A02060702" pitchFamily="82" charset="0"/>
              </a:rPr>
              <a:t>Ronald Weasley </a:t>
            </a:r>
          </a:p>
        </p:txBody>
      </p:sp>
      <p:sp>
        <p:nvSpPr>
          <p:cNvPr id="3" name="TextBox 2">
            <a:extLst>
              <a:ext uri="{FF2B5EF4-FFF2-40B4-BE49-F238E27FC236}">
                <a16:creationId xmlns:a16="http://schemas.microsoft.com/office/drawing/2014/main" id="{97DAD734-3920-AF93-DB6A-DDF96D40CB5A}"/>
              </a:ext>
            </a:extLst>
          </p:cNvPr>
          <p:cNvSpPr txBox="1"/>
          <p:nvPr/>
        </p:nvSpPr>
        <p:spPr>
          <a:xfrm>
            <a:off x="1066800" y="2103120"/>
            <a:ext cx="4868334" cy="3931920"/>
          </a:xfrm>
          <a:prstGeom prst="rect">
            <a:avLst/>
          </a:prstGeom>
        </p:spPr>
        <p:txBody>
          <a:bodyPr vert="horz" lIns="91440" tIns="45720" rIns="91440" bIns="45720" rtlCol="0">
            <a:normAutofit/>
          </a:bodyPr>
          <a:lstStyle/>
          <a:p>
            <a:pPr indent="-182880" defTabSz="914400">
              <a:spcAft>
                <a:spcPts val="600"/>
              </a:spcAft>
              <a:buClr>
                <a:schemeClr val="tx1">
                  <a:lumMod val="85000"/>
                  <a:lumOff val="15000"/>
                </a:schemeClr>
              </a:buClr>
              <a:buFont typeface="Garamond" pitchFamily="18" charset="0"/>
              <a:buChar char="◦"/>
            </a:pPr>
            <a:r>
              <a:rPr lang="en-US" b="1" i="0" dirty="0">
                <a:effectLst/>
              </a:rPr>
              <a:t>Ron began attending </a:t>
            </a:r>
            <a:r>
              <a:rPr lang="en-US" b="1" dirty="0"/>
              <a:t>Hogwarts School of Witchcraft and Wizardry</a:t>
            </a:r>
            <a:r>
              <a:rPr lang="en-US" b="1" i="0" dirty="0">
                <a:effectLst/>
              </a:rPr>
              <a:t> in </a:t>
            </a:r>
            <a:r>
              <a:rPr lang="en-US" b="1" dirty="0"/>
              <a:t>1991 </a:t>
            </a:r>
            <a:r>
              <a:rPr lang="en-US" b="1" i="0" dirty="0">
                <a:effectLst/>
              </a:rPr>
              <a:t>and was Sorted into </a:t>
            </a:r>
            <a:r>
              <a:rPr lang="en-US" b="1" dirty="0"/>
              <a:t>Gryffindor House</a:t>
            </a:r>
            <a:r>
              <a:rPr lang="en-US" b="1" i="0" dirty="0">
                <a:effectLst/>
              </a:rPr>
              <a:t>. He soon became close friends with fellow student </a:t>
            </a:r>
            <a:r>
              <a:rPr lang="en-US" b="1" dirty="0"/>
              <a:t>Harry Potter</a:t>
            </a:r>
            <a:r>
              <a:rPr lang="en-US" b="1" i="0" dirty="0">
                <a:effectLst/>
              </a:rPr>
              <a:t> and later </a:t>
            </a:r>
            <a:r>
              <a:rPr lang="en-US" b="1" dirty="0"/>
              <a:t>Hermione Granger</a:t>
            </a:r>
            <a:r>
              <a:rPr lang="en-US" b="1" i="0" dirty="0">
                <a:effectLst/>
              </a:rPr>
              <a:t>. Together, they made the </a:t>
            </a:r>
            <a:r>
              <a:rPr lang="en-US" b="1" dirty="0"/>
              <a:t>Golden trio</a:t>
            </a:r>
            <a:r>
              <a:rPr lang="en-US" b="1" i="0" dirty="0">
                <a:effectLst/>
              </a:rPr>
              <a:t> and faced many challenges during their adolescence, including keeping the </a:t>
            </a:r>
            <a:r>
              <a:rPr lang="en-US" b="1" dirty="0"/>
              <a:t>Philosopher's Stone</a:t>
            </a:r>
            <a:r>
              <a:rPr lang="en-US" b="1" i="0" dirty="0">
                <a:effectLst/>
              </a:rPr>
              <a:t> from Professor </a:t>
            </a:r>
            <a:r>
              <a:rPr lang="en-US" b="1" dirty="0"/>
              <a:t>Quirinus Quirrell</a:t>
            </a:r>
            <a:r>
              <a:rPr lang="en-US" b="1" i="0" dirty="0">
                <a:effectLst/>
              </a:rPr>
              <a:t>, rescuing Ginny from the </a:t>
            </a:r>
            <a:r>
              <a:rPr lang="en-US" b="1" dirty="0"/>
              <a:t>Basilisk</a:t>
            </a:r>
            <a:r>
              <a:rPr lang="en-US" b="1" i="0" dirty="0">
                <a:effectLst/>
              </a:rPr>
              <a:t> of the </a:t>
            </a:r>
            <a:r>
              <a:rPr lang="en-US" b="1" dirty="0"/>
              <a:t>Chamber of Secrets</a:t>
            </a:r>
          </a:p>
        </p:txBody>
      </p:sp>
      <p:pic>
        <p:nvPicPr>
          <p:cNvPr id="5" name="Picture 4" descr="A picture containing person, wall, clothing, child&#10;&#10;Description automatically generated">
            <a:extLst>
              <a:ext uri="{FF2B5EF4-FFF2-40B4-BE49-F238E27FC236}">
                <a16:creationId xmlns:a16="http://schemas.microsoft.com/office/drawing/2014/main" id="{FC619BF6-B8E3-DA51-70A3-9C4753DF797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649" r="28646" b="-2"/>
          <a:stretch/>
        </p:blipFill>
        <p:spPr>
          <a:xfrm>
            <a:off x="6430649" y="1335741"/>
            <a:ext cx="2445173" cy="4427123"/>
          </a:xfrm>
          <a:prstGeom prst="rect">
            <a:avLst/>
          </a:prstGeom>
        </p:spPr>
      </p:pic>
      <p:pic>
        <p:nvPicPr>
          <p:cNvPr id="11" name="Picture 10" descr="A person in a suit&#10;&#10;Description automatically generated with medium confidence">
            <a:extLst>
              <a:ext uri="{FF2B5EF4-FFF2-40B4-BE49-F238E27FC236}">
                <a16:creationId xmlns:a16="http://schemas.microsoft.com/office/drawing/2014/main" id="{43BB8D03-A72B-3AC8-340C-351ACDAB4B8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7587" r="19713" b="1"/>
          <a:stretch/>
        </p:blipFill>
        <p:spPr>
          <a:xfrm>
            <a:off x="8956844" y="1335741"/>
            <a:ext cx="2262293" cy="1792222"/>
          </a:xfrm>
          <a:prstGeom prst="rect">
            <a:avLst/>
          </a:prstGeom>
        </p:spPr>
      </p:pic>
      <p:pic>
        <p:nvPicPr>
          <p:cNvPr id="8" name="Picture 7" descr="A person in a garment&#10;&#10;Description automatically generated with low confidence">
            <a:extLst>
              <a:ext uri="{FF2B5EF4-FFF2-40B4-BE49-F238E27FC236}">
                <a16:creationId xmlns:a16="http://schemas.microsoft.com/office/drawing/2014/main" id="{B4B88784-B1B0-3730-97A4-53F1336AC3D7}"/>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r="5" b="8891"/>
          <a:stretch/>
        </p:blipFill>
        <p:spPr>
          <a:xfrm>
            <a:off x="8969759" y="3527959"/>
            <a:ext cx="2262293" cy="1891201"/>
          </a:xfrm>
          <a:prstGeom prst="rect">
            <a:avLst/>
          </a:prstGeom>
        </p:spPr>
      </p:pic>
    </p:spTree>
    <p:extLst>
      <p:ext uri="{BB962C8B-B14F-4D97-AF65-F5344CB8AC3E}">
        <p14:creationId xmlns:p14="http://schemas.microsoft.com/office/powerpoint/2010/main" val="561218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F06F43-65DD-4B85-B766-48825426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9" name="Rectangle 18">
            <a:extLst>
              <a:ext uri="{FF2B5EF4-FFF2-40B4-BE49-F238E27FC236}">
                <a16:creationId xmlns:a16="http://schemas.microsoft.com/office/drawing/2014/main" id="{2CE4DC00-5E49-42F4-B341-44AAE3275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11724043"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AF035FB4-F1B3-FDEB-F921-59B551C0D84C}"/>
              </a:ext>
            </a:extLst>
          </p:cNvPr>
          <p:cNvSpPr txBox="1"/>
          <p:nvPr/>
        </p:nvSpPr>
        <p:spPr>
          <a:xfrm>
            <a:off x="237744" y="316021"/>
            <a:ext cx="8713859" cy="174418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dirty="0" err="1">
                <a:solidFill>
                  <a:schemeClr val="tx1">
                    <a:lumMod val="85000"/>
                    <a:lumOff val="15000"/>
                  </a:schemeClr>
                </a:solidFill>
                <a:latin typeface="Algerian" panose="04020705040A02060702" pitchFamily="82" charset="0"/>
              </a:rPr>
              <a:t>Profesor</a:t>
            </a:r>
            <a:r>
              <a:rPr lang="en-US" sz="4800" dirty="0">
                <a:solidFill>
                  <a:schemeClr val="tx1">
                    <a:lumMod val="85000"/>
                    <a:lumOff val="15000"/>
                  </a:schemeClr>
                </a:solidFill>
                <a:latin typeface="Algerian" panose="04020705040A02060702" pitchFamily="82" charset="0"/>
              </a:rPr>
              <a:t> </a:t>
            </a:r>
            <a:r>
              <a:rPr lang="en-US" sz="4800" dirty="0" err="1">
                <a:solidFill>
                  <a:schemeClr val="tx1">
                    <a:lumMod val="85000"/>
                    <a:lumOff val="15000"/>
                  </a:schemeClr>
                </a:solidFill>
                <a:latin typeface="Algerian" panose="04020705040A02060702" pitchFamily="82" charset="0"/>
              </a:rPr>
              <a:t>dumblerdore</a:t>
            </a:r>
            <a:endParaRPr lang="en-US" sz="4800" dirty="0">
              <a:solidFill>
                <a:schemeClr val="tx1">
                  <a:lumMod val="85000"/>
                  <a:lumOff val="15000"/>
                </a:schemeClr>
              </a:solidFill>
              <a:latin typeface="Algerian" panose="04020705040A02060702" pitchFamily="82" charset="0"/>
            </a:endParaRPr>
          </a:p>
        </p:txBody>
      </p:sp>
      <p:pic>
        <p:nvPicPr>
          <p:cNvPr id="8" name="Picture 7" descr="A picture containing person, standing&#10;&#10;Description automatically generated">
            <a:extLst>
              <a:ext uri="{FF2B5EF4-FFF2-40B4-BE49-F238E27FC236}">
                <a16:creationId xmlns:a16="http://schemas.microsoft.com/office/drawing/2014/main" id="{1688BF65-30D7-0593-13BB-8F789229671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645" r="1" b="29392"/>
          <a:stretch/>
        </p:blipFill>
        <p:spPr>
          <a:xfrm>
            <a:off x="7903029" y="237745"/>
            <a:ext cx="4058758" cy="2045209"/>
          </a:xfrm>
          <a:prstGeom prst="rect">
            <a:avLst/>
          </a:prstGeom>
        </p:spPr>
      </p:pic>
      <p:sp>
        <p:nvSpPr>
          <p:cNvPr id="3" name="TextBox 2">
            <a:extLst>
              <a:ext uri="{FF2B5EF4-FFF2-40B4-BE49-F238E27FC236}">
                <a16:creationId xmlns:a16="http://schemas.microsoft.com/office/drawing/2014/main" id="{614DF878-778A-7A3E-40AC-7399EF133993}"/>
              </a:ext>
            </a:extLst>
          </p:cNvPr>
          <p:cNvSpPr txBox="1"/>
          <p:nvPr/>
        </p:nvSpPr>
        <p:spPr>
          <a:xfrm>
            <a:off x="868680" y="2386584"/>
            <a:ext cx="6281928" cy="3648456"/>
          </a:xfrm>
          <a:prstGeom prst="rect">
            <a:avLst/>
          </a:prstGeom>
        </p:spPr>
        <p:txBody>
          <a:bodyPr vert="horz" lIns="91440" tIns="45720" rIns="91440" bIns="45720" rtlCol="0">
            <a:normAutofit/>
          </a:bodyPr>
          <a:lstStyle/>
          <a:p>
            <a:pPr indent="-182880" defTabSz="914400" fontAlgn="base">
              <a:spcAft>
                <a:spcPts val="600"/>
              </a:spcAft>
              <a:buClr>
                <a:schemeClr val="tx1">
                  <a:lumMod val="85000"/>
                  <a:lumOff val="15000"/>
                </a:schemeClr>
              </a:buClr>
              <a:buFont typeface="Garamond" pitchFamily="18" charset="0"/>
              <a:buChar char="◦"/>
            </a:pPr>
            <a:r>
              <a:rPr lang="en-US" i="0" dirty="0">
                <a:effectLst/>
                <a:latin typeface="Arial Black" panose="020B0A04020102020204" pitchFamily="34" charset="0"/>
              </a:rPr>
              <a:t>Albus Dumbledore was called the greatest wizard of his age, and was the headmaster at </a:t>
            </a:r>
            <a:r>
              <a:rPr lang="en-US" dirty="0">
                <a:latin typeface="Arial Black" panose="020B0A04020102020204" pitchFamily="34" charset="0"/>
              </a:rPr>
              <a:t>Hogwarts</a:t>
            </a:r>
            <a:r>
              <a:rPr lang="en-US" i="0" dirty="0">
                <a:effectLst/>
                <a:latin typeface="Arial Black" panose="020B0A04020102020204" pitchFamily="34" charset="0"/>
              </a:rPr>
              <a:t> during Harry's first year. He was remarkably kind and intelligent, and one of the main characters of the series.</a:t>
            </a:r>
          </a:p>
          <a:p>
            <a:pPr indent="-182880" defTabSz="914400" fontAlgn="base">
              <a:spcAft>
                <a:spcPts val="600"/>
              </a:spcAft>
              <a:buClr>
                <a:schemeClr val="tx1">
                  <a:lumMod val="85000"/>
                  <a:lumOff val="15000"/>
                </a:schemeClr>
              </a:buClr>
              <a:buFont typeface="Garamond" pitchFamily="18" charset="0"/>
              <a:buChar char="◦"/>
            </a:pPr>
            <a:r>
              <a:rPr lang="en-US" i="0" dirty="0">
                <a:effectLst/>
                <a:latin typeface="Arial Black" panose="020B0A04020102020204" pitchFamily="34" charset="0"/>
              </a:rPr>
              <a:t>As stated by himself in the foreword of </a:t>
            </a:r>
            <a:r>
              <a:rPr lang="en-US" dirty="0">
                <a:latin typeface="Arial Black" panose="020B0A04020102020204" pitchFamily="34" charset="0"/>
              </a:rPr>
              <a:t>Quidditch through the ages</a:t>
            </a:r>
            <a:r>
              <a:rPr lang="en-US" i="0" dirty="0">
                <a:effectLst/>
                <a:latin typeface="Arial Black" panose="020B0A04020102020204" pitchFamily="34" charset="0"/>
              </a:rPr>
              <a:t>, he is a fan of the oldest and twenty-two-time league winning </a:t>
            </a:r>
            <a:r>
              <a:rPr lang="en-US" dirty="0" err="1">
                <a:latin typeface="Arial Black" panose="020B0A04020102020204" pitchFamily="34" charset="0"/>
              </a:rPr>
              <a:t>Puddlemere</a:t>
            </a:r>
            <a:r>
              <a:rPr lang="en-US" dirty="0">
                <a:latin typeface="Arial Black" panose="020B0A04020102020204" pitchFamily="34" charset="0"/>
              </a:rPr>
              <a:t> United Quidditch Club</a:t>
            </a:r>
            <a:r>
              <a:rPr lang="en-US" i="0" dirty="0">
                <a:effectLst/>
                <a:latin typeface="Arial Black" panose="020B0A04020102020204" pitchFamily="34" charset="0"/>
              </a:rPr>
              <a:t>.</a:t>
            </a:r>
          </a:p>
          <a:p>
            <a:pPr indent="-182880" defTabSz="914400">
              <a:spcAft>
                <a:spcPts val="600"/>
              </a:spcAft>
              <a:buClr>
                <a:schemeClr val="tx1">
                  <a:lumMod val="85000"/>
                  <a:lumOff val="15000"/>
                </a:schemeClr>
              </a:buClr>
              <a:buFont typeface="Garamond" pitchFamily="18" charset="0"/>
              <a:buChar char="◦"/>
            </a:pPr>
            <a:endParaRPr lang="en-US" dirty="0"/>
          </a:p>
        </p:txBody>
      </p:sp>
      <p:pic>
        <p:nvPicPr>
          <p:cNvPr id="5" name="Picture 4" descr="A statue of a person with a beard and a hat&#10;&#10;Description automatically generated with low confidence">
            <a:extLst>
              <a:ext uri="{FF2B5EF4-FFF2-40B4-BE49-F238E27FC236}">
                <a16:creationId xmlns:a16="http://schemas.microsoft.com/office/drawing/2014/main" id="{9B4BA14B-518D-93F9-BC4B-681C0095A66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 b="12121"/>
          <a:stretch/>
        </p:blipFill>
        <p:spPr>
          <a:xfrm>
            <a:off x="7903029" y="2359153"/>
            <a:ext cx="4058758" cy="2050922"/>
          </a:xfrm>
          <a:prstGeom prst="rect">
            <a:avLst/>
          </a:prstGeom>
        </p:spPr>
      </p:pic>
      <p:pic>
        <p:nvPicPr>
          <p:cNvPr id="11" name="Picture 10" descr="A person with long hair&#10;&#10;Description automatically generated with medium confidence">
            <a:extLst>
              <a:ext uri="{FF2B5EF4-FFF2-40B4-BE49-F238E27FC236}">
                <a16:creationId xmlns:a16="http://schemas.microsoft.com/office/drawing/2014/main" id="{5C752F34-CDF8-B1F3-904B-551CC85B667C}"/>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4261" r="3" b="6752"/>
          <a:stretch/>
        </p:blipFill>
        <p:spPr>
          <a:xfrm>
            <a:off x="7903029" y="4486274"/>
            <a:ext cx="4058758" cy="2133981"/>
          </a:xfrm>
          <a:prstGeom prst="rect">
            <a:avLst/>
          </a:prstGeom>
        </p:spPr>
      </p:pic>
    </p:spTree>
    <p:extLst>
      <p:ext uri="{BB962C8B-B14F-4D97-AF65-F5344CB8AC3E}">
        <p14:creationId xmlns:p14="http://schemas.microsoft.com/office/powerpoint/2010/main" val="200825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409D9B-91CE-DAC3-AF6A-EA2536E7B7E2}"/>
              </a:ext>
            </a:extLst>
          </p:cNvPr>
          <p:cNvSpPr txBox="1"/>
          <p:nvPr/>
        </p:nvSpPr>
        <p:spPr>
          <a:xfrm>
            <a:off x="858416" y="2500604"/>
            <a:ext cx="9601200" cy="1200329"/>
          </a:xfrm>
          <a:prstGeom prst="rect">
            <a:avLst/>
          </a:prstGeom>
          <a:noFill/>
        </p:spPr>
        <p:txBody>
          <a:bodyPr wrap="square" rtlCol="0">
            <a:spAutoFit/>
          </a:bodyPr>
          <a:lstStyle/>
          <a:p>
            <a:pPr algn="ctr"/>
            <a:r>
              <a:rPr lang="en-US" sz="3600" b="1" dirty="0"/>
              <a:t>Thank you</a:t>
            </a:r>
          </a:p>
          <a:p>
            <a:pPr algn="ctr"/>
            <a:r>
              <a:rPr lang="en-US" sz="3600" b="1" dirty="0"/>
              <a:t>I hope you liked the movie that I selected  </a:t>
            </a:r>
          </a:p>
        </p:txBody>
      </p:sp>
    </p:spTree>
    <p:extLst>
      <p:ext uri="{BB962C8B-B14F-4D97-AF65-F5344CB8AC3E}">
        <p14:creationId xmlns:p14="http://schemas.microsoft.com/office/powerpoint/2010/main" val="17355018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77</TotalTime>
  <Words>368</Words>
  <Application>Microsoft Office PowerPoint</Application>
  <PresentationFormat>Widescreen</PresentationFormat>
  <Paragraphs>17</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Algerian</vt:lpstr>
      <vt:lpstr>Amasis MT Pro Black</vt:lpstr>
      <vt:lpstr>Arial Black</vt:lpstr>
      <vt:lpstr>Calibri</vt:lpstr>
      <vt:lpstr>Century Gothic</vt:lpstr>
      <vt:lpstr>Garamond</vt:lpstr>
      <vt:lpstr>Savon</vt:lpstr>
      <vt:lpstr>Harry potter and chamber of secrets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Harry potter and chamber of secrets</dc:title>
  <dc:creator>Hiba Masri</dc:creator>
  <cp:lastModifiedBy>Hiba Masri</cp:lastModifiedBy>
  <cp:revision>1</cp:revision>
  <dcterms:created xsi:type="dcterms:W3CDTF">2022-11-29T17:55:52Z</dcterms:created>
  <dcterms:modified xsi:type="dcterms:W3CDTF">2022-11-29T19:13:19Z</dcterms:modified>
</cp:coreProperties>
</file>