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1103" autoAdjust="0"/>
  </p:normalViewPr>
  <p:slideViewPr>
    <p:cSldViewPr>
      <p:cViewPr>
        <p:scale>
          <a:sx n="66" d="100"/>
          <a:sy n="66" d="100"/>
        </p:scale>
        <p:origin x="-1530" y="-120"/>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E79F3B-F540-47D1-B086-24F2188F7013}" type="datetimeFigureOut">
              <a:rPr lang="en-US" smtClean="0"/>
              <a:t>11/29/2022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C2CD5-ABB3-4109-8098-0662758B4FDB}" type="slidenum">
              <a:rPr lang="en-US" smtClean="0"/>
              <a:t>‹#›</a:t>
            </a:fld>
            <a:endParaRPr lang="en-US"/>
          </a:p>
        </p:txBody>
      </p:sp>
    </p:spTree>
    <p:extLst>
      <p:ext uri="{BB962C8B-B14F-4D97-AF65-F5344CB8AC3E}">
        <p14:creationId xmlns:p14="http://schemas.microsoft.com/office/powerpoint/2010/main" val="3545039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C2CD5-ABB3-4109-8098-0662758B4FDB}" type="slidenum">
              <a:rPr lang="en-US" smtClean="0"/>
              <a:t>1</a:t>
            </a:fld>
            <a:endParaRPr lang="en-US"/>
          </a:p>
        </p:txBody>
      </p:sp>
    </p:spTree>
    <p:extLst>
      <p:ext uri="{BB962C8B-B14F-4D97-AF65-F5344CB8AC3E}">
        <p14:creationId xmlns:p14="http://schemas.microsoft.com/office/powerpoint/2010/main" val="96368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November 28,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November 28,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549AC-EB31-477F-92A9-B1988E232878}" type="datetime2">
              <a:rPr lang="en-US" smtClean="0"/>
              <a:t>Monday, November 28,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Monday, November 28,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November 28,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November 28, 2022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0972B2-CA5C-437D-87D0-8081271A9E4B}" type="datetime2">
              <a:rPr lang="en-US" smtClean="0"/>
              <a:t>Monday, November 28, 2022</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November 28, 2022</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November 28, 2022</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November 28, 2022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BDC1E59-17DD-41CE-97CA-624A472382D4}" type="datetime2">
              <a:rPr lang="en-US" smtClean="0"/>
              <a:t>Monday, November 28, 2022</a:t>
            </a:fld>
            <a:endParaRPr lang="en-US"/>
          </a:p>
        </p:txBody>
      </p:sp>
      <p:sp>
        <p:nvSpPr>
          <p:cNvPr id="9" name="Slide Number Placeholder 8"/>
          <p:cNvSpPr>
            <a:spLocks noGrp="1"/>
          </p:cNvSpPr>
          <p:nvPr>
            <p:ph type="sldNum" sz="quarter" idx="11"/>
          </p:nvPr>
        </p:nvSpPr>
        <p:spPr/>
        <p:txBody>
          <a:bodyPr/>
          <a:lstStyle/>
          <a:p>
            <a:fld id="{0CFEC368-1D7A-4F81-ABF6-AE0E36BAF64C}" type="slidenum">
              <a:rPr lang="en-US" smtClean="0"/>
              <a:pPr/>
              <a:t>‹#›</a:t>
            </a:fld>
            <a:endParaRPr lang="en-US"/>
          </a:p>
        </p:txBody>
      </p:sp>
      <p:sp>
        <p:nvSpPr>
          <p:cNvPr id="10" name="Footer Placeholder 9"/>
          <p:cNvSpPr>
            <a:spLocks noGrp="1"/>
          </p:cNvSpPr>
          <p:nvPr>
            <p:ph type="ftr" sz="quarter" idx="12"/>
          </p:nvPr>
        </p:nvSpPr>
        <p:spPr/>
        <p:txBody>
          <a:bodyPr/>
          <a:lstStyle/>
          <a:p>
            <a:pPr algn="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CFEC368-1D7A-4F81-ABF6-AE0E36BAF64C}"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lgn="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80CB818-7379-467D-8E76-EF9D9074A26C}" type="datetime2">
              <a:rPr lang="en-US" smtClean="0"/>
              <a:t>Monday, November 28, 2022</a:t>
            </a:fld>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543800" cy="2438400"/>
          </a:xfrm>
        </p:spPr>
        <p:txBody>
          <a:bodyPr/>
          <a:lstStyle/>
          <a:p>
            <a:pPr algn="ctr" rtl="1"/>
            <a:r>
              <a:rPr lang="ar-JO" sz="4400" dirty="0" smtClean="0">
                <a:cs typeface="+mn-cs"/>
              </a:rPr>
              <a:t>مشروع التربية الاجتماعية الوطنية عن: </a:t>
            </a:r>
            <a:r>
              <a:rPr lang="ar-JO" sz="4400" b="1" dirty="0" smtClean="0">
                <a:solidFill>
                  <a:schemeClr val="accent2">
                    <a:lumMod val="50000"/>
                  </a:schemeClr>
                </a:solidFill>
                <a:cs typeface="+mn-cs"/>
              </a:rPr>
              <a:t>جلالة </a:t>
            </a:r>
            <a:r>
              <a:rPr lang="ar-JO" sz="4400" b="1" dirty="0">
                <a:solidFill>
                  <a:schemeClr val="accent2">
                    <a:lumMod val="50000"/>
                  </a:schemeClr>
                </a:solidFill>
                <a:cs typeface="+mn-cs"/>
              </a:rPr>
              <a:t>الملك الحسين بن </a:t>
            </a:r>
            <a:r>
              <a:rPr lang="ar-JO" sz="4400" b="1" dirty="0" smtClean="0">
                <a:solidFill>
                  <a:schemeClr val="accent2">
                    <a:lumMod val="50000"/>
                  </a:schemeClr>
                </a:solidFill>
                <a:cs typeface="+mn-cs"/>
              </a:rPr>
              <a:t>طلال طيب الله ثراه</a:t>
            </a:r>
            <a:r>
              <a:rPr lang="ar-JO" sz="4400" dirty="0" smtClean="0">
                <a:cs typeface="+mn-cs"/>
              </a:rPr>
              <a:t/>
            </a:r>
            <a:br>
              <a:rPr lang="ar-JO" sz="4400" dirty="0" smtClean="0">
                <a:cs typeface="+mn-cs"/>
              </a:rPr>
            </a:br>
            <a:endParaRPr lang="en-US" sz="4400" dirty="0">
              <a:cs typeface="+mn-cs"/>
            </a:endParaRPr>
          </a:p>
        </p:txBody>
      </p:sp>
      <p:sp>
        <p:nvSpPr>
          <p:cNvPr id="3" name="Subtitle 2"/>
          <p:cNvSpPr>
            <a:spLocks noGrp="1"/>
          </p:cNvSpPr>
          <p:nvPr>
            <p:ph type="subTitle" idx="1"/>
          </p:nvPr>
        </p:nvSpPr>
        <p:spPr>
          <a:xfrm>
            <a:off x="685800" y="4267200"/>
            <a:ext cx="7315200" cy="1828800"/>
          </a:xfrm>
        </p:spPr>
        <p:txBody>
          <a:bodyPr>
            <a:normAutofit/>
          </a:bodyPr>
          <a:lstStyle/>
          <a:p>
            <a:r>
              <a:rPr lang="ar-JO" sz="3200" dirty="0" smtClean="0"/>
              <a:t>الطالبة : ناديا برو</a:t>
            </a:r>
          </a:p>
          <a:p>
            <a:r>
              <a:rPr lang="ar-JO" sz="3200" dirty="0" smtClean="0"/>
              <a:t>الصف: الخامس د </a:t>
            </a:r>
          </a:p>
          <a:p>
            <a:endParaRPr lang="en-US" sz="32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52400"/>
            <a:ext cx="2590800" cy="99060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818" y="4267200"/>
            <a:ext cx="2476500" cy="1828800"/>
          </a:xfrm>
          <a:prstGeom prst="rect">
            <a:avLst/>
          </a:prstGeom>
        </p:spPr>
      </p:pic>
    </p:spTree>
    <p:extLst>
      <p:ext uri="{BB962C8B-B14F-4D97-AF65-F5344CB8AC3E}">
        <p14:creationId xmlns:p14="http://schemas.microsoft.com/office/powerpoint/2010/main" val="31943636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599"/>
            <a:ext cx="7620000" cy="6622473"/>
          </a:xfrm>
        </p:spPr>
        <p:txBody>
          <a:bodyPr>
            <a:normAutofit lnSpcReduction="10000"/>
          </a:bodyPr>
          <a:lstStyle/>
          <a:p>
            <a:pPr marL="114300" indent="0" algn="r" rtl="1">
              <a:buNone/>
            </a:pPr>
            <a:r>
              <a:rPr lang="ar-JO" sz="2800" b="1" dirty="0" smtClean="0">
                <a:solidFill>
                  <a:schemeClr val="accent2">
                    <a:lumMod val="50000"/>
                  </a:schemeClr>
                </a:solidFill>
              </a:rPr>
              <a:t>لقب </a:t>
            </a:r>
            <a:r>
              <a:rPr lang="ar-JO" sz="2800" b="1" dirty="0">
                <a:solidFill>
                  <a:schemeClr val="accent2">
                    <a:lumMod val="50000"/>
                  </a:schemeClr>
                </a:solidFill>
              </a:rPr>
              <a:t>جلالة الملك الحسين</a:t>
            </a:r>
            <a:r>
              <a:rPr lang="ar-JO" sz="2800" dirty="0">
                <a:solidFill>
                  <a:schemeClr val="accent2">
                    <a:lumMod val="50000"/>
                  </a:schemeClr>
                </a:solidFill>
              </a:rPr>
              <a:t> طيب الله ثراه </a:t>
            </a:r>
            <a:r>
              <a:rPr lang="ar-JO" sz="2800" b="1" dirty="0">
                <a:solidFill>
                  <a:schemeClr val="accent2">
                    <a:lumMod val="50000"/>
                  </a:schemeClr>
                </a:solidFill>
              </a:rPr>
              <a:t>بالملك </a:t>
            </a:r>
            <a:r>
              <a:rPr lang="ar-JO" sz="2800" b="1" dirty="0" smtClean="0">
                <a:solidFill>
                  <a:schemeClr val="accent2">
                    <a:lumMod val="50000"/>
                  </a:schemeClr>
                </a:solidFill>
              </a:rPr>
              <a:t>الباني</a:t>
            </a:r>
            <a:r>
              <a:rPr lang="ar-JO" sz="2800" dirty="0" smtClean="0">
                <a:solidFill>
                  <a:schemeClr val="accent2">
                    <a:lumMod val="50000"/>
                  </a:schemeClr>
                </a:solidFill>
              </a:rPr>
              <a:t>:</a:t>
            </a:r>
            <a:endParaRPr lang="ar-JO" dirty="0">
              <a:solidFill>
                <a:schemeClr val="accent2">
                  <a:lumMod val="50000"/>
                </a:schemeClr>
              </a:solidFill>
            </a:endParaRPr>
          </a:p>
          <a:p>
            <a:pPr marL="114300" indent="0" algn="r" rtl="1">
              <a:buNone/>
            </a:pPr>
            <a:endParaRPr lang="ar-JO" dirty="0" smtClean="0">
              <a:solidFill>
                <a:schemeClr val="accent2">
                  <a:lumMod val="50000"/>
                </a:schemeClr>
              </a:solidFill>
            </a:endParaRPr>
          </a:p>
          <a:p>
            <a:pPr marL="114300" indent="0" algn="r" rtl="1">
              <a:buNone/>
            </a:pPr>
            <a:r>
              <a:rPr lang="ar-JO" dirty="0" smtClean="0">
                <a:solidFill>
                  <a:schemeClr val="accent2">
                    <a:lumMod val="50000"/>
                  </a:schemeClr>
                </a:solidFill>
              </a:rPr>
              <a:t>يدل </a:t>
            </a:r>
            <a:r>
              <a:rPr lang="ar-JO" dirty="0">
                <a:solidFill>
                  <a:schemeClr val="accent2">
                    <a:lumMod val="50000"/>
                  </a:schemeClr>
                </a:solidFill>
              </a:rPr>
              <a:t>ذلك على نهضة البناء والتطور التي مرت بها الأردن في عهد جلالته، من خلال ارتفاع نسبة التعليم وارتفاع مستوى المعيشة وازدهار الحياة الإقتصادية أسهم في بناء الأردن الحديث</a:t>
            </a:r>
            <a:r>
              <a:rPr lang="ar-JO" dirty="0" smtClean="0">
                <a:solidFill>
                  <a:schemeClr val="accent2">
                    <a:lumMod val="50000"/>
                  </a:schemeClr>
                </a:solidFill>
              </a:rPr>
              <a:t>.</a:t>
            </a:r>
          </a:p>
          <a:p>
            <a:pPr marL="114300" indent="0" algn="r" rtl="1">
              <a:buNone/>
            </a:pPr>
            <a:endParaRPr lang="ar-JO" dirty="0">
              <a:solidFill>
                <a:schemeClr val="accent2">
                  <a:lumMod val="50000"/>
                </a:schemeClr>
              </a:solidFill>
            </a:endParaRPr>
          </a:p>
          <a:p>
            <a:pPr marL="114300" indent="0" algn="r" rtl="1">
              <a:buNone/>
            </a:pPr>
            <a:endParaRPr lang="ar-JO" dirty="0" smtClean="0">
              <a:solidFill>
                <a:schemeClr val="accent2">
                  <a:lumMod val="50000"/>
                </a:schemeClr>
              </a:solidFill>
            </a:endParaRPr>
          </a:p>
          <a:p>
            <a:pPr marL="114300" indent="0" algn="r" rtl="1">
              <a:buNone/>
            </a:pPr>
            <a:endParaRPr lang="ar-JO" dirty="0">
              <a:solidFill>
                <a:schemeClr val="accent2">
                  <a:lumMod val="50000"/>
                </a:schemeClr>
              </a:solidFill>
            </a:endParaRPr>
          </a:p>
          <a:p>
            <a:pPr marL="114300" indent="0" algn="r" rtl="1">
              <a:buNone/>
            </a:pPr>
            <a:endParaRPr lang="ar-JO" dirty="0" smtClean="0">
              <a:solidFill>
                <a:schemeClr val="accent2">
                  <a:lumMod val="50000"/>
                </a:schemeClr>
              </a:solidFill>
            </a:endParaRPr>
          </a:p>
          <a:p>
            <a:pPr marL="114300" indent="0" algn="r" rtl="1">
              <a:buNone/>
            </a:pPr>
            <a:endParaRPr lang="ar-JO" dirty="0">
              <a:solidFill>
                <a:schemeClr val="accent2">
                  <a:lumMod val="50000"/>
                </a:schemeClr>
              </a:solidFill>
            </a:endParaRPr>
          </a:p>
          <a:p>
            <a:pPr marL="114300" indent="0" algn="r" rtl="1">
              <a:buNone/>
            </a:pPr>
            <a:r>
              <a:rPr lang="ar-JO" sz="2800" b="1" dirty="0">
                <a:solidFill>
                  <a:schemeClr val="accent2">
                    <a:lumMod val="50000"/>
                  </a:schemeClr>
                </a:solidFill>
              </a:rPr>
              <a:t>مؤلفات الملك الحسين :</a:t>
            </a:r>
            <a:r>
              <a:rPr lang="ar-JO" b="1" dirty="0">
                <a:solidFill>
                  <a:schemeClr val="accent2">
                    <a:lumMod val="50000"/>
                  </a:schemeClr>
                </a:solidFill>
              </a:rPr>
              <a:t> </a:t>
            </a:r>
            <a:endParaRPr lang="ar-JO" dirty="0">
              <a:solidFill>
                <a:schemeClr val="accent2">
                  <a:lumMod val="50000"/>
                </a:schemeClr>
              </a:solidFill>
            </a:endParaRPr>
          </a:p>
          <a:p>
            <a:pPr marL="114300" indent="0" algn="r" rtl="1">
              <a:buNone/>
            </a:pPr>
            <a:r>
              <a:rPr lang="ar-JO" dirty="0" smtClean="0">
                <a:solidFill>
                  <a:schemeClr val="accent2">
                    <a:lumMod val="50000"/>
                  </a:schemeClr>
                </a:solidFill>
              </a:rPr>
              <a:t>لجلالة </a:t>
            </a:r>
            <a:r>
              <a:rPr lang="ar-JO" dirty="0">
                <a:solidFill>
                  <a:schemeClr val="accent2">
                    <a:lumMod val="50000"/>
                  </a:schemeClr>
                </a:solidFill>
              </a:rPr>
              <a:t>الملك الحسين بن طلال مؤلفات عديدة أصبحت من مصادر دراسة تاريخ الأردن الحديث والمعاصر هي ( مهنتي كملك ) و ( ليس سهلاً أن تكون ملكاً ) و ( حربنا مع إسرائيل </a:t>
            </a:r>
            <a:r>
              <a:rPr lang="ar-JO" dirty="0">
                <a:solidFill>
                  <a:schemeClr val="accent2">
                    <a:lumMod val="50000"/>
                  </a:schemeClr>
                </a:solidFill>
              </a:rPr>
              <a:t>)</a:t>
            </a:r>
            <a:r>
              <a:rPr lang="ar-JO" dirty="0">
                <a:solidFill>
                  <a:schemeClr val="accent2">
                    <a:lumMod val="50000"/>
                  </a:schemeClr>
                </a:solidFill>
              </a:rPr>
              <a:t> </a:t>
            </a:r>
          </a:p>
          <a:p>
            <a:pPr marL="114300" indent="0" algn="r" rtl="1">
              <a:buNone/>
            </a:pPr>
            <a:endParaRPr lang="ar-JO" dirty="0">
              <a:solidFill>
                <a:schemeClr val="accent2">
                  <a:lumMod val="50000"/>
                </a:schemeClr>
              </a:solidFill>
            </a:endParaRPr>
          </a:p>
          <a:p>
            <a:pPr marL="114300" indent="0" algn="r" rtl="1">
              <a:buNone/>
            </a:pPr>
            <a:r>
              <a:rPr lang="ar-JO" dirty="0">
                <a:solidFill>
                  <a:schemeClr val="accent2">
                    <a:lumMod val="50000"/>
                  </a:schemeClr>
                </a:solidFill>
              </a:rPr>
              <a:t/>
            </a:r>
            <a:br>
              <a:rPr lang="ar-JO" dirty="0">
                <a:solidFill>
                  <a:schemeClr val="accent2">
                    <a:lumMod val="50000"/>
                  </a:schemeClr>
                </a:solidFill>
              </a:rPr>
            </a:br>
            <a:endParaRPr lang="en-US" dirty="0">
              <a:solidFill>
                <a:schemeClr val="accent2">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818" y="2057400"/>
            <a:ext cx="2438400" cy="1676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573" y="2085109"/>
            <a:ext cx="2933700" cy="16764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27073"/>
            <a:ext cx="1762125" cy="137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5327073"/>
            <a:ext cx="1628775" cy="137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350" y="5327072"/>
            <a:ext cx="2286000" cy="137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12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par>
                                <p:cTn id="16" presetID="22" presetClass="entr" presetSubtype="4"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down)">
                                      <p:cBhvr>
                                        <p:cTn id="18" dur="500"/>
                                        <p:tgtEl>
                                          <p:spTgt spid="1027"/>
                                        </p:tgtEl>
                                      </p:cBhvr>
                                    </p:animEffect>
                                  </p:childTnLst>
                                </p:cTn>
                              </p:par>
                              <p:par>
                                <p:cTn id="19" presetID="6" presetClass="entr" presetSubtype="16"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circle(in)">
                                      <p:cBhvr>
                                        <p:cTn id="21"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sz="4800" b="1" dirty="0">
                <a:solidFill>
                  <a:schemeClr val="accent2">
                    <a:lumMod val="50000"/>
                  </a:schemeClr>
                </a:solidFill>
                <a:cs typeface="+mn-cs"/>
              </a:rPr>
              <a:t>نبذة عن حياة جلالة الملك الحسين</a:t>
            </a:r>
            <a:r>
              <a:rPr lang="ar-JO" dirty="0">
                <a:solidFill>
                  <a:schemeClr val="accent2">
                    <a:lumMod val="50000"/>
                  </a:schemeClr>
                </a:solidFill>
                <a:cs typeface="+mn-cs"/>
              </a:rPr>
              <a:t/>
            </a:r>
            <a:br>
              <a:rPr lang="ar-JO" dirty="0">
                <a:solidFill>
                  <a:schemeClr val="accent2">
                    <a:lumMod val="50000"/>
                  </a:schemeClr>
                </a:solidFill>
                <a:cs typeface="+mn-cs"/>
              </a:rPr>
            </a:br>
            <a:endParaRPr lang="en-US" dirty="0">
              <a:solidFill>
                <a:schemeClr val="accent2">
                  <a:lumMod val="50000"/>
                </a:schemeClr>
              </a:solidFill>
              <a:cs typeface="+mn-cs"/>
            </a:endParaRPr>
          </a:p>
        </p:txBody>
      </p:sp>
      <p:sp>
        <p:nvSpPr>
          <p:cNvPr id="3" name="Content Placeholder 2"/>
          <p:cNvSpPr>
            <a:spLocks noGrp="1"/>
          </p:cNvSpPr>
          <p:nvPr>
            <p:ph idx="1"/>
          </p:nvPr>
        </p:nvSpPr>
        <p:spPr>
          <a:xfrm>
            <a:off x="457200" y="1143000"/>
            <a:ext cx="7620000" cy="5257800"/>
          </a:xfrm>
        </p:spPr>
        <p:txBody>
          <a:bodyPr/>
          <a:lstStyle/>
          <a:p>
            <a:pPr marL="114300" indent="0" algn="r" rtl="1">
              <a:buNone/>
            </a:pPr>
            <a:r>
              <a:rPr lang="ar-JO" dirty="0">
                <a:solidFill>
                  <a:schemeClr val="accent2">
                    <a:lumMod val="50000"/>
                  </a:schemeClr>
                </a:solidFill>
              </a:rPr>
              <a:t>ـــ  ولد الملك الحسين بن طلال في عمان في </a:t>
            </a:r>
            <a:r>
              <a:rPr lang="ar-JO" b="1" dirty="0" smtClean="0">
                <a:solidFill>
                  <a:schemeClr val="accent2">
                    <a:lumMod val="50000"/>
                  </a:schemeClr>
                </a:solidFill>
              </a:rPr>
              <a:t>14 تشرين الثاني </a:t>
            </a:r>
            <a:r>
              <a:rPr lang="ar-JO" b="1" dirty="0">
                <a:solidFill>
                  <a:schemeClr val="accent2">
                    <a:lumMod val="50000"/>
                  </a:schemeClr>
                </a:solidFill>
              </a:rPr>
              <a:t>من عام </a:t>
            </a:r>
            <a:r>
              <a:rPr lang="ar-JO" b="1" dirty="0" smtClean="0">
                <a:solidFill>
                  <a:schemeClr val="accent2">
                    <a:lumMod val="50000"/>
                  </a:schemeClr>
                </a:solidFill>
              </a:rPr>
              <a:t>1935م</a:t>
            </a:r>
            <a:r>
              <a:rPr lang="ar-JO" dirty="0" smtClean="0">
                <a:solidFill>
                  <a:schemeClr val="accent2">
                    <a:lumMod val="50000"/>
                  </a:schemeClr>
                </a:solidFill>
              </a:rPr>
              <a:t>.</a:t>
            </a:r>
            <a:endParaRPr lang="ar-JO" dirty="0">
              <a:solidFill>
                <a:schemeClr val="accent2">
                  <a:lumMod val="50000"/>
                </a:schemeClr>
              </a:solidFill>
            </a:endParaRPr>
          </a:p>
          <a:p>
            <a:pPr marL="114300" indent="0" algn="r" rtl="1">
              <a:buNone/>
            </a:pPr>
            <a:r>
              <a:rPr lang="ar-JO" dirty="0">
                <a:solidFill>
                  <a:schemeClr val="accent2">
                    <a:lumMod val="50000"/>
                  </a:schemeClr>
                </a:solidFill>
              </a:rPr>
              <a:t>ـــ تلقى تعليمه الابتدائي في </a:t>
            </a:r>
            <a:r>
              <a:rPr lang="ar-JO" b="1" dirty="0" smtClean="0">
                <a:solidFill>
                  <a:schemeClr val="accent2">
                    <a:lumMod val="50000"/>
                  </a:schemeClr>
                </a:solidFill>
              </a:rPr>
              <a:t>الكلية </a:t>
            </a:r>
            <a:r>
              <a:rPr lang="ar-JO" b="1" dirty="0">
                <a:solidFill>
                  <a:schemeClr val="accent2">
                    <a:lumMod val="50000"/>
                  </a:schemeClr>
                </a:solidFill>
              </a:rPr>
              <a:t>العلمية الإسلامية </a:t>
            </a:r>
            <a:r>
              <a:rPr lang="ar-JO" dirty="0">
                <a:solidFill>
                  <a:schemeClr val="accent2">
                    <a:lumMod val="50000"/>
                  </a:schemeClr>
                </a:solidFill>
              </a:rPr>
              <a:t>في عمان وتخرج منها </a:t>
            </a:r>
            <a:r>
              <a:rPr lang="ar-JO" dirty="0" smtClean="0">
                <a:solidFill>
                  <a:schemeClr val="accent2">
                    <a:lumMod val="50000"/>
                  </a:schemeClr>
                </a:solidFill>
              </a:rPr>
              <a:t>.</a:t>
            </a:r>
          </a:p>
          <a:p>
            <a:pPr marL="114300" indent="0" algn="r" rtl="1">
              <a:buNone/>
            </a:pPr>
            <a:r>
              <a:rPr lang="ar-JO" dirty="0" smtClean="0">
                <a:solidFill>
                  <a:schemeClr val="accent2">
                    <a:lumMod val="50000"/>
                  </a:schemeClr>
                </a:solidFill>
              </a:rPr>
              <a:t>ـــ انتقل إلى كلية </a:t>
            </a:r>
            <a:r>
              <a:rPr lang="ar-JO" b="1" dirty="0" smtClean="0">
                <a:solidFill>
                  <a:schemeClr val="accent2">
                    <a:lumMod val="50000"/>
                  </a:schemeClr>
                </a:solidFill>
              </a:rPr>
              <a:t>فكتوريا</a:t>
            </a:r>
            <a:r>
              <a:rPr lang="ar-JO" dirty="0" smtClean="0">
                <a:solidFill>
                  <a:schemeClr val="accent2">
                    <a:lumMod val="50000"/>
                  </a:schemeClr>
                </a:solidFill>
              </a:rPr>
              <a:t> بالإسكندرية في مصر ودرس فيها مدة عامين</a:t>
            </a:r>
            <a:r>
              <a:rPr lang="ar-JO" dirty="0">
                <a:solidFill>
                  <a:schemeClr val="accent2">
                    <a:lumMod val="50000"/>
                  </a:schemeClr>
                </a:solidFill>
              </a:rPr>
              <a:t/>
            </a:r>
            <a:br>
              <a:rPr lang="ar-JO" dirty="0">
                <a:solidFill>
                  <a:schemeClr val="accent2">
                    <a:lumMod val="50000"/>
                  </a:schemeClr>
                </a:solidFill>
              </a:rPr>
            </a:br>
            <a:r>
              <a:rPr lang="ar-JO" dirty="0">
                <a:solidFill>
                  <a:schemeClr val="accent2">
                    <a:lumMod val="50000"/>
                  </a:schemeClr>
                </a:solidFill>
              </a:rPr>
              <a:t>ـــ ألتحق بكلية </a:t>
            </a:r>
            <a:r>
              <a:rPr lang="ar-JO" b="1" dirty="0">
                <a:solidFill>
                  <a:schemeClr val="accent2">
                    <a:lumMod val="50000"/>
                  </a:schemeClr>
                </a:solidFill>
              </a:rPr>
              <a:t>ساند هيرست العسكرية </a:t>
            </a:r>
            <a:r>
              <a:rPr lang="ar-JO" dirty="0">
                <a:solidFill>
                  <a:schemeClr val="accent2">
                    <a:lumMod val="50000"/>
                  </a:schemeClr>
                </a:solidFill>
              </a:rPr>
              <a:t>في انجلترا لإتمام دراسته . </a:t>
            </a:r>
          </a:p>
          <a:p>
            <a:pPr marL="114300" indent="0" algn="r" rtl="1">
              <a:buNone/>
            </a:pPr>
            <a:r>
              <a:rPr lang="ar-JO" dirty="0">
                <a:solidFill>
                  <a:schemeClr val="accent2">
                    <a:lumMod val="50000"/>
                  </a:schemeClr>
                </a:solidFill>
              </a:rPr>
              <a:t>ــ  </a:t>
            </a:r>
            <a:r>
              <a:rPr lang="ar-JO" b="1" dirty="0">
                <a:solidFill>
                  <a:schemeClr val="accent2">
                    <a:lumMod val="50000"/>
                  </a:schemeClr>
                </a:solidFill>
              </a:rPr>
              <a:t>في عام 1952م </a:t>
            </a:r>
            <a:r>
              <a:rPr lang="ar-JO" dirty="0">
                <a:solidFill>
                  <a:schemeClr val="accent2">
                    <a:lumMod val="50000"/>
                  </a:schemeClr>
                </a:solidFill>
              </a:rPr>
              <a:t>  أنتقل الحكم للأمير الحسين بعد أن تنازل عنه الملك طلال بن عبد الله ولعدم بلوغ الأمير الحسين سن الثامنة عشر </a:t>
            </a:r>
            <a:r>
              <a:rPr lang="ar-JO" dirty="0" smtClean="0">
                <a:solidFill>
                  <a:schemeClr val="accent2">
                    <a:lumMod val="50000"/>
                  </a:schemeClr>
                </a:solidFill>
              </a:rPr>
              <a:t>قرر </a:t>
            </a:r>
            <a:r>
              <a:rPr lang="ar-JO" dirty="0">
                <a:solidFill>
                  <a:schemeClr val="accent2">
                    <a:lumMod val="50000"/>
                  </a:schemeClr>
                </a:solidFill>
              </a:rPr>
              <a:t>مجلس الوزراء تعيين مجلس وصاية على العرش بمقتضى الدستور . </a:t>
            </a:r>
          </a:p>
          <a:p>
            <a:pPr marL="114300" indent="0" algn="r" rtl="1">
              <a:buNone/>
            </a:pPr>
            <a:r>
              <a:rPr lang="ar-JO" dirty="0">
                <a:solidFill>
                  <a:schemeClr val="accent2">
                    <a:lumMod val="50000"/>
                  </a:schemeClr>
                </a:solidFill>
              </a:rPr>
              <a:t>ـــ أستمر المجلس حتى </a:t>
            </a:r>
            <a:r>
              <a:rPr lang="ar-JO" b="1" dirty="0">
                <a:solidFill>
                  <a:schemeClr val="accent2">
                    <a:lumMod val="50000"/>
                  </a:schemeClr>
                </a:solidFill>
              </a:rPr>
              <a:t>2 أيار عام 1953م حيث تسلم الملك الحسين بن طلال سلطاته الدستورية .</a:t>
            </a:r>
          </a:p>
          <a:p>
            <a:pPr marL="114300" indent="0" algn="r" rtl="1">
              <a:buNone/>
            </a:pPr>
            <a:endParaRPr lang="ar-JO" b="1" dirty="0" smtClean="0">
              <a:solidFill>
                <a:schemeClr val="accent2">
                  <a:lumMod val="50000"/>
                </a:schemeClr>
              </a:solidFill>
            </a:endParaRPr>
          </a:p>
          <a:p>
            <a:pPr marL="114300" indent="0" algn="r" rtl="1">
              <a:buNone/>
            </a:pPr>
            <a:endParaRPr lang="en-US" b="1" dirty="0">
              <a:solidFill>
                <a:schemeClr val="accent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73" y="4419600"/>
            <a:ext cx="2438400" cy="2014676"/>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503013"/>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81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838200"/>
          </a:xfrm>
        </p:spPr>
        <p:txBody>
          <a:bodyPr/>
          <a:lstStyle/>
          <a:p>
            <a:pPr algn="ctr"/>
            <a:r>
              <a:rPr lang="ar-JO" sz="4800" b="1" dirty="0" smtClean="0">
                <a:solidFill>
                  <a:schemeClr val="accent2">
                    <a:lumMod val="50000"/>
                  </a:schemeClr>
                </a:solidFill>
                <a:cs typeface="+mn-cs"/>
              </a:rPr>
              <a:t/>
            </a:r>
            <a:br>
              <a:rPr lang="ar-JO" sz="4800" b="1" dirty="0" smtClean="0">
                <a:solidFill>
                  <a:schemeClr val="accent2">
                    <a:lumMod val="50000"/>
                  </a:schemeClr>
                </a:solidFill>
                <a:cs typeface="+mn-cs"/>
              </a:rPr>
            </a:br>
            <a:r>
              <a:rPr lang="ar-JO" sz="4800" b="1" dirty="0" smtClean="0">
                <a:solidFill>
                  <a:schemeClr val="accent2">
                    <a:lumMod val="50000"/>
                  </a:schemeClr>
                </a:solidFill>
                <a:cs typeface="+mn-cs"/>
              </a:rPr>
              <a:t>إنجازات جلالة الملك </a:t>
            </a:r>
            <a:r>
              <a:rPr lang="ar-JO" sz="4800" b="1" dirty="0">
                <a:solidFill>
                  <a:schemeClr val="accent2">
                    <a:lumMod val="50000"/>
                  </a:schemeClr>
                </a:solidFill>
                <a:cs typeface="+mn-cs"/>
              </a:rPr>
              <a:t>الحسين</a:t>
            </a:r>
            <a:r>
              <a:rPr lang="ar-JO" sz="4400" dirty="0"/>
              <a:t/>
            </a:r>
            <a:br>
              <a:rPr lang="ar-JO" sz="4400" dirty="0"/>
            </a:br>
            <a:endParaRPr lang="en-US" sz="4400" dirty="0">
              <a:solidFill>
                <a:schemeClr val="accent2">
                  <a:lumMod val="50000"/>
                </a:schemeClr>
              </a:solidFill>
              <a:cs typeface="+mn-cs"/>
            </a:endParaRPr>
          </a:p>
        </p:txBody>
      </p:sp>
      <p:sp>
        <p:nvSpPr>
          <p:cNvPr id="3" name="Content Placeholder 2"/>
          <p:cNvSpPr>
            <a:spLocks noGrp="1"/>
          </p:cNvSpPr>
          <p:nvPr>
            <p:ph idx="1"/>
          </p:nvPr>
        </p:nvSpPr>
        <p:spPr>
          <a:xfrm>
            <a:off x="457200" y="1219200"/>
            <a:ext cx="7620000" cy="5410200"/>
          </a:xfrm>
        </p:spPr>
        <p:txBody>
          <a:bodyPr>
            <a:normAutofit fontScale="92500"/>
          </a:bodyPr>
          <a:lstStyle/>
          <a:p>
            <a:pPr marL="114300" indent="0" algn="r" rtl="1">
              <a:buNone/>
            </a:pPr>
            <a:r>
              <a:rPr lang="ar-JO" dirty="0">
                <a:solidFill>
                  <a:schemeClr val="accent2">
                    <a:lumMod val="50000"/>
                  </a:schemeClr>
                </a:solidFill>
              </a:rPr>
              <a:t>سعى الملك الحسين إلى النهوض بالمملكة الأردنية الهاشمية وتطويرها في </a:t>
            </a:r>
            <a:r>
              <a:rPr lang="ar-JO" dirty="0" smtClean="0">
                <a:solidFill>
                  <a:schemeClr val="accent2">
                    <a:lumMod val="50000"/>
                  </a:schemeClr>
                </a:solidFill>
              </a:rPr>
              <a:t>شتى المجالات:</a:t>
            </a:r>
            <a:endParaRPr lang="en-US" dirty="0" smtClean="0">
              <a:solidFill>
                <a:schemeClr val="accent2">
                  <a:lumMod val="50000"/>
                </a:schemeClr>
              </a:solidFill>
            </a:endParaRPr>
          </a:p>
          <a:p>
            <a:pPr marL="114300" indent="0" algn="r" rtl="1">
              <a:buNone/>
            </a:pPr>
            <a:r>
              <a:rPr lang="ar-JO" sz="2400" b="1" u="sng" dirty="0">
                <a:solidFill>
                  <a:schemeClr val="accent2">
                    <a:lumMod val="50000"/>
                  </a:schemeClr>
                </a:solidFill>
              </a:rPr>
              <a:t>الجانب العسكري</a:t>
            </a:r>
            <a:r>
              <a:rPr lang="ar-JO" sz="2400" b="1" u="sng" dirty="0">
                <a:solidFill>
                  <a:schemeClr val="accent2">
                    <a:lumMod val="50000"/>
                  </a:schemeClr>
                </a:solidFill>
              </a:rPr>
              <a:t/>
            </a:r>
            <a:br>
              <a:rPr lang="ar-JO" sz="2400" b="1" u="sng" dirty="0">
                <a:solidFill>
                  <a:schemeClr val="accent2">
                    <a:lumMod val="50000"/>
                  </a:schemeClr>
                </a:solidFill>
              </a:rPr>
            </a:br>
            <a:r>
              <a:rPr lang="ar-JO" dirty="0">
                <a:solidFill>
                  <a:schemeClr val="accent2">
                    <a:lumMod val="50000"/>
                  </a:schemeClr>
                </a:solidFill>
              </a:rPr>
              <a:t>اتخذ الملك الحسين قرار تعريب قيادة الجيش في تاريخ 1 آذار من عام 1956م، كما ألغى المعاهدة الأردنية البريطانية في تاريخ 13 آذار من عام 1957م، واهتم بدعم وتطوير وتحديث الجيش الأردني والأجهزة الأمنية منذ ذلك </a:t>
            </a:r>
            <a:r>
              <a:rPr lang="ar-JO" dirty="0" smtClean="0">
                <a:solidFill>
                  <a:schemeClr val="accent2">
                    <a:lumMod val="50000"/>
                  </a:schemeClr>
                </a:solidFill>
              </a:rPr>
              <a:t>الوقت.</a:t>
            </a:r>
          </a:p>
          <a:p>
            <a:pPr marL="114300" indent="0" algn="r" rtl="1">
              <a:buNone/>
            </a:pPr>
            <a:r>
              <a:rPr lang="ar-JO" dirty="0" smtClean="0">
                <a:solidFill>
                  <a:schemeClr val="accent2">
                    <a:lumMod val="50000"/>
                  </a:schemeClr>
                </a:solidFill>
              </a:rPr>
              <a:t>أيضًا </a:t>
            </a:r>
            <a:r>
              <a:rPr lang="ar-JO" dirty="0">
                <a:solidFill>
                  <a:schemeClr val="accent2">
                    <a:lumMod val="50000"/>
                  </a:schemeClr>
                </a:solidFill>
              </a:rPr>
              <a:t>استطاع الملك الحسين تحقيق نصر خالد في معركة الكرامة التي حدثت </a:t>
            </a:r>
            <a:r>
              <a:rPr lang="ar-JO" dirty="0" smtClean="0">
                <a:solidFill>
                  <a:schemeClr val="accent2">
                    <a:lumMod val="50000"/>
                  </a:schemeClr>
                </a:solidFill>
              </a:rPr>
              <a:t>بتاريخ 21 </a:t>
            </a:r>
            <a:r>
              <a:rPr lang="ar-JO" dirty="0">
                <a:solidFill>
                  <a:schemeClr val="accent2">
                    <a:lumMod val="50000"/>
                  </a:schemeClr>
                </a:solidFill>
              </a:rPr>
              <a:t>آذار من عام 1968م ضد العدو الصهيوني</a:t>
            </a:r>
            <a:r>
              <a:rPr lang="ar-JO" dirty="0" smtClean="0">
                <a:solidFill>
                  <a:schemeClr val="accent2">
                    <a:lumMod val="50000"/>
                  </a:schemeClr>
                </a:solidFill>
              </a:rPr>
              <a:t>.</a:t>
            </a:r>
          </a:p>
          <a:p>
            <a:pPr marL="114300" indent="0" algn="r" rtl="1">
              <a:buNone/>
            </a:pPr>
            <a:endParaRPr lang="ar-JO" u="sng" dirty="0">
              <a:solidFill>
                <a:schemeClr val="accent2">
                  <a:lumMod val="50000"/>
                </a:schemeClr>
              </a:solidFill>
            </a:endParaRPr>
          </a:p>
          <a:p>
            <a:pPr marL="114300" indent="0" algn="r" rtl="1">
              <a:buNone/>
            </a:pPr>
            <a:endParaRPr lang="ar-JO" sz="2400" b="1" u="sng" dirty="0" smtClean="0">
              <a:solidFill>
                <a:schemeClr val="accent2">
                  <a:lumMod val="50000"/>
                </a:schemeClr>
              </a:solidFill>
            </a:endParaRPr>
          </a:p>
          <a:p>
            <a:pPr marL="114300" indent="0" algn="r" rtl="1">
              <a:buNone/>
            </a:pPr>
            <a:r>
              <a:rPr lang="ar-JO" sz="2400" b="1" u="sng" dirty="0" smtClean="0">
                <a:solidFill>
                  <a:schemeClr val="accent2">
                    <a:lumMod val="50000"/>
                  </a:schemeClr>
                </a:solidFill>
              </a:rPr>
              <a:t>الجانب الاقتصادي</a:t>
            </a:r>
          </a:p>
          <a:p>
            <a:pPr marL="114300" indent="0" algn="r" rtl="1">
              <a:buNone/>
            </a:pPr>
            <a:r>
              <a:rPr lang="ar-JO" dirty="0" smtClean="0">
                <a:solidFill>
                  <a:schemeClr val="accent2">
                    <a:lumMod val="50000"/>
                  </a:schemeClr>
                </a:solidFill>
              </a:rPr>
              <a:t>سعى الملك الحسين إلى تطوير البنية التحتية الاقتصادية والصناعية؛ حيث تطورت صناعة الموارد الطبيعية مثل الفوسفات، والبوتاس والإسمنت في عهده،فأنشأ المصانع، ومصفاة البترول وميناء العقبة،وأسس </a:t>
            </a:r>
            <a:r>
              <a:rPr lang="ar-JO" dirty="0">
                <a:solidFill>
                  <a:schemeClr val="accent2">
                    <a:lumMod val="50000"/>
                  </a:schemeClr>
                </a:solidFill>
              </a:rPr>
              <a:t>شبكة من الطرق؛ لتسهيل التنقل </a:t>
            </a:r>
            <a:r>
              <a:rPr lang="ar-JO" dirty="0" smtClean="0">
                <a:solidFill>
                  <a:schemeClr val="accent2">
                    <a:lumMod val="50000"/>
                  </a:schemeClr>
                </a:solidFill>
              </a:rPr>
              <a:t>بين مناطق </a:t>
            </a:r>
            <a:r>
              <a:rPr lang="ar-JO" dirty="0">
                <a:solidFill>
                  <a:schemeClr val="accent2">
                    <a:lumMod val="50000"/>
                  </a:schemeClr>
                </a:solidFill>
              </a:rPr>
              <a:t>المملكة، وتوفير خدمات المياه والكهرباء والمرافق الصحية بنسبة 99</a:t>
            </a:r>
            <a:r>
              <a:rPr lang="ar-JO" dirty="0" smtClean="0">
                <a:solidFill>
                  <a:schemeClr val="accent2">
                    <a:lumMod val="50000"/>
                  </a:schemeClr>
                </a:solidFill>
              </a:rPr>
              <a:t>%.</a:t>
            </a:r>
            <a:r>
              <a:rPr lang="ar-JO" dirty="0">
                <a:solidFill>
                  <a:schemeClr val="accent2">
                    <a:lumMod val="50000"/>
                  </a:schemeClr>
                </a:solidFill>
              </a:rPr>
              <a:t/>
            </a:r>
            <a:br>
              <a:rPr lang="ar-JO" dirty="0">
                <a:solidFill>
                  <a:schemeClr val="accent2">
                    <a:lumMod val="50000"/>
                  </a:schemeClr>
                </a:solidFill>
              </a:rPr>
            </a:br>
            <a:endParaRPr lang="en-US" u="sng" dirty="0">
              <a:solidFill>
                <a:schemeClr val="accent2">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352800"/>
            <a:ext cx="25146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857874"/>
            <a:ext cx="26670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1884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wipe(down)">
                                      <p:cBhvr>
                                        <p:cTn id="13"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9653"/>
            <a:ext cx="7696200" cy="7940635"/>
          </a:xfrm>
          <a:prstGeom prst="rect">
            <a:avLst/>
          </a:prstGeom>
        </p:spPr>
        <p:txBody>
          <a:bodyPr wrap="square">
            <a:spAutoFit/>
          </a:bodyPr>
          <a:lstStyle/>
          <a:p>
            <a:pPr algn="r" rtl="1"/>
            <a:endParaRPr lang="ar-JO" sz="2400" b="1" u="sng" dirty="0" smtClean="0">
              <a:solidFill>
                <a:schemeClr val="accent2">
                  <a:lumMod val="50000"/>
                </a:schemeClr>
              </a:solidFill>
            </a:endParaRPr>
          </a:p>
          <a:p>
            <a:pPr algn="r" rtl="1"/>
            <a:r>
              <a:rPr lang="ar-JO" sz="2400" b="1" u="sng" dirty="0" smtClean="0">
                <a:solidFill>
                  <a:schemeClr val="accent2">
                    <a:lumMod val="50000"/>
                  </a:schemeClr>
                </a:solidFill>
              </a:rPr>
              <a:t>الجانب الاجتماعي</a:t>
            </a:r>
          </a:p>
          <a:p>
            <a:pPr marL="342900" indent="-342900" algn="r" rtl="1">
              <a:buFont typeface="Arial" panose="020B0604020202020204" pitchFamily="34" charset="0"/>
              <a:buChar char="•"/>
            </a:pPr>
            <a:r>
              <a:rPr lang="ar-JO" sz="2000" dirty="0" smtClean="0">
                <a:solidFill>
                  <a:schemeClr val="accent2">
                    <a:lumMod val="50000"/>
                  </a:schemeClr>
                </a:solidFill>
              </a:rPr>
              <a:t> </a:t>
            </a:r>
            <a:r>
              <a:rPr lang="ar-JO" sz="2200" dirty="0" smtClean="0">
                <a:solidFill>
                  <a:schemeClr val="accent2">
                    <a:lumMod val="50000"/>
                  </a:schemeClr>
                </a:solidFill>
              </a:rPr>
              <a:t>اهتم الملك الحسين بالعلم والثقافة؛ فساهم في بناء الجامعات، والمدارس، والمراكز الثقافية والفنية والمؤسسات الفكرية.</a:t>
            </a:r>
          </a:p>
          <a:p>
            <a:pPr marL="342900" indent="-342900" algn="r" rtl="1">
              <a:buFont typeface="Arial" panose="020B0604020202020204" pitchFamily="34" charset="0"/>
              <a:buChar char="•"/>
            </a:pPr>
            <a:r>
              <a:rPr lang="ar-JO" sz="2200" dirty="0" smtClean="0">
                <a:solidFill>
                  <a:schemeClr val="accent2">
                    <a:lumMod val="50000"/>
                  </a:schemeClr>
                </a:solidFill>
              </a:rPr>
              <a:t>ودعا </a:t>
            </a:r>
            <a:r>
              <a:rPr lang="ar-JO" sz="2200" dirty="0">
                <a:solidFill>
                  <a:schemeClr val="accent2">
                    <a:lumMod val="50000"/>
                  </a:schemeClr>
                </a:solidFill>
              </a:rPr>
              <a:t>إلى تطوير </a:t>
            </a:r>
            <a:r>
              <a:rPr lang="ar-JO" sz="2200" dirty="0" smtClean="0">
                <a:solidFill>
                  <a:schemeClr val="accent2">
                    <a:lumMod val="50000"/>
                  </a:schemeClr>
                </a:solidFill>
              </a:rPr>
              <a:t>العملية </a:t>
            </a:r>
            <a:r>
              <a:rPr lang="ar-JO" sz="2200" dirty="0">
                <a:solidFill>
                  <a:schemeClr val="accent2">
                    <a:lumMod val="50000"/>
                  </a:schemeClr>
                </a:solidFill>
              </a:rPr>
              <a:t>التعليمية عبر تزويد المدارس الأردنية بخدمة </a:t>
            </a:r>
            <a:r>
              <a:rPr lang="ar-JO" sz="2200" dirty="0" smtClean="0">
                <a:solidFill>
                  <a:schemeClr val="accent2">
                    <a:lumMod val="50000"/>
                  </a:schemeClr>
                </a:solidFill>
              </a:rPr>
              <a:t>الإنترنت.</a:t>
            </a:r>
          </a:p>
          <a:p>
            <a:pPr marL="342900" indent="-342900" algn="r" rtl="1">
              <a:buFont typeface="Arial" panose="020B0604020202020204" pitchFamily="34" charset="0"/>
              <a:buChar char="•"/>
            </a:pPr>
            <a:r>
              <a:rPr lang="ar-JO" sz="2200" dirty="0" smtClean="0">
                <a:solidFill>
                  <a:schemeClr val="accent2">
                    <a:lumMod val="50000"/>
                  </a:schemeClr>
                </a:solidFill>
              </a:rPr>
              <a:t>وقد </a:t>
            </a:r>
            <a:r>
              <a:rPr lang="ar-JO" sz="2200" dirty="0">
                <a:solidFill>
                  <a:schemeClr val="accent2">
                    <a:lumMod val="50000"/>
                  </a:schemeClr>
                </a:solidFill>
              </a:rPr>
              <a:t>ولى اهتمامه لفئة المعاقين، والأيتام والأقل حظا من الشعب </a:t>
            </a:r>
            <a:r>
              <a:rPr lang="ar-JO" sz="2200" dirty="0" smtClean="0">
                <a:solidFill>
                  <a:schemeClr val="accent2">
                    <a:lumMod val="50000"/>
                  </a:schemeClr>
                </a:solidFill>
              </a:rPr>
              <a:t>الأردني،حيث </a:t>
            </a:r>
            <a:r>
              <a:rPr lang="ar-JO" sz="2200" dirty="0">
                <a:solidFill>
                  <a:schemeClr val="accent2">
                    <a:lumMod val="50000"/>
                  </a:schemeClr>
                </a:solidFill>
              </a:rPr>
              <a:t>رفع شعار </a:t>
            </a:r>
            <a:r>
              <a:rPr lang="ar-JO" sz="2200" b="1" dirty="0">
                <a:solidFill>
                  <a:schemeClr val="accent2">
                    <a:lumMod val="50000"/>
                  </a:schemeClr>
                </a:solidFill>
              </a:rPr>
              <a:t>الإنسان أغلى ما </a:t>
            </a:r>
            <a:r>
              <a:rPr lang="ar-JO" sz="2200" b="1" dirty="0" smtClean="0">
                <a:solidFill>
                  <a:schemeClr val="accent2">
                    <a:lumMod val="50000"/>
                  </a:schemeClr>
                </a:solidFill>
              </a:rPr>
              <a:t>نملك</a:t>
            </a:r>
            <a:r>
              <a:rPr lang="ar-JO" sz="2200" dirty="0" smtClean="0">
                <a:solidFill>
                  <a:schemeClr val="accent2">
                    <a:lumMod val="50000"/>
                  </a:schemeClr>
                </a:solidFill>
              </a:rPr>
              <a:t>.</a:t>
            </a:r>
          </a:p>
          <a:p>
            <a:pPr marL="342900" indent="-342900" algn="r" rtl="1">
              <a:buFont typeface="Arial" panose="020B0604020202020204" pitchFamily="34" charset="0"/>
              <a:buChar char="•"/>
            </a:pPr>
            <a:r>
              <a:rPr lang="ar-JO" sz="2200" dirty="0" smtClean="0">
                <a:solidFill>
                  <a:schemeClr val="accent2">
                    <a:lumMod val="50000"/>
                  </a:schemeClr>
                </a:solidFill>
              </a:rPr>
              <a:t>أسس المعهد الملكي للدراسات الدينية في عام 1994م، </a:t>
            </a:r>
            <a:r>
              <a:rPr lang="ar-JO" sz="2200" dirty="0">
                <a:solidFill>
                  <a:schemeClr val="accent2">
                    <a:lumMod val="50000"/>
                  </a:schemeClr>
                </a:solidFill>
              </a:rPr>
              <a:t>لنشر القيم الإنسانية والأخلاقية </a:t>
            </a:r>
            <a:r>
              <a:rPr lang="ar-JO" sz="2200" dirty="0" smtClean="0">
                <a:solidFill>
                  <a:schemeClr val="accent2">
                    <a:lumMod val="50000"/>
                  </a:schemeClr>
                </a:solidFill>
              </a:rPr>
              <a:t>التي تفيد </a:t>
            </a:r>
            <a:r>
              <a:rPr lang="ar-JO" sz="2200" dirty="0">
                <a:solidFill>
                  <a:schemeClr val="accent2">
                    <a:lumMod val="50000"/>
                  </a:schemeClr>
                </a:solidFill>
              </a:rPr>
              <a:t>في التعاون بين مختلف الأديان، والتعاون فيما </a:t>
            </a:r>
            <a:r>
              <a:rPr lang="ar-JO" sz="2200" dirty="0" smtClean="0">
                <a:solidFill>
                  <a:schemeClr val="accent2">
                    <a:lumMod val="50000"/>
                  </a:schemeClr>
                </a:solidFill>
              </a:rPr>
              <a:t>بينهم.</a:t>
            </a:r>
          </a:p>
          <a:p>
            <a:pPr algn="r" rtl="1"/>
            <a:endParaRPr lang="ar-JO" sz="2200" dirty="0" smtClean="0">
              <a:solidFill>
                <a:schemeClr val="accent2">
                  <a:lumMod val="50000"/>
                </a:schemeClr>
              </a:solidFill>
            </a:endParaRPr>
          </a:p>
          <a:p>
            <a:pPr algn="r" rtl="1"/>
            <a:endParaRPr lang="ar-JO" sz="2000" dirty="0" smtClean="0">
              <a:solidFill>
                <a:schemeClr val="accent2">
                  <a:lumMod val="50000"/>
                </a:schemeClr>
              </a:solidFill>
            </a:endParaRPr>
          </a:p>
          <a:p>
            <a:pPr algn="r" rtl="1"/>
            <a:endParaRPr lang="ar-JO" sz="2400" b="1" u="sng" dirty="0" smtClean="0">
              <a:solidFill>
                <a:schemeClr val="accent2">
                  <a:lumMod val="50000"/>
                </a:schemeClr>
              </a:solidFill>
            </a:endParaRPr>
          </a:p>
          <a:p>
            <a:pPr algn="r" rtl="1"/>
            <a:endParaRPr lang="ar-JO" sz="2400" b="1" u="sng" dirty="0" smtClean="0">
              <a:solidFill>
                <a:schemeClr val="accent2">
                  <a:lumMod val="50000"/>
                </a:schemeClr>
              </a:solidFill>
            </a:endParaRPr>
          </a:p>
          <a:p>
            <a:pPr algn="r" rtl="1"/>
            <a:r>
              <a:rPr lang="ar-JO" sz="2400" b="1" u="sng" dirty="0" smtClean="0">
                <a:solidFill>
                  <a:schemeClr val="accent2">
                    <a:lumMod val="50000"/>
                  </a:schemeClr>
                </a:solidFill>
              </a:rPr>
              <a:t>الجانب </a:t>
            </a:r>
            <a:r>
              <a:rPr lang="ar-JO" sz="2400" b="1" u="sng" dirty="0">
                <a:solidFill>
                  <a:schemeClr val="accent2">
                    <a:lumMod val="50000"/>
                  </a:schemeClr>
                </a:solidFill>
              </a:rPr>
              <a:t>السياسي </a:t>
            </a:r>
            <a:endParaRPr lang="ar-JO" sz="2400" b="1" u="sng" dirty="0" smtClean="0">
              <a:solidFill>
                <a:schemeClr val="accent2">
                  <a:lumMod val="50000"/>
                </a:schemeClr>
              </a:solidFill>
            </a:endParaRPr>
          </a:p>
          <a:p>
            <a:pPr algn="r" rtl="1"/>
            <a:r>
              <a:rPr lang="ar-JO" sz="2200" dirty="0">
                <a:solidFill>
                  <a:schemeClr val="accent2">
                    <a:lumMod val="50000"/>
                  </a:schemeClr>
                </a:solidFill>
              </a:rPr>
              <a:t>أصبحت </a:t>
            </a:r>
            <a:r>
              <a:rPr lang="ar-JO" sz="2200" dirty="0">
                <a:solidFill>
                  <a:schemeClr val="accent2">
                    <a:lumMod val="50000"/>
                  </a:schemeClr>
                </a:solidFill>
              </a:rPr>
              <a:t>الأردن قدوة في منطقة الشرق الأوسط، نتيجة اتباع الملك الحسين نهج الديمقراطية، </a:t>
            </a:r>
            <a:r>
              <a:rPr lang="ar-JO" sz="2200" dirty="0" smtClean="0">
                <a:solidFill>
                  <a:schemeClr val="accent2">
                    <a:lumMod val="50000"/>
                  </a:schemeClr>
                </a:solidFill>
              </a:rPr>
              <a:t>والحرية، </a:t>
            </a:r>
            <a:r>
              <a:rPr lang="ar-JO" sz="2200" dirty="0">
                <a:solidFill>
                  <a:schemeClr val="accent2">
                    <a:lumMod val="50000"/>
                  </a:schemeClr>
                </a:solidFill>
              </a:rPr>
              <a:t>ونهج </a:t>
            </a:r>
            <a:r>
              <a:rPr lang="ar-JO" sz="2200" dirty="0" smtClean="0">
                <a:solidFill>
                  <a:schemeClr val="accent2">
                    <a:lumMod val="50000"/>
                  </a:schemeClr>
                </a:solidFill>
              </a:rPr>
              <a:t>الشورى،وضمان </a:t>
            </a:r>
            <a:r>
              <a:rPr lang="ar-JO" sz="2200" dirty="0">
                <a:solidFill>
                  <a:schemeClr val="accent2">
                    <a:lumMod val="50000"/>
                  </a:schemeClr>
                </a:solidFill>
              </a:rPr>
              <a:t>حقوق </a:t>
            </a:r>
            <a:r>
              <a:rPr lang="ar-JO" sz="2200" dirty="0" smtClean="0">
                <a:solidFill>
                  <a:schemeClr val="accent2">
                    <a:lumMod val="50000"/>
                  </a:schemeClr>
                </a:solidFill>
              </a:rPr>
              <a:t>الإنسان،بالإضافة </a:t>
            </a:r>
          </a:p>
          <a:p>
            <a:pPr algn="r" rtl="1"/>
            <a:r>
              <a:rPr lang="ar-JO" sz="2200" dirty="0" smtClean="0">
                <a:solidFill>
                  <a:schemeClr val="accent2">
                    <a:lumMod val="50000"/>
                  </a:schemeClr>
                </a:solidFill>
              </a:rPr>
              <a:t>إلى </a:t>
            </a:r>
            <a:r>
              <a:rPr lang="ar-JO" sz="2200" dirty="0">
                <a:solidFill>
                  <a:schemeClr val="accent2">
                    <a:lumMod val="50000"/>
                  </a:schemeClr>
                </a:solidFill>
              </a:rPr>
              <a:t>تشجيع مشاركة المرأة </a:t>
            </a:r>
            <a:r>
              <a:rPr lang="ar-JO" sz="2200" dirty="0" smtClean="0">
                <a:solidFill>
                  <a:schemeClr val="accent2">
                    <a:lumMod val="50000"/>
                  </a:schemeClr>
                </a:solidFill>
              </a:rPr>
              <a:t>السياسية،وساهم </a:t>
            </a:r>
            <a:r>
              <a:rPr lang="ar-JO" sz="2200" dirty="0">
                <a:solidFill>
                  <a:schemeClr val="accent2">
                    <a:lumMod val="50000"/>
                  </a:schemeClr>
                </a:solidFill>
              </a:rPr>
              <a:t>في حفظ حقوق الأقليات، </a:t>
            </a:r>
            <a:endParaRPr lang="ar-JO" sz="2200" dirty="0" smtClean="0">
              <a:solidFill>
                <a:schemeClr val="accent2">
                  <a:lumMod val="50000"/>
                </a:schemeClr>
              </a:solidFill>
            </a:endParaRPr>
          </a:p>
          <a:p>
            <a:pPr algn="r" rtl="1"/>
            <a:r>
              <a:rPr lang="ar-JO" sz="2200" dirty="0" smtClean="0">
                <a:solidFill>
                  <a:schemeClr val="accent2">
                    <a:lumMod val="50000"/>
                  </a:schemeClr>
                </a:solidFill>
              </a:rPr>
              <a:t>وتحقيق </a:t>
            </a:r>
            <a:r>
              <a:rPr lang="ar-JO" sz="2200" dirty="0">
                <a:solidFill>
                  <a:schemeClr val="accent2">
                    <a:lumMod val="50000"/>
                  </a:schemeClr>
                </a:solidFill>
              </a:rPr>
              <a:t>المساواة بين جميع أفراد المجتمع</a:t>
            </a:r>
            <a:r>
              <a:rPr lang="ar-JO" sz="2200" dirty="0" smtClean="0">
                <a:solidFill>
                  <a:schemeClr val="accent2">
                    <a:lumMod val="50000"/>
                  </a:schemeClr>
                </a:solidFill>
              </a:rPr>
              <a:t>.</a:t>
            </a:r>
          </a:p>
          <a:p>
            <a:pPr algn="r" rtl="1"/>
            <a:endParaRPr lang="ar-JO" sz="2200" dirty="0">
              <a:solidFill>
                <a:schemeClr val="accent2">
                  <a:lumMod val="50000"/>
                </a:schemeClr>
              </a:solidFill>
            </a:endParaRPr>
          </a:p>
          <a:p>
            <a:pPr algn="r" rtl="1"/>
            <a:r>
              <a:rPr lang="ar-JO" sz="2200" dirty="0">
                <a:solidFill>
                  <a:schemeClr val="accent2">
                    <a:lumMod val="50000"/>
                  </a:schemeClr>
                </a:solidFill>
              </a:rPr>
              <a:t/>
            </a:r>
            <a:br>
              <a:rPr lang="ar-JO" sz="2200" dirty="0">
                <a:solidFill>
                  <a:schemeClr val="accent2">
                    <a:lumMod val="50000"/>
                  </a:schemeClr>
                </a:solidFill>
              </a:rPr>
            </a:br>
            <a:r>
              <a:rPr lang="ar-JO" sz="2200" dirty="0">
                <a:solidFill>
                  <a:schemeClr val="accent2">
                    <a:lumMod val="50000"/>
                  </a:schemeClr>
                </a:solidFill>
              </a:rPr>
              <a:t/>
            </a:r>
            <a:br>
              <a:rPr lang="ar-JO" sz="2200" dirty="0">
                <a:solidFill>
                  <a:schemeClr val="accent2">
                    <a:lumMod val="50000"/>
                  </a:schemeClr>
                </a:solidFill>
              </a:rPr>
            </a:br>
            <a:r>
              <a:rPr lang="ar-JO" sz="2000" dirty="0">
                <a:solidFill>
                  <a:schemeClr val="accent2">
                    <a:lumMod val="50000"/>
                  </a:schemeClr>
                </a:solidFill>
              </a:rPr>
              <a:t/>
            </a:r>
            <a:br>
              <a:rPr lang="ar-JO" sz="2000" dirty="0">
                <a:solidFill>
                  <a:schemeClr val="accent2">
                    <a:lumMod val="50000"/>
                  </a:schemeClr>
                </a:solidFill>
              </a:rPr>
            </a:br>
            <a:endParaRPr lang="en-US" sz="2000" dirty="0">
              <a:solidFill>
                <a:schemeClr val="accent2">
                  <a:lumMod val="5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124199"/>
            <a:ext cx="2324100" cy="121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124198"/>
            <a:ext cx="2686050" cy="121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105401"/>
            <a:ext cx="1352550" cy="175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4801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500" fill="hold"/>
                                        <p:tgtEl>
                                          <p:spTgt spid="4099"/>
                                        </p:tgtEl>
                                        <p:attrNameLst>
                                          <p:attrName>ppt_w</p:attrName>
                                        </p:attrNameLst>
                                      </p:cBhvr>
                                      <p:tavLst>
                                        <p:tav tm="0">
                                          <p:val>
                                            <p:fltVal val="0"/>
                                          </p:val>
                                        </p:tav>
                                        <p:tav tm="100000">
                                          <p:val>
                                            <p:strVal val="#ppt_w"/>
                                          </p:val>
                                        </p:tav>
                                      </p:tavLst>
                                    </p:anim>
                                    <p:anim calcmode="lin" valueType="num">
                                      <p:cBhvr>
                                        <p:cTn id="13" dur="500" fill="hold"/>
                                        <p:tgtEl>
                                          <p:spTgt spid="4099"/>
                                        </p:tgtEl>
                                        <p:attrNameLst>
                                          <p:attrName>ppt_h</p:attrName>
                                        </p:attrNameLst>
                                      </p:cBhvr>
                                      <p:tavLst>
                                        <p:tav tm="0">
                                          <p:val>
                                            <p:fltVal val="0"/>
                                          </p:val>
                                        </p:tav>
                                        <p:tav tm="100000">
                                          <p:val>
                                            <p:strVal val="#ppt_h"/>
                                          </p:val>
                                        </p:tav>
                                      </p:tavLst>
                                    </p:anim>
                                    <p:animEffect transition="in" filter="fade">
                                      <p:cBhvr>
                                        <p:cTn id="14" dur="500"/>
                                        <p:tgtEl>
                                          <p:spTgt spid="4099"/>
                                        </p:tgtEl>
                                      </p:cBhvr>
                                    </p:animEffect>
                                  </p:childTnLst>
                                </p:cTn>
                              </p:par>
                              <p:par>
                                <p:cTn id="15" presetID="14" presetClass="entr" presetSubtype="1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randombar(horizontal)">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pPr algn="ctr" rtl="1"/>
            <a:r>
              <a:rPr lang="ar-JO" sz="4800" b="1" dirty="0">
                <a:solidFill>
                  <a:schemeClr val="accent2">
                    <a:lumMod val="50000"/>
                  </a:schemeClr>
                </a:solidFill>
                <a:cs typeface="+mn-cs"/>
              </a:rPr>
              <a:t>إنجازات الملك الحسين </a:t>
            </a:r>
            <a:r>
              <a:rPr lang="ar-JO" sz="4800" b="1" dirty="0">
                <a:solidFill>
                  <a:schemeClr val="accent2">
                    <a:lumMod val="50000"/>
                  </a:schemeClr>
                </a:solidFill>
                <a:cs typeface="+mn-cs"/>
              </a:rPr>
              <a:t>عربيًا</a:t>
            </a:r>
            <a:endParaRPr lang="en-US" sz="4800" b="1" dirty="0">
              <a:solidFill>
                <a:schemeClr val="accent2">
                  <a:lumMod val="50000"/>
                </a:schemeClr>
              </a:solidFill>
              <a:cs typeface="+mn-cs"/>
            </a:endParaRPr>
          </a:p>
        </p:txBody>
      </p:sp>
      <p:sp>
        <p:nvSpPr>
          <p:cNvPr id="3" name="Content Placeholder 2"/>
          <p:cNvSpPr>
            <a:spLocks noGrp="1"/>
          </p:cNvSpPr>
          <p:nvPr>
            <p:ph idx="1"/>
          </p:nvPr>
        </p:nvSpPr>
        <p:spPr>
          <a:xfrm>
            <a:off x="457200" y="1371600"/>
            <a:ext cx="7620000" cy="5486400"/>
          </a:xfrm>
        </p:spPr>
        <p:txBody>
          <a:bodyPr>
            <a:normAutofit fontScale="85000" lnSpcReduction="20000"/>
          </a:bodyPr>
          <a:lstStyle/>
          <a:p>
            <a:pPr marL="114300" indent="0" algn="r" rtl="1">
              <a:buNone/>
            </a:pPr>
            <a:r>
              <a:rPr lang="ar-JO" dirty="0">
                <a:solidFill>
                  <a:schemeClr val="accent2">
                    <a:lumMod val="50000"/>
                  </a:schemeClr>
                </a:solidFill>
              </a:rPr>
              <a:t>حقق الملك الحسين عدة إنجازات على الصعيد العربي، لما يتمتع به من حكمة وحنكة </a:t>
            </a:r>
            <a:r>
              <a:rPr lang="ar-JO" dirty="0" smtClean="0">
                <a:solidFill>
                  <a:schemeClr val="accent2">
                    <a:lumMod val="50000"/>
                  </a:schemeClr>
                </a:solidFill>
              </a:rPr>
              <a:t>سياسية،إذ </a:t>
            </a:r>
            <a:r>
              <a:rPr lang="ar-JO" dirty="0">
                <a:solidFill>
                  <a:schemeClr val="accent2">
                    <a:lumMod val="50000"/>
                  </a:schemeClr>
                </a:solidFill>
              </a:rPr>
              <a:t>يتضح ذلك فيما </a:t>
            </a:r>
            <a:r>
              <a:rPr lang="ar-JO" dirty="0" smtClean="0">
                <a:solidFill>
                  <a:schemeClr val="accent2">
                    <a:lumMod val="50000"/>
                  </a:schemeClr>
                </a:solidFill>
              </a:rPr>
              <a:t>يأتي:</a:t>
            </a:r>
          </a:p>
          <a:p>
            <a:pPr marL="114300" indent="0" algn="r" rtl="1">
              <a:buNone/>
            </a:pPr>
            <a:endParaRPr lang="ar-JO" dirty="0" smtClean="0">
              <a:solidFill>
                <a:schemeClr val="accent2">
                  <a:lumMod val="50000"/>
                </a:schemeClr>
              </a:solidFill>
            </a:endParaRPr>
          </a:p>
          <a:p>
            <a:pPr algn="r" rtl="1"/>
            <a:r>
              <a:rPr lang="ar-JO" sz="2600" b="1" dirty="0" smtClean="0">
                <a:solidFill>
                  <a:schemeClr val="accent2">
                    <a:lumMod val="50000"/>
                  </a:schemeClr>
                </a:solidFill>
              </a:rPr>
              <a:t>دعم </a:t>
            </a:r>
            <a:r>
              <a:rPr lang="ar-JO" sz="2600" b="1" dirty="0">
                <a:solidFill>
                  <a:schemeClr val="accent2">
                    <a:lumMod val="50000"/>
                  </a:schemeClr>
                </a:solidFill>
              </a:rPr>
              <a:t>القضية </a:t>
            </a:r>
            <a:r>
              <a:rPr lang="ar-JO" sz="2600" b="1" dirty="0" smtClean="0">
                <a:solidFill>
                  <a:schemeClr val="accent2">
                    <a:lumMod val="50000"/>
                  </a:schemeClr>
                </a:solidFill>
              </a:rPr>
              <a:t>الفلسطينية</a:t>
            </a:r>
          </a:p>
          <a:p>
            <a:pPr marL="114300" indent="0" algn="r" rtl="1">
              <a:buNone/>
            </a:pPr>
            <a:r>
              <a:rPr lang="ar-JO" dirty="0" smtClean="0">
                <a:solidFill>
                  <a:schemeClr val="accent2">
                    <a:lumMod val="50000"/>
                  </a:schemeClr>
                </a:solidFill>
              </a:rPr>
              <a:t>سعى الملك الحسين طوال توليه زمام الحكم إلى دعم القضية الفلسطينية؛ وذلك عبر توقيع معاهدة السلام في عام 1994، بالإضافة إلى دوره في حل العديد من الخلافات والأزمات بين الدول العربية. كما اهتم الملك الحسين بالمقدسات الإسلامية في فلسطين.</a:t>
            </a:r>
          </a:p>
          <a:p>
            <a:pPr marL="114300" indent="0" algn="r" rtl="1">
              <a:buNone/>
            </a:pPr>
            <a:endParaRPr lang="ar-JO" dirty="0" smtClean="0">
              <a:solidFill>
                <a:schemeClr val="accent2">
                  <a:lumMod val="50000"/>
                </a:schemeClr>
              </a:solidFill>
            </a:endParaRPr>
          </a:p>
          <a:p>
            <a:pPr marL="114300" indent="0" algn="r" rtl="1">
              <a:buNone/>
            </a:pPr>
            <a:endParaRPr lang="ar-JO" dirty="0" smtClean="0">
              <a:solidFill>
                <a:schemeClr val="accent2">
                  <a:lumMod val="50000"/>
                </a:schemeClr>
              </a:solidFill>
            </a:endParaRPr>
          </a:p>
          <a:p>
            <a:pPr algn="r" rtl="1"/>
            <a:endParaRPr lang="ar-JO" sz="2600" b="1" dirty="0" smtClean="0">
              <a:solidFill>
                <a:schemeClr val="accent2">
                  <a:lumMod val="50000"/>
                </a:schemeClr>
              </a:solidFill>
            </a:endParaRPr>
          </a:p>
          <a:p>
            <a:pPr marL="114300" indent="0" algn="r" rtl="1">
              <a:buNone/>
            </a:pPr>
            <a:endParaRPr lang="ar-JO" sz="2600" b="1" dirty="0" smtClean="0">
              <a:solidFill>
                <a:schemeClr val="accent2">
                  <a:lumMod val="50000"/>
                </a:schemeClr>
              </a:solidFill>
            </a:endParaRPr>
          </a:p>
          <a:p>
            <a:pPr algn="r" rtl="1"/>
            <a:r>
              <a:rPr lang="ar-JO" sz="2600" b="1" dirty="0" smtClean="0">
                <a:solidFill>
                  <a:schemeClr val="accent2">
                    <a:lumMod val="50000"/>
                  </a:schemeClr>
                </a:solidFill>
              </a:rPr>
              <a:t>تأسيس </a:t>
            </a:r>
            <a:r>
              <a:rPr lang="ar-JO" sz="2600" b="1" dirty="0">
                <a:solidFill>
                  <a:schemeClr val="accent2">
                    <a:lumMod val="50000"/>
                  </a:schemeClr>
                </a:solidFill>
              </a:rPr>
              <a:t>جامعة الدول العربية </a:t>
            </a:r>
            <a:endParaRPr lang="ar-JO" sz="2600" b="1" dirty="0">
              <a:solidFill>
                <a:schemeClr val="accent2">
                  <a:lumMod val="50000"/>
                </a:schemeClr>
              </a:solidFill>
            </a:endParaRPr>
          </a:p>
          <a:p>
            <a:pPr marL="114300" indent="0" algn="r" rtl="1">
              <a:buNone/>
            </a:pPr>
            <a:r>
              <a:rPr lang="ar-JO" dirty="0">
                <a:solidFill>
                  <a:schemeClr val="accent2">
                    <a:lumMod val="50000"/>
                  </a:schemeClr>
                </a:solidFill>
              </a:rPr>
              <a:t>ساهم </a:t>
            </a:r>
            <a:r>
              <a:rPr lang="ar-JO" dirty="0">
                <a:solidFill>
                  <a:schemeClr val="accent2">
                    <a:lumMod val="50000"/>
                  </a:schemeClr>
                </a:solidFill>
              </a:rPr>
              <a:t>الملك الحسين في تأسيس جامعة الدول العربية، والتي كان يسعى من خلالها إلى وحدة الصف العربي، والعمل المشترك بين جميع الدول العربية، كما كان ملتزما بجميع القرارات التي صدرت عنها</a:t>
            </a:r>
            <a:r>
              <a:rPr lang="ar-JO" dirty="0" smtClean="0">
                <a:solidFill>
                  <a:schemeClr val="accent2">
                    <a:lumMod val="50000"/>
                  </a:schemeClr>
                </a:solidFill>
              </a:rPr>
              <a:t>.</a:t>
            </a:r>
            <a:r>
              <a:rPr lang="ar-JO" dirty="0">
                <a:solidFill>
                  <a:schemeClr val="accent2">
                    <a:lumMod val="50000"/>
                  </a:schemeClr>
                </a:solidFill>
              </a:rPr>
              <a:t/>
            </a:r>
            <a:br>
              <a:rPr lang="ar-JO" dirty="0">
                <a:solidFill>
                  <a:schemeClr val="accent2">
                    <a:lumMod val="50000"/>
                  </a:schemeClr>
                </a:solidFill>
              </a:rPr>
            </a:br>
            <a:r>
              <a:rPr lang="ar-JO" dirty="0">
                <a:solidFill>
                  <a:schemeClr val="accent2">
                    <a:lumMod val="50000"/>
                  </a:schemeClr>
                </a:solidFill>
              </a:rPr>
              <a:t/>
            </a:r>
            <a:br>
              <a:rPr lang="ar-JO" dirty="0">
                <a:solidFill>
                  <a:schemeClr val="accent2">
                    <a:lumMod val="50000"/>
                  </a:schemeClr>
                </a:solidFill>
              </a:rPr>
            </a:br>
            <a:r>
              <a:rPr lang="ar-JO" dirty="0" smtClean="0">
                <a:solidFill>
                  <a:schemeClr val="accent2">
                    <a:lumMod val="50000"/>
                  </a:schemeClr>
                </a:solidFill>
              </a:rPr>
              <a:t/>
            </a:r>
            <a:br>
              <a:rPr lang="ar-JO" dirty="0" smtClean="0">
                <a:solidFill>
                  <a:schemeClr val="accent2">
                    <a:lumMod val="50000"/>
                  </a:schemeClr>
                </a:solidFill>
              </a:rPr>
            </a:br>
            <a:endParaRPr lang="en-US" dirty="0">
              <a:solidFill>
                <a:schemeClr val="accent2">
                  <a:lumMod val="50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2" y="3373890"/>
            <a:ext cx="274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424237"/>
            <a:ext cx="2381250" cy="103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12" y="5410200"/>
            <a:ext cx="2762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1" y="5410200"/>
            <a:ext cx="251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548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par>
                                <p:cTn id="8" presetID="16" presetClass="entr" presetSubtype="21"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arn(inVertical)">
                                      <p:cBhvr>
                                        <p:cTn id="10" dur="500"/>
                                        <p:tgtEl>
                                          <p:spTgt spid="5122"/>
                                        </p:tgtEl>
                                      </p:cBhvr>
                                    </p:animEffect>
                                  </p:childTnLst>
                                </p:cTn>
                              </p:par>
                              <p:par>
                                <p:cTn id="11" presetID="2" presetClass="entr" presetSubtype="4" fill="hold" nodeType="with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ppt_x"/>
                                          </p:val>
                                        </p:tav>
                                        <p:tav tm="100000">
                                          <p:val>
                                            <p:strVal val="#ppt_x"/>
                                          </p:val>
                                        </p:tav>
                                      </p:tavLst>
                                    </p:anim>
                                    <p:anim calcmode="lin" valueType="num">
                                      <p:cBhvr additive="base">
                                        <p:cTn id="14" dur="500" fill="hold"/>
                                        <p:tgtEl>
                                          <p:spTgt spid="5125"/>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34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81169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1521</TotalTime>
  <Words>277</Words>
  <Application>Microsoft Office PowerPoint</Application>
  <PresentationFormat>On-screen Show (4:3)</PresentationFormat>
  <Paragraphs>57</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Adjacency</vt:lpstr>
      <vt:lpstr>مشروع التربية الاجتماعية الوطنية عن: جلالة الملك الحسين بن طلال طيب الله ثراه </vt:lpstr>
      <vt:lpstr>PowerPoint Presentation</vt:lpstr>
      <vt:lpstr>نبذة عن حياة جلالة الملك الحسين </vt:lpstr>
      <vt:lpstr> إنجازات جلالة الملك الحسين </vt:lpstr>
      <vt:lpstr>PowerPoint Presentation</vt:lpstr>
      <vt:lpstr>إنجازات الملك الحسين عربيًا</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Nadia Bro</dc:creator>
  <cp:lastModifiedBy>Nadia Bro</cp:lastModifiedBy>
  <cp:revision>34</cp:revision>
  <dcterms:created xsi:type="dcterms:W3CDTF">2022-11-28T16:48:19Z</dcterms:created>
  <dcterms:modified xsi:type="dcterms:W3CDTF">2022-11-29T18:09:38Z</dcterms:modified>
</cp:coreProperties>
</file>