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21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6818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6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2089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989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2087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39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4704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92078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34173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8258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1BC19B0-D882-49CC-85DE-F75C5C82053C}" type="datetimeFigureOut">
              <a:rPr lang="ar-JO" smtClean="0"/>
              <a:t>06/05/1444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19ED236-55AB-4534-A1B2-36D7C0AE9729}" type="slidenum">
              <a:rPr lang="ar-JO" smtClean="0"/>
              <a:t>‹#›</a:t>
            </a:fld>
            <a:endParaRPr lang="ar-JO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81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ousse.fr/dictionnaires/francais/p%C3%A8re/59470" TargetMode="External"/><Relationship Id="rId2" Type="http://schemas.openxmlformats.org/officeDocument/2006/relationships/hyperlink" Target="https://www.larousse.fr/dictionnaires/francais/a%C3%AEn%C3%A9/193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rousse.fr/dictionnaires/francais/ancien/333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rousse.fr/dictionnaires/francais/ancien/3330" TargetMode="External"/><Relationship Id="rId2" Type="http://schemas.openxmlformats.org/officeDocument/2006/relationships/hyperlink" Target="https://www.larousse.fr/dictionnaires/francais/occasion/55476#locuti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28B5A-ADF0-41C5-8CD4-93D4C94B4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adjectifs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vocabelaire</a:t>
            </a:r>
            <a:r>
              <a:rPr lang="en-US" dirty="0"/>
              <a:t>… </a:t>
            </a:r>
            <a:endParaRPr lang="ar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E0959-6AA7-4052-9ABF-DFBDE0270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41021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BD6C-627D-4782-8E11-C89400736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jeune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C8B82-6B9A-4E68-9D22-BF59D60C4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S'emploie pour comparer les âges respectifs de deux personnes ou pour distinguer deux homonymes (notamment des personnages historiques) d'âge ou de génération différents (par opposition à </a:t>
            </a:r>
            <a:r>
              <a:rPr lang="fr-FR" sz="2800" b="0" i="0" u="none" strike="noStrike" dirty="0">
                <a:solidFill>
                  <a:srgbClr val="566BB3"/>
                </a:solidFill>
                <a:effectLst/>
                <a:latin typeface="FiraSans Regular"/>
                <a:hlinkClick r:id="rId2"/>
              </a:rPr>
              <a:t>aîné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, </a:t>
            </a:r>
            <a:r>
              <a:rPr lang="fr-FR" sz="2800" b="0" i="0" u="none" strike="noStrike" dirty="0">
                <a:solidFill>
                  <a:srgbClr val="566BB3"/>
                </a:solidFill>
                <a:effectLst/>
                <a:latin typeface="FiraSans Regular"/>
                <a:hlinkClick r:id="rId3"/>
              </a:rPr>
              <a:t>père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, </a:t>
            </a:r>
            <a:r>
              <a:rPr lang="fr-FR" sz="2800" b="0" i="0" u="none" strike="noStrike" dirty="0">
                <a:solidFill>
                  <a:srgbClr val="566BB3"/>
                </a:solidFill>
                <a:effectLst/>
                <a:latin typeface="FiraSans Regular"/>
                <a:hlinkClick r:id="rId4"/>
              </a:rPr>
              <a:t>ancien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)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Elle est plus jeune que lui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young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He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young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347045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619C7-429A-4059-98F8-DA71674B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Grande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686F-6B7F-4916-9A94-F42B44048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Indique une dimension relative en étendue, en hauteur ou en longueur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C'est un jardin grand comme un mouchoir de poche.</a:t>
            </a:r>
            <a:r>
              <a:rPr lang="ar-JO" sz="2800" b="0" i="0" dirty="0">
                <a:solidFill>
                  <a:srgbClr val="566BB3"/>
                </a:solidFill>
                <a:effectLst/>
                <a:latin typeface="FiraSans Regular"/>
              </a:rPr>
              <a:t> </a:t>
            </a:r>
          </a:p>
          <a:p>
            <a:pPr algn="l"/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en-US" sz="2800" dirty="0">
                <a:solidFill>
                  <a:srgbClr val="566BB3"/>
                </a:solidFill>
                <a:latin typeface="FiraSans Regular"/>
              </a:rPr>
              <a:t>It means tall </a:t>
            </a:r>
          </a:p>
          <a:p>
            <a:pPr algn="l"/>
            <a:r>
              <a:rPr lang="en-US" sz="3200" dirty="0"/>
              <a:t>He is a tall man </a:t>
            </a:r>
          </a:p>
          <a:p>
            <a:pPr algn="l"/>
            <a:endParaRPr lang="ar-JO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5096A2-A119-4A31-B54F-692267B7A752}"/>
              </a:ext>
            </a:extLst>
          </p:cNvPr>
          <p:cNvSpPr txBox="1"/>
          <p:nvPr/>
        </p:nvSpPr>
        <p:spPr>
          <a:xfrm>
            <a:off x="3048000" y="310914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</a:p>
          <a:p>
            <a:r>
              <a:rPr lang="fr-FR" b="0" i="0" dirty="0">
                <a:solidFill>
                  <a:srgbClr val="566BB3"/>
                </a:solidFill>
                <a:effectLst/>
                <a:latin typeface="FiraSans Regular"/>
              </a:rPr>
              <a:t>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38798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F453-C061-42B4-BEC7-191BCC97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Difficule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3B24-2252-47ED-9D4B-414156307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 n'est pas facile à réaliser, qui exige des efforts importants ; ardu, malaisé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 morceau de piano difficile à jouer.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hard</a:t>
            </a: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This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subject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hard</a:t>
            </a: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120035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E2297-8D84-48FD-9BEA-754A7FE9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Peureux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87F65-8E56-4611-814D-01502AB11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Qui s'effraie facilement, qui est sujet à la peur.</a:t>
            </a:r>
          </a:p>
          <a:p>
            <a:pPr algn="l"/>
            <a:endParaRPr lang="fr-FR" sz="2800" dirty="0">
              <a:solidFill>
                <a:srgbClr val="444A4D"/>
              </a:solidFill>
              <a:latin typeface="FiraSans Regular"/>
            </a:endParaRPr>
          </a:p>
          <a:p>
            <a:pPr algn="l"/>
            <a:endParaRPr lang="fr-FR" sz="2800" dirty="0">
              <a:solidFill>
                <a:srgbClr val="444A4D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444A4D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444A4D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444A4D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444A4D"/>
                </a:solidFill>
                <a:latin typeface="FiraSans Regular"/>
              </a:rPr>
              <a:t>fearful</a:t>
            </a:r>
            <a:endParaRPr lang="fr-FR" sz="2800" dirty="0">
              <a:solidFill>
                <a:srgbClr val="444A4D"/>
              </a:solidFill>
              <a:latin typeface="FiraSans Regular"/>
            </a:endParaRPr>
          </a:p>
          <a:p>
            <a:pPr algn="l"/>
            <a:endParaRPr lang="fr-FR" sz="2800" dirty="0">
              <a:solidFill>
                <a:srgbClr val="444A4D"/>
              </a:solidFill>
              <a:latin typeface="FiraSans Regular"/>
            </a:endParaRP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432892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1436-ED30-4860-87F1-4509CA79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endormi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4E76E-5FE3-4120-8DE0-932AF14C1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Personne qui fait preuve d'indolence, d'apathie, de mollesse.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444A4D"/>
              </a:solidFill>
              <a:latin typeface="FiraSans Regula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It </a:t>
            </a:r>
            <a:r>
              <a:rPr lang="fr-FR" sz="2800" b="0" i="0" dirty="0" err="1">
                <a:solidFill>
                  <a:srgbClr val="444A4D"/>
                </a:solidFill>
                <a:effectLst/>
                <a:latin typeface="FiraSans Regular"/>
              </a:rPr>
              <a:t>means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fr-FR" sz="2800" b="0" i="0" dirty="0" err="1">
                <a:solidFill>
                  <a:srgbClr val="444A4D"/>
                </a:solidFill>
                <a:effectLst/>
                <a:latin typeface="FiraSans Regular"/>
              </a:rPr>
              <a:t>sleep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444A4D"/>
                </a:solidFill>
                <a:latin typeface="FiraSans Regular"/>
              </a:rPr>
              <a:t>The cat </a:t>
            </a:r>
            <a:r>
              <a:rPr lang="fr-FR" sz="2800" dirty="0" err="1">
                <a:solidFill>
                  <a:srgbClr val="444A4D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444A4D"/>
                </a:solidFill>
                <a:latin typeface="FiraSans Regular"/>
              </a:rPr>
              <a:t> sleeping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sz="2800" b="0" i="0" dirty="0">
              <a:solidFill>
                <a:srgbClr val="444A4D"/>
              </a:solidFill>
              <a:effectLst/>
              <a:latin typeface="FiraSans Regular"/>
            </a:endParaRP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4110713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D52E7-EAB7-474A-8212-3010E380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Lourd</a:t>
            </a:r>
            <a:r>
              <a:rPr lang="en-US" dirty="0"/>
              <a:t> 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73FAA-CE26-41C0-80F5-F3EB8827B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 a un poids relativement élevé, qu'on a du mal à porter, à transporter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Une valise lourde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heavy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</a:p>
          <a:p>
            <a:pPr algn="l"/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cat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heavy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4066732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A10C-FD61-4714-91AA-DCEEFCD6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Facile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892C6-656B-422B-B866-EB3D83D04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200" b="0" i="0" dirty="0">
                <a:solidFill>
                  <a:srgbClr val="444A4D"/>
                </a:solidFill>
                <a:effectLst/>
                <a:latin typeface="FiraSans Regular"/>
              </a:rPr>
              <a:t>Qui se prête aisément à une action : </a:t>
            </a:r>
            <a:r>
              <a:rPr lang="fr-FR" sz="3200" b="0" i="0" dirty="0">
                <a:solidFill>
                  <a:srgbClr val="566BB3"/>
                </a:solidFill>
                <a:effectLst/>
                <a:latin typeface="FiraSans Regular"/>
              </a:rPr>
              <a:t>Vêtement facile à entretenir.</a:t>
            </a:r>
            <a:endParaRPr lang="ar-JO" sz="32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r>
              <a:rPr lang="en-US" sz="3200" dirty="0">
                <a:solidFill>
                  <a:srgbClr val="566BB3"/>
                </a:solidFill>
                <a:latin typeface="FiraSans Regular"/>
              </a:rPr>
              <a:t>It means easy </a:t>
            </a:r>
          </a:p>
          <a:p>
            <a:pPr algn="l"/>
            <a:r>
              <a:rPr lang="en-US" sz="3200" dirty="0">
                <a:solidFill>
                  <a:srgbClr val="566BB3"/>
                </a:solidFill>
                <a:latin typeface="FiraSans Regular"/>
              </a:rPr>
              <a:t>The exam was easy </a:t>
            </a: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1502033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E3D56-FDC3-489B-B8D7-5ADBCCCE1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triste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3FA54-DF3C-4DEA-B58F-C9C5EB137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Qui éprouve du chagrin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Il était triste à l'idée de nous quitter.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 air triste.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fr-FR" sz="28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It </a:t>
            </a:r>
            <a:r>
              <a:rPr lang="fr-FR" sz="2800" b="0" i="0" dirty="0" err="1">
                <a:solidFill>
                  <a:srgbClr val="566BB3"/>
                </a:solidFill>
                <a:effectLst/>
                <a:latin typeface="FiraSans Regular"/>
              </a:rPr>
              <a:t>mwans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 </a:t>
            </a:r>
            <a:r>
              <a:rPr lang="fr-FR" sz="2800" b="0" i="0" dirty="0" err="1">
                <a:solidFill>
                  <a:srgbClr val="566BB3"/>
                </a:solidFill>
                <a:effectLst/>
                <a:latin typeface="FiraSans Regular"/>
              </a:rPr>
              <a:t>sad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 </a:t>
            </a: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was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sad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about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exam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results</a:t>
            </a:r>
            <a:endParaRPr lang="fr-FR" sz="28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221317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53C1F-2B7D-435B-B68F-A94D4B5D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63FCD-6540-46E0-99AC-3151AADB3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Se dit de l'être humain en tant qu'il conçoit et saisit les rapports entre les choses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L'homme est un être intelligent.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clever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</a:p>
          <a:p>
            <a:pPr algn="l"/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brother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clever</a:t>
            </a:r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2652857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4C40-4C1F-40CE-BE86-9CE03226D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mauvais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88FD7-9E69-45D1-BE3E-0758DE7BC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r-FR" sz="3200" b="0" i="0" dirty="0">
                <a:solidFill>
                  <a:srgbClr val="444A4D"/>
                </a:solidFill>
                <a:effectLst/>
                <a:latin typeface="FiraSans Regular"/>
              </a:rPr>
              <a:t>Qui comporte des erreurs, n'est pas conforme à la norme, à la logique, à l'exactitude, etc. : </a:t>
            </a:r>
            <a:r>
              <a:rPr lang="fr-FR" sz="3200" b="0" i="0" dirty="0">
                <a:solidFill>
                  <a:srgbClr val="566BB3"/>
                </a:solidFill>
                <a:effectLst/>
                <a:latin typeface="FiraSans Regular"/>
              </a:rPr>
              <a:t>Vous avez fait un mauvais numéro</a:t>
            </a:r>
            <a:r>
              <a:rPr lang="fr-FR" b="0" i="0" dirty="0">
                <a:solidFill>
                  <a:srgbClr val="566BB3"/>
                </a:solidFill>
                <a:effectLst/>
                <a:latin typeface="FiraSans Regular"/>
              </a:rPr>
              <a:t>.</a:t>
            </a:r>
            <a:endParaRPr lang="ar-JO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ar-JO" dirty="0">
              <a:solidFill>
                <a:srgbClr val="566BB3"/>
              </a:solidFill>
              <a:latin typeface="FiraSans Regular"/>
            </a:endParaRPr>
          </a:p>
          <a:p>
            <a:pPr marL="0" indent="0" algn="l">
              <a:buNone/>
            </a:pPr>
            <a:endParaRPr lang="ar-JO" dirty="0">
              <a:solidFill>
                <a:srgbClr val="566BB3"/>
              </a:solidFill>
              <a:latin typeface="FiraSans Regular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566BB3"/>
                </a:solidFill>
                <a:effectLst/>
                <a:latin typeface="FiraSans Regular"/>
              </a:rPr>
              <a:t>It means </a:t>
            </a:r>
            <a:r>
              <a:rPr lang="en-US" b="0" i="0" dirty="0" err="1">
                <a:solidFill>
                  <a:srgbClr val="566BB3"/>
                </a:solidFill>
                <a:effectLst/>
                <a:latin typeface="FiraSans Regular"/>
              </a:rPr>
              <a:t>w</a:t>
            </a:r>
            <a:r>
              <a:rPr lang="en-US" dirty="0" err="1">
                <a:solidFill>
                  <a:srgbClr val="566BB3"/>
                </a:solidFill>
                <a:latin typeface="FiraSans Regular"/>
              </a:rPr>
              <a:t>orng</a:t>
            </a:r>
            <a:endParaRPr lang="en-US" dirty="0">
              <a:solidFill>
                <a:srgbClr val="566BB3"/>
              </a:solidFill>
              <a:latin typeface="FiraSans Regular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566BB3"/>
                </a:solidFill>
                <a:effectLst/>
                <a:latin typeface="FiraSans Regular"/>
              </a:rPr>
              <a:t>I wrote a wrong answer</a:t>
            </a:r>
          </a:p>
          <a:p>
            <a:pPr marL="0" indent="0" algn="l">
              <a:buNone/>
            </a:pPr>
            <a:endParaRPr lang="ar-JO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ar-JO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ar-JO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390118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4F30D-97E4-4D13-9735-14703855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Lent </a:t>
            </a:r>
            <a:br>
              <a:rPr lang="en-US" dirty="0"/>
            </a:br>
            <a:r>
              <a:rPr lang="en-US" dirty="0"/>
              <a:t> 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C0769-A220-4A5E-BF6C-3268E7548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ar-JO" dirty="0"/>
          </a:p>
          <a:p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 se déplace en parcourant relativement moins d'espace que d'autres dans un même temps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La tortue est un animal lent.</a:t>
            </a:r>
            <a:endParaRPr lang="ar-JO" sz="28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pPr marL="0" indent="0">
              <a:buNone/>
            </a:pPr>
            <a:r>
              <a:rPr lang="en-US" sz="3200" dirty="0"/>
              <a:t>It  means slow </a:t>
            </a:r>
          </a:p>
          <a:p>
            <a:pPr marL="0" indent="0">
              <a:buNone/>
            </a:pPr>
            <a:r>
              <a:rPr lang="en-US" sz="3200" dirty="0"/>
              <a:t>He run slowly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2047823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31623-6F93-4FFA-AD7B-258528760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Laid</a:t>
            </a:r>
            <a:br>
              <a:rPr lang="ar-JO" dirty="0"/>
            </a:b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250DA-4EF9-4395-B24D-125A611AA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ar-JO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A4B6DB-4B2F-4DA4-8499-5BAD8DE13805}"/>
              </a:ext>
            </a:extLst>
          </p:cNvPr>
          <p:cNvSpPr txBox="1"/>
          <p:nvPr/>
        </p:nvSpPr>
        <p:spPr>
          <a:xfrm>
            <a:off x="3048000" y="31094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0" i="0" dirty="0">
                <a:solidFill>
                  <a:srgbClr val="444A4D"/>
                </a:solidFill>
                <a:effectLst/>
                <a:latin typeface="FiraSans Regular"/>
              </a:rPr>
              <a:t> Dont l'aspect heurte le sens esthétique, l'idée qu'on a du beau : </a:t>
            </a:r>
            <a:r>
              <a:rPr lang="fr-FR" b="0" i="0" dirty="0">
                <a:solidFill>
                  <a:srgbClr val="566BB3"/>
                </a:solidFill>
                <a:effectLst/>
                <a:latin typeface="FiraSans Regular"/>
              </a:rPr>
              <a:t>Un visage laid.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35749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671-84F4-4732-BDCA-E9A94C9E0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Merci…</a:t>
            </a:r>
            <a:endParaRPr lang="ar-J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B7B15-DA5E-48CC-9D48-4A4B597FB5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0106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6D5B-1327-40D6-8347-14791872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CC31-440B-4955-ADE6-B8DD4F472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endParaRPr lang="fr-FR" sz="3200" b="0" i="0" dirty="0">
              <a:solidFill>
                <a:srgbClr val="444A4D"/>
              </a:solidFill>
              <a:effectLst/>
              <a:latin typeface="FiraSans Regular"/>
            </a:endParaRPr>
          </a:p>
          <a:p>
            <a:pPr algn="l"/>
            <a:r>
              <a:rPr lang="fr-FR" sz="32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4100" b="0" i="0" dirty="0">
                <a:solidFill>
                  <a:srgbClr val="444A4D"/>
                </a:solidFill>
                <a:effectLst/>
                <a:latin typeface="FiraSans Regular"/>
              </a:rPr>
              <a:t>Qui a un certain volume relatif, qui est de grande taille par rapport à d'autres ou au reste : </a:t>
            </a:r>
            <a:r>
              <a:rPr lang="fr-FR" sz="4100" b="0" i="0" dirty="0">
                <a:solidFill>
                  <a:srgbClr val="566BB3"/>
                </a:solidFill>
                <a:effectLst/>
                <a:latin typeface="FiraSans Regular"/>
              </a:rPr>
              <a:t>Tenir un bâton par le gros bout.</a:t>
            </a:r>
            <a:endParaRPr lang="ar-JO" sz="41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ar-JO" sz="4100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ar-JO" sz="41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en-US" sz="4100" dirty="0">
                <a:solidFill>
                  <a:srgbClr val="566BB3"/>
                </a:solidFill>
                <a:latin typeface="FiraSans Regular"/>
              </a:rPr>
              <a:t>It mean big</a:t>
            </a:r>
          </a:p>
          <a:p>
            <a:pPr algn="l"/>
            <a:r>
              <a:rPr lang="en-US" sz="4100" dirty="0"/>
              <a:t>This box is big</a:t>
            </a:r>
            <a:endParaRPr lang="ar-JO" sz="4100" dirty="0"/>
          </a:p>
        </p:txBody>
      </p:sp>
    </p:spTree>
    <p:extLst>
      <p:ext uri="{BB962C8B-B14F-4D97-AF65-F5344CB8AC3E}">
        <p14:creationId xmlns:p14="http://schemas.microsoft.com/office/powerpoint/2010/main" val="231938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97C3F-4B3F-4EEE-9DED-0C16A9C8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15E44-57A0-4E17-AF6F-6CA4E0EFE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 a de la force morale, de la force de caractère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Rester fort dans l'adversité.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Une âme fort</a:t>
            </a:r>
          </a:p>
          <a:p>
            <a:pPr marL="0" indent="0" algn="l">
              <a:buNone/>
            </a:pPr>
            <a:endParaRPr lang="ar-JO" sz="28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pPr marL="0" indent="0" algn="l">
              <a:buNone/>
            </a:pPr>
            <a:r>
              <a:rPr lang="en-US" sz="2800" dirty="0">
                <a:solidFill>
                  <a:srgbClr val="566BB3"/>
                </a:solidFill>
                <a:latin typeface="FiraSans Regular"/>
              </a:rPr>
              <a:t>It mean strong</a:t>
            </a:r>
          </a:p>
          <a:p>
            <a:pPr marL="0" indent="0" algn="l">
              <a:buNone/>
            </a:pPr>
            <a:r>
              <a:rPr lang="en-US" sz="2800" dirty="0">
                <a:solidFill>
                  <a:srgbClr val="566BB3"/>
                </a:solidFill>
                <a:latin typeface="FiraSans Regular"/>
              </a:rPr>
              <a:t>he is a strong child</a:t>
            </a:r>
          </a:p>
          <a:p>
            <a:pPr marL="0" indent="0" algn="l">
              <a:buNone/>
            </a:pP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2924361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1B90-C482-48C8-A0FB-BCBAD3D6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chaud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5B96A-DF61-44E5-A96B-E9343438D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 est à une température élevée par rapport au corps humain, qui donne une sensation de chaleur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Prendre un bain chaud.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Une boisson chaude.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hot </a:t>
            </a: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The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weather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hot </a:t>
            </a: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120349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FC2A-5F94-471B-886E-B0A59022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B0BFF-EA20-45EE-88C8-87FB108F0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Qui, dans son genre, présente des qualités supérieures à la moyenne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 bon élève.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 bon film.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marL="0" indent="0" algn="l">
              <a:buNone/>
            </a:pP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 </a:t>
            </a: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good</a:t>
            </a: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He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is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good</a:t>
            </a:r>
          </a:p>
        </p:txBody>
      </p:sp>
    </p:spTree>
    <p:extLst>
      <p:ext uri="{BB962C8B-B14F-4D97-AF65-F5344CB8AC3E}">
        <p14:creationId xmlns:p14="http://schemas.microsoft.com/office/powerpoint/2010/main" val="166645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089E7-CF1F-4F28-826C-A4BC020A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Neuf</a:t>
            </a:r>
            <a:br>
              <a:rPr lang="en-US" dirty="0"/>
            </a:br>
            <a:br>
              <a:rPr lang="en-US" dirty="0"/>
            </a:b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A7F61-3130-47CC-85F9-33E0D0113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Qui n'a pas encore servi, qui n'a pas encore eu de propriétaire, par opposition à </a:t>
            </a:r>
            <a:r>
              <a:rPr lang="fr-FR" sz="2800" b="0" i="0" u="none" strike="noStrike" dirty="0">
                <a:solidFill>
                  <a:srgbClr val="566BB3"/>
                </a:solidFill>
                <a:effectLst/>
                <a:latin typeface="FiraSans Regular"/>
                <a:hlinkClick r:id="rId2"/>
              </a:rPr>
              <a:t>d'occasion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ou à </a:t>
            </a:r>
            <a:r>
              <a:rPr lang="fr-FR" sz="2800" b="0" i="0" u="none" strike="noStrike" dirty="0">
                <a:solidFill>
                  <a:srgbClr val="566BB3"/>
                </a:solidFill>
                <a:effectLst/>
                <a:latin typeface="FiraSans Regular"/>
                <a:hlinkClick r:id="rId3"/>
              </a:rPr>
              <a:t>ancien</a:t>
            </a:r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 livre neuf.</a:t>
            </a:r>
            <a:endParaRPr lang="ar-JO" sz="28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en-US" sz="2800" dirty="0">
                <a:solidFill>
                  <a:srgbClr val="566BB3"/>
                </a:solidFill>
                <a:latin typeface="FiraSans Regular"/>
              </a:rPr>
              <a:t>It means new </a:t>
            </a:r>
          </a:p>
          <a:p>
            <a:pPr algn="l"/>
            <a:r>
              <a:rPr lang="en-US" sz="2800" dirty="0">
                <a:solidFill>
                  <a:srgbClr val="566BB3"/>
                </a:solidFill>
                <a:latin typeface="FiraSans Regular"/>
              </a:rPr>
              <a:t>I bought a new car 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406307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CF43-34FA-4DB5-83C8-75A083DB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laid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B9993-F4CD-4E40-A9F2-B4231D41D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Qui s'écarte des bienséances, ou de ce qu'on pense être bien, moral, honnête : 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Une histoire assez laide.</a:t>
            </a:r>
          </a:p>
          <a:p>
            <a:pPr algn="l"/>
            <a:endParaRPr lang="fr-FR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fr-FR" sz="2800" dirty="0">
                <a:solidFill>
                  <a:srgbClr val="566BB3"/>
                </a:solidFill>
                <a:latin typeface="FiraSans Regular"/>
              </a:rPr>
              <a:t>It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means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ugly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</a:p>
          <a:p>
            <a:pPr algn="l"/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They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got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</a:t>
            </a:r>
            <a:r>
              <a:rPr lang="fr-FR" sz="2800" dirty="0" err="1">
                <a:solidFill>
                  <a:srgbClr val="566BB3"/>
                </a:solidFill>
                <a:latin typeface="FiraSans Regular"/>
              </a:rPr>
              <a:t>ugly</a:t>
            </a:r>
            <a:r>
              <a:rPr lang="fr-FR" sz="2800" dirty="0">
                <a:solidFill>
                  <a:srgbClr val="566BB3"/>
                </a:solidFill>
                <a:latin typeface="FiraSans Regular"/>
              </a:rPr>
              <a:t> car</a:t>
            </a:r>
          </a:p>
        </p:txBody>
      </p:sp>
    </p:spTree>
    <p:extLst>
      <p:ext uri="{BB962C8B-B14F-4D97-AF65-F5344CB8AC3E}">
        <p14:creationId xmlns:p14="http://schemas.microsoft.com/office/powerpoint/2010/main" val="286814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7029-35E3-4CDD-896B-D239C6CD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beau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35081-B6D5-4D67-BBDD-9A655BDDC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fr-FR" sz="28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3200" b="0" i="0" dirty="0">
                <a:solidFill>
                  <a:srgbClr val="444A4D"/>
                </a:solidFill>
                <a:effectLst/>
                <a:latin typeface="FiraSans Regular"/>
              </a:rPr>
              <a:t>Qui suscite un plaisir esthétique d'ordre visuel ou auditif : </a:t>
            </a:r>
            <a:r>
              <a:rPr lang="fr-FR" sz="3200" b="0" i="0" dirty="0">
                <a:solidFill>
                  <a:srgbClr val="566BB3"/>
                </a:solidFill>
                <a:effectLst/>
                <a:latin typeface="FiraSans Regular"/>
              </a:rPr>
              <a:t>Une belle fleur.</a:t>
            </a:r>
            <a:r>
              <a:rPr lang="fr-FR" sz="3200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r>
              <a:rPr lang="fr-FR" sz="3200" b="0" i="0" dirty="0">
                <a:solidFill>
                  <a:srgbClr val="566BB3"/>
                </a:solidFill>
                <a:effectLst/>
                <a:latin typeface="FiraSans Regular"/>
              </a:rPr>
              <a:t>Ce piano a un beau son</a:t>
            </a:r>
            <a:r>
              <a:rPr lang="fr-FR" sz="2800" b="0" i="0" dirty="0">
                <a:solidFill>
                  <a:srgbClr val="566BB3"/>
                </a:solidFill>
                <a:effectLst/>
                <a:latin typeface="FiraSans Regular"/>
              </a:rPr>
              <a:t>.</a:t>
            </a:r>
            <a:endParaRPr lang="ar-JO" sz="2800" b="0" i="0" dirty="0">
              <a:solidFill>
                <a:srgbClr val="566BB3"/>
              </a:solidFill>
              <a:effectLst/>
              <a:latin typeface="FiraSans Regular"/>
            </a:endParaRPr>
          </a:p>
          <a:p>
            <a:pPr algn="l"/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endParaRPr lang="ar-JO" sz="2800" dirty="0">
              <a:solidFill>
                <a:srgbClr val="566BB3"/>
              </a:solidFill>
              <a:latin typeface="FiraSans Regular"/>
            </a:endParaRPr>
          </a:p>
          <a:p>
            <a:pPr algn="l"/>
            <a:r>
              <a:rPr lang="en-US" sz="3200" dirty="0">
                <a:solidFill>
                  <a:srgbClr val="566BB3"/>
                </a:solidFill>
                <a:latin typeface="FiraSans Regular"/>
              </a:rPr>
              <a:t>It means beautiful</a:t>
            </a:r>
          </a:p>
          <a:p>
            <a:pPr algn="l"/>
            <a:r>
              <a:rPr lang="en-US" sz="3200" dirty="0">
                <a:solidFill>
                  <a:srgbClr val="566BB3"/>
                </a:solidFill>
                <a:latin typeface="FiraSans Regular"/>
              </a:rPr>
              <a:t>She is a beautiful </a:t>
            </a:r>
          </a:p>
          <a:p>
            <a:pPr algn="l"/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4251323029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160</TotalTime>
  <Words>600</Words>
  <Application>Microsoft Office PowerPoint</Application>
  <PresentationFormat>Widescreen</PresentationFormat>
  <Paragraphs>107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Schoolbook</vt:lpstr>
      <vt:lpstr>Corbel</vt:lpstr>
      <vt:lpstr>FiraSans Regular</vt:lpstr>
      <vt:lpstr>Feathered</vt:lpstr>
      <vt:lpstr>Les adjectifs  vocabelaire… </vt:lpstr>
      <vt:lpstr>Lent   </vt:lpstr>
      <vt:lpstr>gros</vt:lpstr>
      <vt:lpstr>fort</vt:lpstr>
      <vt:lpstr>chaud</vt:lpstr>
      <vt:lpstr>bon</vt:lpstr>
      <vt:lpstr>Neuf  </vt:lpstr>
      <vt:lpstr>laid</vt:lpstr>
      <vt:lpstr> beau</vt:lpstr>
      <vt:lpstr>jeune</vt:lpstr>
      <vt:lpstr>Grande </vt:lpstr>
      <vt:lpstr>Difficule </vt:lpstr>
      <vt:lpstr>Peureux </vt:lpstr>
      <vt:lpstr>endormi</vt:lpstr>
      <vt:lpstr>Lourd </vt:lpstr>
      <vt:lpstr>Facile </vt:lpstr>
      <vt:lpstr>triste</vt:lpstr>
      <vt:lpstr>intelligent</vt:lpstr>
      <vt:lpstr>mauvais</vt:lpstr>
      <vt:lpstr>Laid </vt:lpstr>
      <vt:lpstr>Merci…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  vocabelaire…</dc:title>
  <dc:creator>faryal alhadeed</dc:creator>
  <cp:lastModifiedBy>faryal alhadeed</cp:lastModifiedBy>
  <cp:revision>1</cp:revision>
  <dcterms:created xsi:type="dcterms:W3CDTF">2022-11-29T14:22:39Z</dcterms:created>
  <dcterms:modified xsi:type="dcterms:W3CDTF">2022-11-29T17:02:57Z</dcterms:modified>
</cp:coreProperties>
</file>