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1"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8" d="100"/>
          <a:sy n="78" d="100"/>
        </p:scale>
        <p:origin x="759"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0BA2BC-DDAF-48E1-9347-C2F33259F87E}" type="datetimeFigureOut">
              <a:rPr lang="en-US" smtClean="0"/>
              <a:t>11/28/2022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844AC6-8BA5-4315-AC9A-9ACDC5F7A3E8}" type="slidenum">
              <a:rPr lang="en-US" smtClean="0"/>
              <a:t>‹#›</a:t>
            </a:fld>
            <a:endParaRPr lang="en-US"/>
          </a:p>
        </p:txBody>
      </p:sp>
    </p:spTree>
    <p:extLst>
      <p:ext uri="{BB962C8B-B14F-4D97-AF65-F5344CB8AC3E}">
        <p14:creationId xmlns:p14="http://schemas.microsoft.com/office/powerpoint/2010/main" val="3796668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844AC6-8BA5-4315-AC9A-9ACDC5F7A3E8}" type="slidenum">
              <a:rPr lang="en-US" smtClean="0"/>
              <a:t>2</a:t>
            </a:fld>
            <a:endParaRPr lang="en-US"/>
          </a:p>
        </p:txBody>
      </p:sp>
    </p:spTree>
    <p:extLst>
      <p:ext uri="{BB962C8B-B14F-4D97-AF65-F5344CB8AC3E}">
        <p14:creationId xmlns:p14="http://schemas.microsoft.com/office/powerpoint/2010/main" val="21627953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8E6CE461-34B0-40A2-8D6C-46A7F5846664}" type="datetimeFigureOut">
              <a:rPr lang="en-US" smtClean="0"/>
              <a:t>11/28/2022</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EED17DDA-A783-474A-81D9-404BA1315F53}" type="slidenum">
              <a:rPr lang="en-US" smtClean="0"/>
              <a:t>‹#›</a:t>
            </a:fld>
            <a:endParaRPr lang="en-US"/>
          </a:p>
        </p:txBody>
      </p:sp>
    </p:spTree>
    <p:extLst>
      <p:ext uri="{BB962C8B-B14F-4D97-AF65-F5344CB8AC3E}">
        <p14:creationId xmlns:p14="http://schemas.microsoft.com/office/powerpoint/2010/main" val="966805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CE461-34B0-40A2-8D6C-46A7F5846664}"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D17DDA-A783-474A-81D9-404BA1315F53}" type="slidenum">
              <a:rPr lang="en-US" smtClean="0"/>
              <a:t>‹#›</a:t>
            </a:fld>
            <a:endParaRPr lang="en-US"/>
          </a:p>
        </p:txBody>
      </p:sp>
    </p:spTree>
    <p:extLst>
      <p:ext uri="{BB962C8B-B14F-4D97-AF65-F5344CB8AC3E}">
        <p14:creationId xmlns:p14="http://schemas.microsoft.com/office/powerpoint/2010/main" val="4263145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CE461-34B0-40A2-8D6C-46A7F5846664}"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D17DDA-A783-474A-81D9-404BA1315F53}" type="slidenum">
              <a:rPr lang="en-US" smtClean="0"/>
              <a:t>‹#›</a:t>
            </a:fld>
            <a:endParaRPr lang="en-US"/>
          </a:p>
        </p:txBody>
      </p:sp>
    </p:spTree>
    <p:extLst>
      <p:ext uri="{BB962C8B-B14F-4D97-AF65-F5344CB8AC3E}">
        <p14:creationId xmlns:p14="http://schemas.microsoft.com/office/powerpoint/2010/main" val="9842375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CE461-34B0-40A2-8D6C-46A7F5846664}"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D17DDA-A783-474A-81D9-404BA1315F53}"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169584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CE461-34B0-40A2-8D6C-46A7F5846664}"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D17DDA-A783-474A-81D9-404BA1315F53}" type="slidenum">
              <a:rPr lang="en-US" smtClean="0"/>
              <a:t>‹#›</a:t>
            </a:fld>
            <a:endParaRPr lang="en-US"/>
          </a:p>
        </p:txBody>
      </p:sp>
    </p:spTree>
    <p:extLst>
      <p:ext uri="{BB962C8B-B14F-4D97-AF65-F5344CB8AC3E}">
        <p14:creationId xmlns:p14="http://schemas.microsoft.com/office/powerpoint/2010/main" val="9050591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E6CE461-34B0-40A2-8D6C-46A7F5846664}" type="datetimeFigureOut">
              <a:rPr lang="en-US" smtClean="0"/>
              <a:t>11/28/2022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D17DDA-A783-474A-81D9-404BA1315F53}" type="slidenum">
              <a:rPr lang="en-US" smtClean="0"/>
              <a:t>‹#›</a:t>
            </a:fld>
            <a:endParaRPr lang="en-US"/>
          </a:p>
        </p:txBody>
      </p:sp>
    </p:spTree>
    <p:extLst>
      <p:ext uri="{BB962C8B-B14F-4D97-AF65-F5344CB8AC3E}">
        <p14:creationId xmlns:p14="http://schemas.microsoft.com/office/powerpoint/2010/main" val="31140900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E6CE461-34B0-40A2-8D6C-46A7F5846664}" type="datetimeFigureOut">
              <a:rPr lang="en-US" smtClean="0"/>
              <a:t>11/28/2022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D17DDA-A783-474A-81D9-404BA1315F53}" type="slidenum">
              <a:rPr lang="en-US" smtClean="0"/>
              <a:t>‹#›</a:t>
            </a:fld>
            <a:endParaRPr lang="en-US"/>
          </a:p>
        </p:txBody>
      </p:sp>
    </p:spTree>
    <p:extLst>
      <p:ext uri="{BB962C8B-B14F-4D97-AF65-F5344CB8AC3E}">
        <p14:creationId xmlns:p14="http://schemas.microsoft.com/office/powerpoint/2010/main" val="394095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6CE461-34B0-40A2-8D6C-46A7F5846664}"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D17DDA-A783-474A-81D9-404BA1315F53}" type="slidenum">
              <a:rPr lang="en-US" smtClean="0"/>
              <a:t>‹#›</a:t>
            </a:fld>
            <a:endParaRPr lang="en-US"/>
          </a:p>
        </p:txBody>
      </p:sp>
    </p:spTree>
    <p:extLst>
      <p:ext uri="{BB962C8B-B14F-4D97-AF65-F5344CB8AC3E}">
        <p14:creationId xmlns:p14="http://schemas.microsoft.com/office/powerpoint/2010/main" val="39796273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6CE461-34B0-40A2-8D6C-46A7F5846664}"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D17DDA-A783-474A-81D9-404BA1315F53}" type="slidenum">
              <a:rPr lang="en-US" smtClean="0"/>
              <a:t>‹#›</a:t>
            </a:fld>
            <a:endParaRPr lang="en-US"/>
          </a:p>
        </p:txBody>
      </p:sp>
    </p:spTree>
    <p:extLst>
      <p:ext uri="{BB962C8B-B14F-4D97-AF65-F5344CB8AC3E}">
        <p14:creationId xmlns:p14="http://schemas.microsoft.com/office/powerpoint/2010/main" val="223620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6CE461-34B0-40A2-8D6C-46A7F5846664}"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D17DDA-A783-474A-81D9-404BA1315F53}" type="slidenum">
              <a:rPr lang="en-US" smtClean="0"/>
              <a:t>‹#›</a:t>
            </a:fld>
            <a:endParaRPr lang="en-US"/>
          </a:p>
        </p:txBody>
      </p:sp>
    </p:spTree>
    <p:extLst>
      <p:ext uri="{BB962C8B-B14F-4D97-AF65-F5344CB8AC3E}">
        <p14:creationId xmlns:p14="http://schemas.microsoft.com/office/powerpoint/2010/main" val="860288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CE461-34B0-40A2-8D6C-46A7F5846664}" type="datetimeFigureOut">
              <a:rPr lang="en-US" smtClean="0"/>
              <a:t>11/28/2022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D17DDA-A783-474A-81D9-404BA1315F53}" type="slidenum">
              <a:rPr lang="en-US" smtClean="0"/>
              <a:t>‹#›</a:t>
            </a:fld>
            <a:endParaRPr lang="en-US"/>
          </a:p>
        </p:txBody>
      </p:sp>
    </p:spTree>
    <p:extLst>
      <p:ext uri="{BB962C8B-B14F-4D97-AF65-F5344CB8AC3E}">
        <p14:creationId xmlns:p14="http://schemas.microsoft.com/office/powerpoint/2010/main" val="703202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6CE461-34B0-40A2-8D6C-46A7F5846664}"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D17DDA-A783-474A-81D9-404BA1315F53}" type="slidenum">
              <a:rPr lang="en-US" smtClean="0"/>
              <a:t>‹#›</a:t>
            </a:fld>
            <a:endParaRPr lang="en-US"/>
          </a:p>
        </p:txBody>
      </p:sp>
    </p:spTree>
    <p:extLst>
      <p:ext uri="{BB962C8B-B14F-4D97-AF65-F5344CB8AC3E}">
        <p14:creationId xmlns:p14="http://schemas.microsoft.com/office/powerpoint/2010/main" val="225234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6CE461-34B0-40A2-8D6C-46A7F5846664}" type="datetimeFigureOut">
              <a:rPr lang="en-US" smtClean="0"/>
              <a:t>11/28/2022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D17DDA-A783-474A-81D9-404BA1315F53}" type="slidenum">
              <a:rPr lang="en-US" smtClean="0"/>
              <a:t>‹#›</a:t>
            </a:fld>
            <a:endParaRPr lang="en-US"/>
          </a:p>
        </p:txBody>
      </p:sp>
    </p:spTree>
    <p:extLst>
      <p:ext uri="{BB962C8B-B14F-4D97-AF65-F5344CB8AC3E}">
        <p14:creationId xmlns:p14="http://schemas.microsoft.com/office/powerpoint/2010/main" val="1982608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6CE461-34B0-40A2-8D6C-46A7F5846664}" type="datetimeFigureOut">
              <a:rPr lang="en-US" smtClean="0"/>
              <a:t>11/28/2022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D17DDA-A783-474A-81D9-404BA1315F53}" type="slidenum">
              <a:rPr lang="en-US" smtClean="0"/>
              <a:t>‹#›</a:t>
            </a:fld>
            <a:endParaRPr lang="en-US"/>
          </a:p>
        </p:txBody>
      </p:sp>
    </p:spTree>
    <p:extLst>
      <p:ext uri="{BB962C8B-B14F-4D97-AF65-F5344CB8AC3E}">
        <p14:creationId xmlns:p14="http://schemas.microsoft.com/office/powerpoint/2010/main" val="1809967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CE461-34B0-40A2-8D6C-46A7F5846664}" type="datetimeFigureOut">
              <a:rPr lang="en-US" smtClean="0"/>
              <a:t>11/28/2022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D17DDA-A783-474A-81D9-404BA1315F53}" type="slidenum">
              <a:rPr lang="en-US" smtClean="0"/>
              <a:t>‹#›</a:t>
            </a:fld>
            <a:endParaRPr lang="en-US"/>
          </a:p>
        </p:txBody>
      </p:sp>
    </p:spTree>
    <p:extLst>
      <p:ext uri="{BB962C8B-B14F-4D97-AF65-F5344CB8AC3E}">
        <p14:creationId xmlns:p14="http://schemas.microsoft.com/office/powerpoint/2010/main" val="3775151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CE461-34B0-40A2-8D6C-46A7F5846664}"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D17DDA-A783-474A-81D9-404BA1315F53}" type="slidenum">
              <a:rPr lang="en-US" smtClean="0"/>
              <a:t>‹#›</a:t>
            </a:fld>
            <a:endParaRPr lang="en-US"/>
          </a:p>
        </p:txBody>
      </p:sp>
    </p:spTree>
    <p:extLst>
      <p:ext uri="{BB962C8B-B14F-4D97-AF65-F5344CB8AC3E}">
        <p14:creationId xmlns:p14="http://schemas.microsoft.com/office/powerpoint/2010/main" val="1226219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CE461-34B0-40A2-8D6C-46A7F5846664}" type="datetimeFigureOut">
              <a:rPr lang="en-US" smtClean="0"/>
              <a:t>11/28/2022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D17DDA-A783-474A-81D9-404BA1315F53}" type="slidenum">
              <a:rPr lang="en-US" smtClean="0"/>
              <a:t>‹#›</a:t>
            </a:fld>
            <a:endParaRPr lang="en-US"/>
          </a:p>
        </p:txBody>
      </p:sp>
    </p:spTree>
    <p:extLst>
      <p:ext uri="{BB962C8B-B14F-4D97-AF65-F5344CB8AC3E}">
        <p14:creationId xmlns:p14="http://schemas.microsoft.com/office/powerpoint/2010/main" val="434902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E6CE461-34B0-40A2-8D6C-46A7F5846664}" type="datetimeFigureOut">
              <a:rPr lang="en-US" smtClean="0"/>
              <a:t>11/28/2022</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ED17DDA-A783-474A-81D9-404BA1315F53}" type="slidenum">
              <a:rPr lang="en-US" smtClean="0"/>
              <a:t>‹#›</a:t>
            </a:fld>
            <a:endParaRPr lang="en-US"/>
          </a:p>
        </p:txBody>
      </p:sp>
    </p:spTree>
    <p:extLst>
      <p:ext uri="{BB962C8B-B14F-4D97-AF65-F5344CB8AC3E}">
        <p14:creationId xmlns:p14="http://schemas.microsoft.com/office/powerpoint/2010/main" val="3839917086"/>
      </p:ext>
    </p:extLst>
  </p:cSld>
  <p:clrMap bg1="dk1" tx1="lt1" bg2="dk2" tx2="lt2" accent1="accent1" accent2="accent2" accent3="accent3" accent4="accent4" accent5="accent5" accent6="accent6" hlink="hlink" folHlink="folHlink"/>
  <p:sldLayoutIdLst>
    <p:sldLayoutId id="2147484052" r:id="rId1"/>
    <p:sldLayoutId id="2147484053" r:id="rId2"/>
    <p:sldLayoutId id="2147484054" r:id="rId3"/>
    <p:sldLayoutId id="2147484055" r:id="rId4"/>
    <p:sldLayoutId id="2147484056" r:id="rId5"/>
    <p:sldLayoutId id="2147484057" r:id="rId6"/>
    <p:sldLayoutId id="2147484058" r:id="rId7"/>
    <p:sldLayoutId id="2147484059" r:id="rId8"/>
    <p:sldLayoutId id="2147484060" r:id="rId9"/>
    <p:sldLayoutId id="2147484061" r:id="rId10"/>
    <p:sldLayoutId id="2147484062" r:id="rId11"/>
    <p:sldLayoutId id="2147484063" r:id="rId12"/>
    <p:sldLayoutId id="2147484064" r:id="rId13"/>
    <p:sldLayoutId id="2147484065" r:id="rId14"/>
    <p:sldLayoutId id="2147484066" r:id="rId15"/>
    <p:sldLayoutId id="2147484067" r:id="rId16"/>
    <p:sldLayoutId id="2147484068"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youtu.be/8onYJLQTeUw"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0369783-2379-6011-F139-F7BDF8FFF717}"/>
              </a:ext>
            </a:extLst>
          </p:cNvPr>
          <p:cNvSpPr>
            <a:spLocks noGrp="1"/>
          </p:cNvSpPr>
          <p:nvPr>
            <p:ph type="subTitle" idx="1"/>
          </p:nvPr>
        </p:nvSpPr>
        <p:spPr>
          <a:xfrm>
            <a:off x="7437939" y="2043262"/>
            <a:ext cx="4989310" cy="2052720"/>
          </a:xfrm>
        </p:spPr>
        <p:txBody>
          <a:bodyPr>
            <a:noAutofit/>
          </a:bodyPr>
          <a:lstStyle/>
          <a:p>
            <a:pPr algn="ctr"/>
            <a:r>
              <a:rPr lang="ar-IQ" sz="3200" b="1" dirty="0">
                <a:solidFill>
                  <a:schemeClr val="bg1"/>
                </a:solidFill>
              </a:rPr>
              <a:t>جلالة المغفور له</a:t>
            </a:r>
          </a:p>
          <a:p>
            <a:pPr algn="ctr"/>
            <a:r>
              <a:rPr lang="ar-IQ" sz="3200" b="1" dirty="0">
                <a:solidFill>
                  <a:schemeClr val="bg1"/>
                </a:solidFill>
              </a:rPr>
              <a:t> الملك حسين بن طلال</a:t>
            </a:r>
          </a:p>
          <a:p>
            <a:pPr algn="ctr"/>
            <a:r>
              <a:rPr lang="ar-IQ" sz="3200" b="1" dirty="0">
                <a:solidFill>
                  <a:schemeClr val="bg1"/>
                </a:solidFill>
              </a:rPr>
              <a:t> باني المملكة الأردنية الهاشمية</a:t>
            </a:r>
            <a:endParaRPr lang="en-US" sz="3200" b="1" dirty="0">
              <a:solidFill>
                <a:schemeClr val="bg1"/>
              </a:solidFill>
            </a:endParaRPr>
          </a:p>
        </p:txBody>
      </p:sp>
      <p:pic>
        <p:nvPicPr>
          <p:cNvPr id="1030" name="Picture 6" descr="الملك الراحل .. الحسين بن طلال الأب الحاني والباني والإنسان – الحياة نيوز :  اخبار الاردن">
            <a:extLst>
              <a:ext uri="{FF2B5EF4-FFF2-40B4-BE49-F238E27FC236}">
                <a16:creationId xmlns:a16="http://schemas.microsoft.com/office/drawing/2014/main" id="{0798338F-CD02-CA4A-34A0-B4207246029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1929" b="13186"/>
          <a:stretch/>
        </p:blipFill>
        <p:spPr bwMode="auto">
          <a:xfrm>
            <a:off x="1118988" y="1136606"/>
            <a:ext cx="6112382" cy="4577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3324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700"/>
                                        <p:tgtEl>
                                          <p:spTgt spid="3">
                                            <p:txEl>
                                              <p:pRg st="1" end="1"/>
                                            </p:txEl>
                                          </p:spTgt>
                                        </p:tgtEl>
                                      </p:cBhvr>
                                    </p:animEffect>
                                  </p:childTnLst>
                                </p:cTn>
                              </p:par>
                              <p:par>
                                <p:cTn id="11" presetID="10" presetClass="entr" presetSubtype="0" fill="hold" grpId="0" nodeType="withEffect">
                                  <p:stCondLst>
                                    <p:cond delay="1500"/>
                                  </p:stCondLst>
                                  <p:iterate>
                                    <p:tmPct val="10000"/>
                                  </p:iterate>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4D0B3-778F-B436-8979-1DBEB49F16C6}"/>
              </a:ext>
            </a:extLst>
          </p:cNvPr>
          <p:cNvSpPr>
            <a:spLocks noGrp="1"/>
          </p:cNvSpPr>
          <p:nvPr>
            <p:ph type="title"/>
          </p:nvPr>
        </p:nvSpPr>
        <p:spPr>
          <a:xfrm>
            <a:off x="1182687" y="-212235"/>
            <a:ext cx="9905998" cy="1478570"/>
          </a:xfrm>
        </p:spPr>
        <p:txBody>
          <a:bodyPr>
            <a:normAutofit/>
          </a:bodyPr>
          <a:lstStyle/>
          <a:p>
            <a:pPr algn="r"/>
            <a:r>
              <a:rPr lang="ar-IQ" i="1" dirty="0"/>
              <a:t>نبذة عن حياته :</a:t>
            </a:r>
            <a:endParaRPr lang="en-US" i="1" dirty="0"/>
          </a:p>
        </p:txBody>
      </p:sp>
      <p:sp>
        <p:nvSpPr>
          <p:cNvPr id="42" name="Content Placeholder 2">
            <a:extLst>
              <a:ext uri="{FF2B5EF4-FFF2-40B4-BE49-F238E27FC236}">
                <a16:creationId xmlns:a16="http://schemas.microsoft.com/office/drawing/2014/main" id="{4F3ED367-12E9-222F-F0C8-8371F80D973A}"/>
              </a:ext>
            </a:extLst>
          </p:cNvPr>
          <p:cNvSpPr>
            <a:spLocks noGrp="1"/>
          </p:cNvSpPr>
          <p:nvPr>
            <p:ph idx="1"/>
          </p:nvPr>
        </p:nvSpPr>
        <p:spPr>
          <a:xfrm>
            <a:off x="1182688" y="1130299"/>
            <a:ext cx="10021092" cy="3541714"/>
          </a:xfrm>
        </p:spPr>
        <p:txBody>
          <a:bodyPr>
            <a:noAutofit/>
          </a:bodyPr>
          <a:lstStyle/>
          <a:p>
            <a:pPr algn="r" rtl="1">
              <a:lnSpc>
                <a:spcPct val="110000"/>
              </a:lnSpc>
            </a:pPr>
            <a:r>
              <a:rPr lang="ar-IQ" i="1" dirty="0">
                <a:effectLst/>
                <a:latin typeface="DroidKufiRegular"/>
              </a:rPr>
              <a:t>وُلد جلالة الملك الحسين بن طلال في عمّان في 14 تشرين الثاني 1935ش، وتربّى في كنف والدَيه (جلالة الملك طلال بن عبدالله وجلالة الملكة زين الشرف بنت جميل) وجدِّه جلالة الملك المؤسس عبدالله بن الحسين.</a:t>
            </a:r>
          </a:p>
          <a:p>
            <a:pPr algn="r" rtl="1">
              <a:lnSpc>
                <a:spcPct val="110000"/>
              </a:lnSpc>
            </a:pPr>
            <a:r>
              <a:rPr lang="ar-IQ" i="1" dirty="0">
                <a:effectLst/>
                <a:latin typeface="DroidKufiRegular"/>
              </a:rPr>
              <a:t>أنهى الحسين دراسته الابتدائية في الكلية العلمية الإسلامية بعمّان، ثم سافر إلى مصر لمواصلة تعليمه الثانوي في مدرسة فكتوريا بالإسكندرية (1949/1950). وبعدما تولّى الملك طلال سلطاته الدستورية، أصدر إرادته الملكية بتعيين أكبر أبنائه؛ الأمير الحسين، ولياً للعهد في 9 أيلول 1951. ثم توجّه الحسين إلى بريطانيا لإكمال تعليمه في مدرسة هارو.</a:t>
            </a:r>
          </a:p>
          <a:p>
            <a:pPr algn="r" rtl="1">
              <a:lnSpc>
                <a:spcPct val="110000"/>
              </a:lnSpc>
            </a:pPr>
            <a:r>
              <a:rPr lang="ar-IQ" i="1" dirty="0">
                <a:effectLst/>
                <a:latin typeface="DroidKufiRegular"/>
              </a:rPr>
              <a:t>وعلى إثر مرض الملك طلال الذي حالَ دون استمراره في الحكم، نودي بالأمير الحسين بن طلال، ملكاً على المملكة الأردنية الهاشمية في 11 آب 1952. ولمّا كان الحسين في السابعة عشرة من عمره حينذاك، فقد شُكّل مجلس وصاية على العرش، بينما واصل الحسين تعليمه ملتحقاً منذ 19 أيلول 1952 بأكاديمية ساندهيرست العسكرية الملكية في المملكة المتحدة، حيث تلقى تعليمه العسكري وتخرج فيها مطلع عام 1953.</a:t>
            </a:r>
          </a:p>
        </p:txBody>
      </p:sp>
    </p:spTree>
    <p:extLst>
      <p:ext uri="{BB962C8B-B14F-4D97-AF65-F5344CB8AC3E}">
        <p14:creationId xmlns:p14="http://schemas.microsoft.com/office/powerpoint/2010/main" val="1185674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6" name="Rectangle 115">
            <a:extLst>
              <a:ext uri="{FF2B5EF4-FFF2-40B4-BE49-F238E27FC236}">
                <a16:creationId xmlns:a16="http://schemas.microsoft.com/office/drawing/2014/main" id="{B61375F2-60B1-44ED-B60A-019C4BD5A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8" name="Group 117">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alpha val="60000"/>
                </a:schemeClr>
              </a:gs>
              <a:gs pos="100000">
                <a:schemeClr val="bg2">
                  <a:lumMod val="60000"/>
                  <a:lumOff val="40000"/>
                  <a:alpha val="80000"/>
                </a:schemeClr>
              </a:gs>
            </a:gsLst>
            <a:lin ang="5400000" scaled="0"/>
            <a:tileRect/>
          </a:gradFill>
        </p:grpSpPr>
        <p:sp>
          <p:nvSpPr>
            <p:cNvPr id="119"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0"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1"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2"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3"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4"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5"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6"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7"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8"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9"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0"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131"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2"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3"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4"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5"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36"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7"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8"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9"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0"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1"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2"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3"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4"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5"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E7A4D0B3-778F-B436-8979-1DBEB49F16C6}"/>
              </a:ext>
            </a:extLst>
          </p:cNvPr>
          <p:cNvSpPr>
            <a:spLocks noGrp="1"/>
          </p:cNvSpPr>
          <p:nvPr>
            <p:ph type="title"/>
          </p:nvPr>
        </p:nvSpPr>
        <p:spPr>
          <a:xfrm>
            <a:off x="1320800" y="-226522"/>
            <a:ext cx="9905998" cy="1478570"/>
          </a:xfrm>
        </p:spPr>
        <p:txBody>
          <a:bodyPr>
            <a:normAutofit/>
          </a:bodyPr>
          <a:lstStyle/>
          <a:p>
            <a:pPr algn="r"/>
            <a:r>
              <a:rPr lang="ar-IQ" i="1" dirty="0"/>
              <a:t>نبذة عن حياته :</a:t>
            </a:r>
            <a:endParaRPr lang="en-US" i="1" dirty="0"/>
          </a:p>
        </p:txBody>
      </p:sp>
      <p:sp>
        <p:nvSpPr>
          <p:cNvPr id="32" name="Content Placeholder 2">
            <a:extLst>
              <a:ext uri="{FF2B5EF4-FFF2-40B4-BE49-F238E27FC236}">
                <a16:creationId xmlns:a16="http://schemas.microsoft.com/office/drawing/2014/main" id="{4F3ED367-12E9-222F-F0C8-8371F80D973A}"/>
              </a:ext>
            </a:extLst>
          </p:cNvPr>
          <p:cNvSpPr>
            <a:spLocks noGrp="1"/>
          </p:cNvSpPr>
          <p:nvPr>
            <p:ph idx="1"/>
          </p:nvPr>
        </p:nvSpPr>
        <p:spPr>
          <a:xfrm>
            <a:off x="1139828" y="1185372"/>
            <a:ext cx="10132216" cy="3541714"/>
          </a:xfrm>
        </p:spPr>
        <p:txBody>
          <a:bodyPr>
            <a:noAutofit/>
          </a:bodyPr>
          <a:lstStyle/>
          <a:p>
            <a:pPr algn="r" rtl="1">
              <a:lnSpc>
                <a:spcPct val="110000"/>
              </a:lnSpc>
            </a:pPr>
            <a:r>
              <a:rPr lang="ar-IQ" b="0" i="1" dirty="0">
                <a:effectLst/>
                <a:latin typeface="DroidKufiRegular"/>
              </a:rPr>
              <a:t>تسلّم جلالة الحسين جوائز عديدة وتلقّى التكريم من مؤسسات دولية وأكاديمية مرموقة، تقديراً لدوره في إرساء دعائم السلام والتعاون والتفاهم الدولي. وصدر له أربعة مؤلَّفات خلال حياته، هي: "ليس من السهل أن تكون ملكاً" (الطبعة الأولى بالإنجليزية، 1962)، و"حربنا مع إسرائيل" (الطبعة الأولى بالفرنسية، 1068)، و"قصة حياتي" (الطبعة الأولى بالعربية، مطلع السبعينات)، و"مهنتي كملك" (الطبعة الأولى بالفرنسية، 1975).</a:t>
            </a:r>
          </a:p>
          <a:p>
            <a:pPr algn="r" rtl="1">
              <a:lnSpc>
                <a:spcPct val="110000"/>
              </a:lnSpc>
            </a:pPr>
            <a:r>
              <a:rPr lang="ar-IQ" b="0" i="1" dirty="0">
                <a:effectLst/>
                <a:latin typeface="DroidKufiRegular"/>
              </a:rPr>
              <a:t>توفي جلالة الملك الحسين في عمّان، يوم الأحد 7 شباط 1999، وشُيّع جثمانه الطاهر في اليوم التالي، من قصر رغدان العامر إلى مثواه الأخير بالأضرحة الملَكية، وسُمّيت جنازته "جنازة العصر" لأنها شهدت مشاركة عدد كبير من زعماء العالم، وقرابة 75 وفداً رسمياً تمثّل دولاً عربية وأجنبية، وجمعت الأصدقاءَ والخصومَ من الأطياف كافة في مكان واحد</a:t>
            </a:r>
          </a:p>
        </p:txBody>
      </p:sp>
      <p:grpSp>
        <p:nvGrpSpPr>
          <p:cNvPr id="147" name="Group 146">
            <a:extLst>
              <a:ext uri="{FF2B5EF4-FFF2-40B4-BE49-F238E27FC236}">
                <a16:creationId xmlns:a16="http://schemas.microsoft.com/office/drawing/2014/main" id="{B485B3F6-654D-4842-A2DE-677D12FED4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60000"/>
                </a:schemeClr>
              </a:gs>
              <a:gs pos="100000">
                <a:schemeClr val="bg2">
                  <a:lumMod val="60000"/>
                  <a:lumOff val="40000"/>
                  <a:alpha val="60000"/>
                </a:schemeClr>
              </a:gs>
            </a:gsLst>
            <a:lin ang="5400000" scaled="0"/>
            <a:tileRect/>
          </a:gradFill>
        </p:grpSpPr>
        <p:sp>
          <p:nvSpPr>
            <p:cNvPr id="148" name="Freeform 32">
              <a:extLst>
                <a:ext uri="{FF2B5EF4-FFF2-40B4-BE49-F238E27FC236}">
                  <a16:creationId xmlns:a16="http://schemas.microsoft.com/office/drawing/2014/main" id="{BF4365F4-C63C-4FC2-907B-1F7D414B95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9" name="Freeform 33">
              <a:extLst>
                <a:ext uri="{FF2B5EF4-FFF2-40B4-BE49-F238E27FC236}">
                  <a16:creationId xmlns:a16="http://schemas.microsoft.com/office/drawing/2014/main" id="{B0538225-01AB-41C4-9A02-FE1BD81D62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0" name="Freeform 34">
              <a:extLst>
                <a:ext uri="{FF2B5EF4-FFF2-40B4-BE49-F238E27FC236}">
                  <a16:creationId xmlns:a16="http://schemas.microsoft.com/office/drawing/2014/main" id="{66942F07-D7CC-49EB-BF73-8B94D5F4FCB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1" name="Freeform 35">
              <a:extLst>
                <a:ext uri="{FF2B5EF4-FFF2-40B4-BE49-F238E27FC236}">
                  <a16:creationId xmlns:a16="http://schemas.microsoft.com/office/drawing/2014/main" id="{4D3CACE0-3AC7-4A9F-9A3F-1694ACCD47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2" name="Freeform 36">
              <a:extLst>
                <a:ext uri="{FF2B5EF4-FFF2-40B4-BE49-F238E27FC236}">
                  <a16:creationId xmlns:a16="http://schemas.microsoft.com/office/drawing/2014/main" id="{19063B47-FBFB-4EA1-A3FB-BECE005F48B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3" name="Freeform 37">
              <a:extLst>
                <a:ext uri="{FF2B5EF4-FFF2-40B4-BE49-F238E27FC236}">
                  <a16:creationId xmlns:a16="http://schemas.microsoft.com/office/drawing/2014/main" id="{B856863B-C809-4C31-94D0-659A918513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4" name="Freeform 38">
              <a:extLst>
                <a:ext uri="{FF2B5EF4-FFF2-40B4-BE49-F238E27FC236}">
                  <a16:creationId xmlns:a16="http://schemas.microsoft.com/office/drawing/2014/main" id="{298CB3D7-7373-4AC6-9E2C-4AFDDE2802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5" name="Freeform 39">
              <a:extLst>
                <a:ext uri="{FF2B5EF4-FFF2-40B4-BE49-F238E27FC236}">
                  <a16:creationId xmlns:a16="http://schemas.microsoft.com/office/drawing/2014/main" id="{7DE09F1B-2326-4ED3-B63B-A30815DDEC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6" name="Freeform 40">
              <a:extLst>
                <a:ext uri="{FF2B5EF4-FFF2-40B4-BE49-F238E27FC236}">
                  <a16:creationId xmlns:a16="http://schemas.microsoft.com/office/drawing/2014/main" id="{2498F244-3CE6-4D90-B5CF-5189DB17D0D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7" name="Rectangle 41">
              <a:extLst>
                <a:ext uri="{FF2B5EF4-FFF2-40B4-BE49-F238E27FC236}">
                  <a16:creationId xmlns:a16="http://schemas.microsoft.com/office/drawing/2014/main" id="{9A30DD13-FA10-4B9F-8B4D-97B7287B82F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grpSp>
    </p:spTree>
    <p:extLst>
      <p:ext uri="{BB962C8B-B14F-4D97-AF65-F5344CB8AC3E}">
        <p14:creationId xmlns:p14="http://schemas.microsoft.com/office/powerpoint/2010/main" val="978500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4D0B3-778F-B436-8979-1DBEB49F16C6}"/>
              </a:ext>
            </a:extLst>
          </p:cNvPr>
          <p:cNvSpPr>
            <a:spLocks noGrp="1"/>
          </p:cNvSpPr>
          <p:nvPr>
            <p:ph type="title"/>
          </p:nvPr>
        </p:nvSpPr>
        <p:spPr>
          <a:xfrm>
            <a:off x="1215056" y="-160870"/>
            <a:ext cx="9905998" cy="1478570"/>
          </a:xfrm>
        </p:spPr>
        <p:txBody>
          <a:bodyPr>
            <a:normAutofit/>
          </a:bodyPr>
          <a:lstStyle/>
          <a:p>
            <a:pPr algn="r"/>
            <a:r>
              <a:rPr lang="ar-IQ" dirty="0"/>
              <a:t>أهم إنجازاته :</a:t>
            </a:r>
            <a:endParaRPr lang="en-US" dirty="0"/>
          </a:p>
        </p:txBody>
      </p:sp>
      <p:sp>
        <p:nvSpPr>
          <p:cNvPr id="3" name="Content Placeholder 2">
            <a:extLst>
              <a:ext uri="{FF2B5EF4-FFF2-40B4-BE49-F238E27FC236}">
                <a16:creationId xmlns:a16="http://schemas.microsoft.com/office/drawing/2014/main" id="{4F3ED367-12E9-222F-F0C8-8371F80D973A}"/>
              </a:ext>
            </a:extLst>
          </p:cNvPr>
          <p:cNvSpPr>
            <a:spLocks noGrp="1"/>
          </p:cNvSpPr>
          <p:nvPr>
            <p:ph idx="1"/>
          </p:nvPr>
        </p:nvSpPr>
        <p:spPr>
          <a:xfrm>
            <a:off x="1147604" y="1175528"/>
            <a:ext cx="10188242" cy="4820236"/>
          </a:xfrm>
        </p:spPr>
        <p:txBody>
          <a:bodyPr>
            <a:noAutofit/>
          </a:bodyPr>
          <a:lstStyle/>
          <a:p>
            <a:pPr algn="r" rtl="1">
              <a:lnSpc>
                <a:spcPct val="110000"/>
              </a:lnSpc>
            </a:pPr>
            <a:r>
              <a:rPr lang="ar-IQ" b="0" i="0" dirty="0">
                <a:effectLst/>
                <a:latin typeface="DroidArabicKufi-Regular"/>
              </a:rPr>
              <a:t>تعريب قيادة الجيش العربي بهدف التأكيد على استقلال الأردن في عام 1956م.</a:t>
            </a:r>
          </a:p>
          <a:p>
            <a:pPr algn="r" rtl="1">
              <a:lnSpc>
                <a:spcPct val="110000"/>
              </a:lnSpc>
            </a:pPr>
            <a:r>
              <a:rPr lang="ar-IQ" b="0" i="0" dirty="0">
                <a:effectLst/>
                <a:latin typeface="DroidArabicKufi-Regular"/>
              </a:rPr>
              <a:t>أسس الجامعات، إذ أصدرت الإدارة الملكية قرارًا بتأسيس الجامعة الأردنية في عام 1962م، ومن ثم جامعة اليرموك، وجامعة مؤتة، وجامعة العلوم والتكنولوجيا، وجامعة آل البيت</a:t>
            </a:r>
          </a:p>
          <a:p>
            <a:pPr algn="r" rtl="1">
              <a:lnSpc>
                <a:spcPct val="110000"/>
              </a:lnSpc>
            </a:pPr>
            <a:r>
              <a:rPr lang="ar-IQ" b="0" i="0" dirty="0">
                <a:effectLst/>
                <a:latin typeface="DroidArabicKufi-Regular"/>
              </a:rPr>
              <a:t>ازدهار القطاع الصناعي في الأردن من خلال ازدهار صناعة الفوسفات، والبوتاس، والأسمنت.</a:t>
            </a:r>
            <a:br>
              <a:rPr lang="ar-IQ" dirty="0"/>
            </a:br>
            <a:r>
              <a:rPr lang="ar-IQ" b="0" i="0" dirty="0">
                <a:effectLst/>
                <a:latin typeface="DroidArabicKufi-Regular"/>
              </a:rPr>
              <a:t>بناء بنية تحتية مناسبة في جميع أنحاء المملكة، مثل؛ الطرق السريعة، وتمديدات المياه، وغيرها.</a:t>
            </a:r>
          </a:p>
          <a:p>
            <a:pPr algn="r" rtl="1">
              <a:lnSpc>
                <a:spcPct val="110000"/>
              </a:lnSpc>
            </a:pPr>
            <a:r>
              <a:rPr lang="ar-IQ" b="0" i="0" dirty="0">
                <a:effectLst/>
                <a:latin typeface="DroidArabicKufi-Regular"/>
              </a:rPr>
              <a:t>تطوير المنظومة الصحية والذي انعكس على تحقيق الأردن ما بين عام 1981م إلى 1991م أقل معدل وفيات سنوي للأطفال الرضع، وذلك وفقًا لإحصائيات منظمة الأمم المتحدة للطفولة.</a:t>
            </a:r>
          </a:p>
          <a:p>
            <a:pPr algn="r" rtl="1">
              <a:lnSpc>
                <a:spcPct val="110000"/>
              </a:lnSpc>
            </a:pPr>
            <a:r>
              <a:rPr lang="ar-IQ" b="0" i="0" dirty="0">
                <a:effectLst/>
                <a:latin typeface="DroidArabicKufi-Regular"/>
              </a:rPr>
              <a:t>السعي الدائم لتحقيق السلام وعودة الأراضي الفلسطينية.</a:t>
            </a:r>
            <a:br>
              <a:rPr lang="ar-IQ" dirty="0"/>
            </a:br>
            <a:endParaRPr lang="ar-IQ" b="0" i="0" dirty="0">
              <a:effectLst/>
              <a:latin typeface="DroidKufiRegular"/>
            </a:endParaRPr>
          </a:p>
        </p:txBody>
      </p:sp>
    </p:spTree>
    <p:extLst>
      <p:ext uri="{BB962C8B-B14F-4D97-AF65-F5344CB8AC3E}">
        <p14:creationId xmlns:p14="http://schemas.microsoft.com/office/powerpoint/2010/main" val="251253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C6EB5-DA3E-28C3-E7B6-F6482B72F05A}"/>
              </a:ext>
            </a:extLst>
          </p:cNvPr>
          <p:cNvSpPr>
            <a:spLocks noGrp="1"/>
          </p:cNvSpPr>
          <p:nvPr>
            <p:ph type="title"/>
          </p:nvPr>
        </p:nvSpPr>
        <p:spPr>
          <a:xfrm>
            <a:off x="1190508" y="0"/>
            <a:ext cx="9905998" cy="1478570"/>
          </a:xfrm>
        </p:spPr>
        <p:txBody>
          <a:bodyPr>
            <a:normAutofit/>
          </a:bodyPr>
          <a:lstStyle/>
          <a:p>
            <a:pPr algn="r" rtl="1"/>
            <a:r>
              <a:rPr lang="ar-IQ" b="1" i="1" dirty="0">
                <a:solidFill>
                  <a:schemeClr val="bg1"/>
                </a:solidFill>
              </a:rPr>
              <a:t>فيديو</a:t>
            </a:r>
            <a:endParaRPr lang="en-US" b="1" i="1" dirty="0">
              <a:solidFill>
                <a:schemeClr val="bg1"/>
              </a:solidFill>
            </a:endParaRPr>
          </a:p>
        </p:txBody>
      </p:sp>
      <p:sp>
        <p:nvSpPr>
          <p:cNvPr id="3" name="Content Placeholder 2">
            <a:extLst>
              <a:ext uri="{FF2B5EF4-FFF2-40B4-BE49-F238E27FC236}">
                <a16:creationId xmlns:a16="http://schemas.microsoft.com/office/drawing/2014/main" id="{AFA0E983-AD3D-2F6E-85CB-0B9236BC8735}"/>
              </a:ext>
            </a:extLst>
          </p:cNvPr>
          <p:cNvSpPr>
            <a:spLocks noGrp="1"/>
          </p:cNvSpPr>
          <p:nvPr>
            <p:ph idx="1"/>
          </p:nvPr>
        </p:nvSpPr>
        <p:spPr>
          <a:xfrm>
            <a:off x="1143000" y="2218803"/>
            <a:ext cx="9905999" cy="3541714"/>
          </a:xfrm>
        </p:spPr>
        <p:txBody>
          <a:bodyPr/>
          <a:lstStyle/>
          <a:p>
            <a:pPr marL="0" indent="0" algn="r" rtl="1">
              <a:buNone/>
            </a:pPr>
            <a:r>
              <a:rPr lang="ar-IQ" b="1" i="0" dirty="0">
                <a:solidFill>
                  <a:srgbClr val="0F0F0F"/>
                </a:solidFill>
                <a:effectLst/>
                <a:latin typeface="YouTube Sans"/>
              </a:rPr>
              <a:t>الأردنيون يستقبلون ملكهم بعد عودته من رحلته العلاجية 1999/1/20</a:t>
            </a:r>
            <a:br>
              <a:rPr lang="ar-IQ" b="1" i="0" dirty="0">
                <a:solidFill>
                  <a:srgbClr val="0F0F0F"/>
                </a:solidFill>
                <a:effectLst/>
                <a:latin typeface="YouTube Sans"/>
              </a:rPr>
            </a:br>
            <a:r>
              <a:rPr lang="ar-IQ" dirty="0"/>
              <a:t> </a:t>
            </a:r>
            <a:endParaRPr lang="ar-IQ" dirty="0">
              <a:hlinkClick r:id="rId2"/>
            </a:endParaRPr>
          </a:p>
          <a:p>
            <a:pPr marL="0" indent="0" algn="r">
              <a:buNone/>
            </a:pPr>
            <a:r>
              <a:rPr lang="en-US" dirty="0">
                <a:hlinkClick r:id="rId2"/>
              </a:rPr>
              <a:t>https://youtu.be/8onYJLQTeUw</a:t>
            </a:r>
            <a:r>
              <a:rPr lang="ar-IQ" dirty="0"/>
              <a:t> </a:t>
            </a:r>
            <a:endParaRPr lang="en-US" dirty="0"/>
          </a:p>
        </p:txBody>
      </p:sp>
    </p:spTree>
    <p:extLst>
      <p:ext uri="{BB962C8B-B14F-4D97-AF65-F5344CB8AC3E}">
        <p14:creationId xmlns:p14="http://schemas.microsoft.com/office/powerpoint/2010/main" val="23299931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90</TotalTime>
  <Words>478</Words>
  <Application>Microsoft Office PowerPoint</Application>
  <PresentationFormat>Widescreen</PresentationFormat>
  <Paragraphs>20</Paragraphs>
  <Slides>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DroidArabicKufi-Regular</vt:lpstr>
      <vt:lpstr>DroidKufiRegular</vt:lpstr>
      <vt:lpstr>YouTube Sans</vt:lpstr>
      <vt:lpstr>Arial</vt:lpstr>
      <vt:lpstr>Calibri</vt:lpstr>
      <vt:lpstr>Tw Cen MT</vt:lpstr>
      <vt:lpstr>Circuit</vt:lpstr>
      <vt:lpstr>PowerPoint Presentation</vt:lpstr>
      <vt:lpstr>نبذة عن حياته :</vt:lpstr>
      <vt:lpstr>نبذة عن حياته :</vt:lpstr>
      <vt:lpstr>أهم إنجازاته :</vt:lpstr>
      <vt:lpstr>فيديو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Taghreed Musmar</dc:creator>
  <cp:lastModifiedBy>Taghreed Musmar</cp:lastModifiedBy>
  <cp:revision>6</cp:revision>
  <dcterms:created xsi:type="dcterms:W3CDTF">2022-11-28T15:26:52Z</dcterms:created>
  <dcterms:modified xsi:type="dcterms:W3CDTF">2022-11-28T16:57:48Z</dcterms:modified>
</cp:coreProperties>
</file>