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48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5630CE6-CBDB-40CB-ACE4-D8113F20DD9C}" type="datetimeFigureOut">
              <a:rPr lang="en-US" smtClean="0"/>
              <a:t>11/28/2022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756F6FA-C70E-4212-867F-18002DC1EFD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260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30CE6-CBDB-40CB-ACE4-D8113F20DD9C}"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6F6FA-C70E-4212-867F-18002DC1EFD9}" type="slidenum">
              <a:rPr lang="en-US" smtClean="0"/>
              <a:t>‹#›</a:t>
            </a:fld>
            <a:endParaRPr lang="en-US"/>
          </a:p>
        </p:txBody>
      </p:sp>
    </p:spTree>
    <p:extLst>
      <p:ext uri="{BB962C8B-B14F-4D97-AF65-F5344CB8AC3E}">
        <p14:creationId xmlns:p14="http://schemas.microsoft.com/office/powerpoint/2010/main" val="4185791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630CE6-CBDB-40CB-ACE4-D8113F20DD9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F6FA-C70E-4212-867F-18002DC1EFD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3340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630CE6-CBDB-40CB-ACE4-D8113F20DD9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F6FA-C70E-4212-867F-18002DC1EFD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170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630CE6-CBDB-40CB-ACE4-D8113F20DD9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F6FA-C70E-4212-867F-18002DC1EFD9}" type="slidenum">
              <a:rPr lang="en-US" smtClean="0"/>
              <a:t>‹#›</a:t>
            </a:fld>
            <a:endParaRPr lang="en-US"/>
          </a:p>
        </p:txBody>
      </p:sp>
    </p:spTree>
    <p:extLst>
      <p:ext uri="{BB962C8B-B14F-4D97-AF65-F5344CB8AC3E}">
        <p14:creationId xmlns:p14="http://schemas.microsoft.com/office/powerpoint/2010/main" val="497230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630CE6-CBDB-40CB-ACE4-D8113F20DD9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F6FA-C70E-4212-867F-18002DC1EFD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6563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630CE6-CBDB-40CB-ACE4-D8113F20DD9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F6FA-C70E-4212-867F-18002DC1EFD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460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30CE6-CBDB-40CB-ACE4-D8113F20DD9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F6FA-C70E-4212-867F-18002DC1EFD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3426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30CE6-CBDB-40CB-ACE4-D8113F20DD9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F6FA-C70E-4212-867F-18002DC1EFD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392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89299" y="1928407"/>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30CE6-CBDB-40CB-ACE4-D8113F20DD9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F6FA-C70E-4212-867F-18002DC1EFD9}" type="slidenum">
              <a:rPr lang="en-US" smtClean="0"/>
              <a:t>‹#›</a:t>
            </a:fld>
            <a:endParaRPr lang="en-US"/>
          </a:p>
        </p:txBody>
      </p:sp>
    </p:spTree>
    <p:extLst>
      <p:ext uri="{BB962C8B-B14F-4D97-AF65-F5344CB8AC3E}">
        <p14:creationId xmlns:p14="http://schemas.microsoft.com/office/powerpoint/2010/main" val="326430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630CE6-CBDB-40CB-ACE4-D8113F20DD9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F6FA-C70E-4212-867F-18002DC1EFD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584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95401" y="19642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630CE6-CBDB-40CB-ACE4-D8113F20DD9C}"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6F6FA-C70E-4212-867F-18002DC1EFD9}" type="slidenum">
              <a:rPr lang="en-US" smtClean="0"/>
              <a:t>‹#›</a:t>
            </a:fld>
            <a:endParaRPr lang="en-US"/>
          </a:p>
        </p:txBody>
      </p:sp>
    </p:spTree>
    <p:extLst>
      <p:ext uri="{BB962C8B-B14F-4D97-AF65-F5344CB8AC3E}">
        <p14:creationId xmlns:p14="http://schemas.microsoft.com/office/powerpoint/2010/main" val="411365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630CE6-CBDB-40CB-ACE4-D8113F20DD9C}" type="datetimeFigureOut">
              <a:rPr lang="en-US" smtClean="0"/>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56F6FA-C70E-4212-867F-18002DC1EFD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68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630CE6-CBDB-40CB-ACE4-D8113F20DD9C}"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56F6FA-C70E-4212-867F-18002DC1EFD9}" type="slidenum">
              <a:rPr lang="en-US" smtClean="0"/>
              <a:t>‹#›</a:t>
            </a:fld>
            <a:endParaRPr lang="en-US"/>
          </a:p>
        </p:txBody>
      </p:sp>
      <p:cxnSp>
        <p:nvCxnSpPr>
          <p:cNvPr id="14" name="Straight Connector 13"/>
          <p:cNvCxnSpPr/>
          <p:nvPr/>
        </p:nvCxnSpPr>
        <p:spPr>
          <a:xfrm>
            <a:off x="1396169" y="1937372"/>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830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30CE6-CBDB-40CB-ACE4-D8113F20DD9C}" type="datetimeFigureOut">
              <a:rPr lang="en-US" smtClean="0"/>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56F6FA-C70E-4212-867F-18002DC1EFD9}" type="slidenum">
              <a:rPr lang="en-US" smtClean="0"/>
              <a:t>‹#›</a:t>
            </a:fld>
            <a:endParaRPr lang="en-US"/>
          </a:p>
        </p:txBody>
      </p:sp>
    </p:spTree>
    <p:extLst>
      <p:ext uri="{BB962C8B-B14F-4D97-AF65-F5344CB8AC3E}">
        <p14:creationId xmlns:p14="http://schemas.microsoft.com/office/powerpoint/2010/main" val="3243743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30CE6-CBDB-40CB-ACE4-D8113F20DD9C}"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6F6FA-C70E-4212-867F-18002DC1EFD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879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30CE6-CBDB-40CB-ACE4-D8113F20DD9C}"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6F6FA-C70E-4212-867F-18002DC1EFD9}" type="slidenum">
              <a:rPr lang="en-US" smtClean="0"/>
              <a:t>‹#›</a:t>
            </a:fld>
            <a:endParaRPr lang="en-US"/>
          </a:p>
        </p:txBody>
      </p:sp>
    </p:spTree>
    <p:extLst>
      <p:ext uri="{BB962C8B-B14F-4D97-AF65-F5344CB8AC3E}">
        <p14:creationId xmlns:p14="http://schemas.microsoft.com/office/powerpoint/2010/main" val="4043161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5630CE6-CBDB-40CB-ACE4-D8113F20DD9C}" type="datetimeFigureOut">
              <a:rPr lang="en-US" smtClean="0"/>
              <a:t>11/28/2022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56F6FA-C70E-4212-867F-18002DC1EFD9}" type="slidenum">
              <a:rPr lang="en-US" smtClean="0"/>
              <a:t>‹#›</a:t>
            </a:fld>
            <a:endParaRPr lang="en-US"/>
          </a:p>
        </p:txBody>
      </p:sp>
    </p:spTree>
    <p:extLst>
      <p:ext uri="{BB962C8B-B14F-4D97-AF65-F5344CB8AC3E}">
        <p14:creationId xmlns:p14="http://schemas.microsoft.com/office/powerpoint/2010/main" val="26245200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5035" y="2583610"/>
            <a:ext cx="9144000" cy="2387600"/>
          </a:xfrm>
        </p:spPr>
        <p:txBody>
          <a:bodyPr>
            <a:noAutofit/>
          </a:bodyPr>
          <a:lstStyle/>
          <a:p>
            <a:r>
              <a:rPr lang="ar-JO" sz="4200" b="1" dirty="0"/>
              <a:t>الحسين بن طلال بن عبد الله الأول الهاشمي</a:t>
            </a:r>
            <a:r>
              <a:rPr lang="ar-JO" sz="4200" dirty="0"/>
              <a:t> </a:t>
            </a:r>
            <a:r>
              <a:rPr lang="en-US" sz="4200" dirty="0" smtClean="0"/>
              <a:t/>
            </a:r>
            <a:br>
              <a:rPr lang="en-US" sz="4200" dirty="0" smtClean="0"/>
            </a:br>
            <a:r>
              <a:rPr lang="en-US" sz="4200" dirty="0"/>
              <a:t/>
            </a:r>
            <a:br>
              <a:rPr lang="en-US" sz="4200" dirty="0"/>
            </a:br>
            <a:r>
              <a:rPr lang="en-US" sz="4200" dirty="0" smtClean="0"/>
              <a:t/>
            </a:r>
            <a:br>
              <a:rPr lang="en-US" sz="4200" dirty="0" smtClean="0"/>
            </a:br>
            <a:r>
              <a:rPr lang="ar-JO" sz="4200" dirty="0"/>
              <a:t>14 نوفمبر 1935 - 7 فبراير 1999</a:t>
            </a:r>
            <a:endParaRPr lang="en-US" sz="4200" dirty="0"/>
          </a:p>
        </p:txBody>
      </p:sp>
      <p:sp>
        <p:nvSpPr>
          <p:cNvPr id="3" name="Subtitle 2"/>
          <p:cNvSpPr>
            <a:spLocks noGrp="1"/>
          </p:cNvSpPr>
          <p:nvPr>
            <p:ph type="subTitle" idx="1"/>
          </p:nvPr>
        </p:nvSpPr>
        <p:spPr>
          <a:xfrm>
            <a:off x="1299882" y="5663921"/>
            <a:ext cx="9144000" cy="1655762"/>
          </a:xfrm>
        </p:spPr>
        <p:txBody>
          <a:bodyPr>
            <a:normAutofit/>
          </a:bodyPr>
          <a:lstStyle/>
          <a:p>
            <a:pPr rtl="1"/>
            <a:r>
              <a:rPr lang="ar-JO" sz="4200" dirty="0" smtClean="0">
                <a:cs typeface="+mj-cs"/>
              </a:rPr>
              <a:t>مايكل </a:t>
            </a:r>
            <a:r>
              <a:rPr lang="ar-JO" sz="4200" dirty="0" smtClean="0">
                <a:cs typeface="+mj-cs"/>
              </a:rPr>
              <a:t>بارامقيان</a:t>
            </a:r>
            <a:r>
              <a:rPr lang="en-US" sz="4200" dirty="0" smtClean="0">
                <a:cs typeface="+mj-cs"/>
              </a:rPr>
              <a:t> </a:t>
            </a:r>
            <a:r>
              <a:rPr lang="ar-JO" sz="4200" dirty="0" smtClean="0">
                <a:cs typeface="+mj-cs"/>
              </a:rPr>
              <a:t>5</a:t>
            </a:r>
            <a:r>
              <a:rPr lang="en-US" sz="4200" dirty="0" smtClean="0">
                <a:cs typeface="+mj-cs"/>
              </a:rPr>
              <a:t> </a:t>
            </a:r>
            <a:r>
              <a:rPr lang="en-US" sz="4200" b="1" dirty="0" smtClean="0">
                <a:cs typeface="+mj-cs"/>
              </a:rPr>
              <a:t>E-</a:t>
            </a:r>
            <a:endParaRPr lang="en-US" sz="4200" b="1" dirty="0">
              <a:cs typeface="+mj-cs"/>
            </a:endParaRPr>
          </a:p>
        </p:txBody>
      </p:sp>
    </p:spTree>
    <p:extLst>
      <p:ext uri="{BB962C8B-B14F-4D97-AF65-F5344CB8AC3E}">
        <p14:creationId xmlns:p14="http://schemas.microsoft.com/office/powerpoint/2010/main" val="340101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JO" sz="4200" b="1" dirty="0"/>
              <a:t>حسين بن طلال بن عبد الله الأول الهاشمي</a:t>
            </a:r>
            <a:endParaRPr lang="en-US" sz="4200" dirty="0"/>
          </a:p>
        </p:txBody>
      </p:sp>
      <p:pic>
        <p:nvPicPr>
          <p:cNvPr id="5" name="Picture 4"/>
          <p:cNvPicPr>
            <a:picLocks noChangeAspect="1"/>
          </p:cNvPicPr>
          <p:nvPr/>
        </p:nvPicPr>
        <p:blipFill>
          <a:blip r:embed="rId2"/>
          <a:stretch>
            <a:fillRect/>
          </a:stretch>
        </p:blipFill>
        <p:spPr>
          <a:xfrm>
            <a:off x="2709532" y="2658305"/>
            <a:ext cx="1936803" cy="1590352"/>
          </a:xfrm>
          <a:prstGeom prst="rect">
            <a:avLst/>
          </a:prstGeom>
        </p:spPr>
      </p:pic>
      <p:pic>
        <p:nvPicPr>
          <p:cNvPr id="1028" name="Picture 4" descr="في ذكرى ميلاد الراحل&quot;الملك حسين بن طلال&quot; الأردنيون يستذكرون انجازاته |  البواب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882" y="2658305"/>
            <a:ext cx="2148520" cy="15908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26459" y="4521370"/>
            <a:ext cx="10139082" cy="1384995"/>
          </a:xfrm>
          <a:prstGeom prst="rect">
            <a:avLst/>
          </a:prstGeom>
        </p:spPr>
        <p:txBody>
          <a:bodyPr wrap="square">
            <a:spAutoFit/>
          </a:bodyPr>
          <a:lstStyle/>
          <a:p>
            <a:pPr algn="ctr" rtl="1"/>
            <a:r>
              <a:rPr lang="ar-JO" sz="2800" b="0" i="0" dirty="0" smtClean="0">
                <a:solidFill>
                  <a:srgbClr val="000000"/>
                </a:solidFill>
                <a:effectLst/>
                <a:latin typeface="gess"/>
                <a:cs typeface="+mj-cs"/>
              </a:rPr>
              <a:t>المغفور له الملك الحسين، كما وصفه الرئيس الأمريكي السابق بيل كلينتون 'لم يكن مدفوعا باللقب الذي يحمله وإنما بالمسؤوليات التي يتحملها، كما لم يستمد نبله من لقبه بل من قوة شخصيته ورؤيته </a:t>
            </a:r>
            <a:r>
              <a:rPr lang="ar-JO" sz="2800" b="0" i="0" dirty="0" smtClean="0">
                <a:solidFill>
                  <a:srgbClr val="000000"/>
                </a:solidFill>
                <a:effectLst/>
                <a:latin typeface="gess"/>
                <a:cs typeface="+mj-cs"/>
              </a:rPr>
              <a:t>وروحه</a:t>
            </a:r>
            <a:r>
              <a:rPr lang="ar-JO" sz="2800" b="0" i="0" dirty="0" smtClean="0">
                <a:solidFill>
                  <a:srgbClr val="000000"/>
                </a:solidFill>
                <a:effectLst/>
                <a:latin typeface="gess"/>
                <a:cs typeface="+mj-cs"/>
              </a:rPr>
              <a:t>'.</a:t>
            </a:r>
            <a:endParaRPr lang="en-US" sz="2800" dirty="0">
              <a:cs typeface="+mj-cs"/>
            </a:endParaRPr>
          </a:p>
        </p:txBody>
      </p:sp>
    </p:spTree>
    <p:extLst>
      <p:ext uri="{BB962C8B-B14F-4D97-AF65-F5344CB8AC3E}">
        <p14:creationId xmlns:p14="http://schemas.microsoft.com/office/powerpoint/2010/main" val="307734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066" y="624888"/>
            <a:ext cx="10515600" cy="1325563"/>
          </a:xfrm>
        </p:spPr>
        <p:txBody>
          <a:bodyPr>
            <a:noAutofit/>
          </a:bodyPr>
          <a:lstStyle/>
          <a:p>
            <a:pPr algn="ctr"/>
            <a:r>
              <a:rPr lang="ar-JO" sz="4000" b="1" dirty="0"/>
              <a:t>نبذة عن حياته</a:t>
            </a:r>
            <a:endParaRPr lang="en-US" sz="4000" b="1" dirty="0"/>
          </a:p>
        </p:txBody>
      </p:sp>
      <p:sp>
        <p:nvSpPr>
          <p:cNvPr id="3" name="Content Placeholder 2"/>
          <p:cNvSpPr>
            <a:spLocks noGrp="1"/>
          </p:cNvSpPr>
          <p:nvPr>
            <p:ph idx="1"/>
          </p:nvPr>
        </p:nvSpPr>
        <p:spPr>
          <a:xfrm>
            <a:off x="819066" y="1950451"/>
            <a:ext cx="10421187" cy="4689394"/>
          </a:xfrm>
        </p:spPr>
        <p:txBody>
          <a:bodyPr>
            <a:noAutofit/>
          </a:bodyPr>
          <a:lstStyle/>
          <a:p>
            <a:pPr algn="just" rtl="1">
              <a:lnSpc>
                <a:spcPct val="120000"/>
              </a:lnSpc>
            </a:pPr>
            <a:r>
              <a:rPr lang="ar-JO" sz="2200" dirty="0" smtClean="0">
                <a:cs typeface="+mj-cs"/>
              </a:rPr>
              <a:t>وُلد الملك الحسين في العاصمة الأردنية عمَّان؛ ليكون أكبر أبناء الأمير -آنذاك- طلال بن عبدالله وزوجته زين الشرف بنت جميل وهو الأخ </a:t>
            </a:r>
            <a:r>
              <a:rPr lang="ar-JO" sz="2200" dirty="0">
                <a:cs typeface="+mj-cs"/>
              </a:rPr>
              <a:t>الأكبر بين اخوته، ثلاثة اخوة </a:t>
            </a:r>
            <a:r>
              <a:rPr lang="ar-JO" sz="2200" dirty="0" smtClean="0">
                <a:cs typeface="+mj-cs"/>
              </a:rPr>
              <a:t>وشقيقتين</a:t>
            </a:r>
          </a:p>
          <a:p>
            <a:pPr algn="just" rtl="1">
              <a:lnSpc>
                <a:spcPct val="120000"/>
              </a:lnSpc>
            </a:pPr>
            <a:r>
              <a:rPr lang="ar-JO" sz="2200" dirty="0" smtClean="0">
                <a:cs typeface="+mj-cs"/>
              </a:rPr>
              <a:t>حمل الحسين اسم جده الحسين بن علي (شريف مكة)، زعيم الثورة العربية عام 1916 ضد الإمبراطورية العثمانية</a:t>
            </a:r>
          </a:p>
          <a:p>
            <a:pPr algn="just" rtl="1">
              <a:lnSpc>
                <a:spcPct val="120000"/>
              </a:lnSpc>
            </a:pPr>
            <a:r>
              <a:rPr lang="ar-JO" sz="2200" dirty="0" smtClean="0">
                <a:cs typeface="+mj-cs"/>
              </a:rPr>
              <a:t>درس في الكلية العلمية الإسلامية، بينما أكمل تعليمه في الخارج بالمملكة المتحدة.</a:t>
            </a:r>
          </a:p>
          <a:p>
            <a:pPr algn="just" rtl="1">
              <a:lnSpc>
                <a:spcPct val="120000"/>
              </a:lnSpc>
            </a:pPr>
            <a:r>
              <a:rPr lang="ar-JO" sz="2200" dirty="0" smtClean="0">
                <a:cs typeface="+mj-cs"/>
              </a:rPr>
              <a:t> تولّى الملك طلال حكم المملكة الأردنية الهاشمية عام 1951 م، سُمِّي الحسين وليا لعهد مملكة الأردن</a:t>
            </a:r>
          </a:p>
          <a:p>
            <a:pPr algn="just" rtl="1">
              <a:lnSpc>
                <a:spcPct val="120000"/>
              </a:lnSpc>
            </a:pPr>
            <a:r>
              <a:rPr lang="ar-JO" sz="2200" dirty="0" smtClean="0">
                <a:cs typeface="+mj-cs"/>
              </a:rPr>
              <a:t>تزوج الحسين بن طلال أربع مرات ولديه 8 اولاد</a:t>
            </a:r>
          </a:p>
          <a:p>
            <a:pPr algn="just" rtl="1">
              <a:lnSpc>
                <a:spcPct val="120000"/>
              </a:lnSpc>
            </a:pPr>
            <a:r>
              <a:rPr lang="ar-JO" sz="2200" dirty="0" smtClean="0">
                <a:cs typeface="+mj-cs"/>
              </a:rPr>
              <a:t>توفي </a:t>
            </a:r>
            <a:r>
              <a:rPr lang="ar-JO" sz="2200" dirty="0" smtClean="0">
                <a:cs typeface="+mj-cs"/>
              </a:rPr>
              <a:t>الحسين عن عمر يناهز الثلاثة وستين، بمرض السرطان في السابع من شباط/فبراير عام 1999 م.</a:t>
            </a:r>
            <a:br>
              <a:rPr lang="ar-JO" sz="2200" dirty="0" smtClean="0">
                <a:cs typeface="+mj-cs"/>
              </a:rPr>
            </a:br>
            <a:endParaRPr lang="ar-JO" sz="2200" dirty="0" smtClean="0">
              <a:cs typeface="+mj-cs"/>
            </a:endParaRPr>
          </a:p>
          <a:p>
            <a:pPr algn="just" rtl="1">
              <a:lnSpc>
                <a:spcPct val="120000"/>
              </a:lnSpc>
            </a:pPr>
            <a:endParaRPr lang="en-US" sz="2200" dirty="0">
              <a:cs typeface="+mj-cs"/>
            </a:endParaRPr>
          </a:p>
        </p:txBody>
      </p:sp>
    </p:spTree>
    <p:extLst>
      <p:ext uri="{BB962C8B-B14F-4D97-AF65-F5344CB8AC3E}">
        <p14:creationId xmlns:p14="http://schemas.microsoft.com/office/powerpoint/2010/main" val="296748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JO" sz="4200" b="1" dirty="0" smtClean="0"/>
              <a:t>أهم الانجازات</a:t>
            </a:r>
            <a:endParaRPr lang="en-US" sz="4200" b="1" dirty="0"/>
          </a:p>
        </p:txBody>
      </p:sp>
      <p:sp>
        <p:nvSpPr>
          <p:cNvPr id="3" name="Content Placeholder 2"/>
          <p:cNvSpPr>
            <a:spLocks noGrp="1"/>
          </p:cNvSpPr>
          <p:nvPr>
            <p:ph idx="1"/>
          </p:nvPr>
        </p:nvSpPr>
        <p:spPr>
          <a:xfrm>
            <a:off x="838200" y="1932069"/>
            <a:ext cx="10515600" cy="4351338"/>
          </a:xfrm>
        </p:spPr>
        <p:txBody>
          <a:bodyPr>
            <a:noAutofit/>
          </a:bodyPr>
          <a:lstStyle/>
          <a:p>
            <a:pPr algn="r" rtl="1">
              <a:lnSpc>
                <a:spcPct val="150000"/>
              </a:lnSpc>
            </a:pPr>
            <a:r>
              <a:rPr lang="ar-JO" sz="2800" dirty="0">
                <a:cs typeface="+mj-cs"/>
              </a:rPr>
              <a:t>الأردن في عهد الملك الحسين كان قد دخل في ثلاثة حروب مع الكيان </a:t>
            </a:r>
            <a:r>
              <a:rPr lang="ar-JO" sz="2800" dirty="0" smtClean="0">
                <a:cs typeface="+mj-cs"/>
              </a:rPr>
              <a:t>الإسرائيلي. </a:t>
            </a:r>
            <a:endParaRPr lang="ar-JO" sz="2800" dirty="0">
              <a:cs typeface="+mj-cs"/>
            </a:endParaRPr>
          </a:p>
          <a:p>
            <a:pPr algn="r" rtl="1">
              <a:lnSpc>
                <a:spcPct val="150000"/>
              </a:lnSpc>
            </a:pPr>
            <a:r>
              <a:rPr lang="ar-JO" sz="2800" dirty="0" smtClean="0">
                <a:cs typeface="+mj-cs"/>
              </a:rPr>
              <a:t>تحول </a:t>
            </a:r>
            <a:r>
              <a:rPr lang="ar-JO" sz="2800" dirty="0" smtClean="0">
                <a:cs typeface="+mj-cs"/>
              </a:rPr>
              <a:t>الأردن في نهاية الـ 46 عاما من عهده إلى دولة حديثة مستقرةالمشاركة في مبادرات السلام </a:t>
            </a:r>
            <a:r>
              <a:rPr lang="ar-JO" sz="2800" dirty="0" smtClean="0">
                <a:cs typeface="+mj-cs"/>
              </a:rPr>
              <a:t>.</a:t>
            </a:r>
          </a:p>
          <a:p>
            <a:pPr algn="r" rtl="1">
              <a:lnSpc>
                <a:spcPct val="150000"/>
              </a:lnSpc>
            </a:pPr>
            <a:r>
              <a:rPr lang="ar-JO" sz="2800" dirty="0"/>
              <a:t>النهضة في مختلف القطاعات الصناعية والسياسية والاقتصادية والتي تخدم الحالة </a:t>
            </a:r>
            <a:r>
              <a:rPr lang="ar-JO" sz="2800" dirty="0" smtClean="0"/>
              <a:t>الاجتماعية </a:t>
            </a:r>
            <a:r>
              <a:rPr lang="ar-JO" sz="2800" dirty="0"/>
              <a:t>و</a:t>
            </a:r>
            <a:r>
              <a:rPr lang="ar-JO" sz="2800" dirty="0" smtClean="0">
                <a:cs typeface="+mj-cs"/>
              </a:rPr>
              <a:t>التشجيع </a:t>
            </a:r>
            <a:r>
              <a:rPr lang="ar-JO" sz="2800" dirty="0" smtClean="0">
                <a:cs typeface="+mj-cs"/>
              </a:rPr>
              <a:t>على الديمقراطية باعتبارها منهجًا وأسلوب حكم، والحفاظ على حقوق </a:t>
            </a:r>
            <a:r>
              <a:rPr lang="ar-JO" sz="2800" dirty="0" smtClean="0">
                <a:cs typeface="+mj-cs"/>
              </a:rPr>
              <a:t>الإنسان. </a:t>
            </a:r>
            <a:r>
              <a:rPr lang="ar-JO" sz="2800" dirty="0" smtClean="0">
                <a:cs typeface="+mj-cs"/>
              </a:rPr>
              <a:t/>
            </a:r>
            <a:br>
              <a:rPr lang="ar-JO" sz="2800" dirty="0" smtClean="0">
                <a:cs typeface="+mj-cs"/>
              </a:rPr>
            </a:br>
            <a:r>
              <a:rPr lang="ar-JO" sz="2800" dirty="0" smtClean="0">
                <a:cs typeface="+mj-cs"/>
              </a:rPr>
              <a:t> </a:t>
            </a:r>
            <a:endParaRPr lang="en-US" sz="2800" dirty="0">
              <a:cs typeface="+mj-cs"/>
            </a:endParaRPr>
          </a:p>
        </p:txBody>
      </p:sp>
    </p:spTree>
    <p:extLst>
      <p:ext uri="{BB962C8B-B14F-4D97-AF65-F5344CB8AC3E}">
        <p14:creationId xmlns:p14="http://schemas.microsoft.com/office/powerpoint/2010/main" val="1450811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41473"/>
            <a:ext cx="9601196" cy="1303867"/>
          </a:xfrm>
        </p:spPr>
        <p:txBody>
          <a:bodyPr>
            <a:normAutofit/>
          </a:bodyPr>
          <a:lstStyle/>
          <a:p>
            <a:pPr algn="ctr"/>
            <a:r>
              <a:rPr lang="ar-JO" sz="4200" b="1" dirty="0" smtClean="0"/>
              <a:t>أهم الانجازات</a:t>
            </a:r>
            <a:endParaRPr lang="en-US" sz="4200" b="1" dirty="0"/>
          </a:p>
        </p:txBody>
      </p:sp>
      <p:sp>
        <p:nvSpPr>
          <p:cNvPr id="3" name="Content Placeholder 2"/>
          <p:cNvSpPr>
            <a:spLocks noGrp="1"/>
          </p:cNvSpPr>
          <p:nvPr>
            <p:ph idx="1"/>
          </p:nvPr>
        </p:nvSpPr>
        <p:spPr>
          <a:xfrm>
            <a:off x="806824" y="2135591"/>
            <a:ext cx="10197351" cy="3318936"/>
          </a:xfrm>
        </p:spPr>
        <p:txBody>
          <a:bodyPr>
            <a:noAutofit/>
          </a:bodyPr>
          <a:lstStyle/>
          <a:p>
            <a:pPr algn="r" rtl="1"/>
            <a:r>
              <a:rPr lang="ar-JO" sz="2800" dirty="0">
                <a:solidFill>
                  <a:schemeClr val="tx1">
                    <a:lumMod val="95000"/>
                    <a:lumOff val="5000"/>
                  </a:schemeClr>
                </a:solidFill>
                <a:cs typeface="+mj-cs"/>
              </a:rPr>
              <a:t>قد حكم الحسين الأردن ذات النظام الملكي الدستوري لأطول مدّةٍ بين أفراد أسرته الذين توّجو ملوكا للأردن أو للعراق منذ 1920 م.</a:t>
            </a:r>
          </a:p>
          <a:p>
            <a:pPr algn="r" rtl="1"/>
            <a:r>
              <a:rPr lang="ar-JO" sz="2800" dirty="0" smtClean="0">
                <a:solidFill>
                  <a:schemeClr val="tx1">
                    <a:lumMod val="95000"/>
                    <a:lumOff val="5000"/>
                  </a:schemeClr>
                </a:solidFill>
                <a:cs typeface="+mj-cs"/>
              </a:rPr>
              <a:t>تعريب </a:t>
            </a:r>
            <a:r>
              <a:rPr lang="ar-JO" sz="2800" dirty="0">
                <a:solidFill>
                  <a:schemeClr val="tx1">
                    <a:lumMod val="95000"/>
                    <a:lumOff val="5000"/>
                  </a:schemeClr>
                </a:solidFill>
                <a:cs typeface="+mj-cs"/>
              </a:rPr>
              <a:t>قيادة الجيش العربي بهدف التأكيد على استقلال الأردن في عام 1956م.</a:t>
            </a:r>
          </a:p>
          <a:p>
            <a:pPr algn="r" rtl="1"/>
            <a:r>
              <a:rPr lang="ar-JO" sz="2800" dirty="0" smtClean="0">
                <a:solidFill>
                  <a:schemeClr val="tx1">
                    <a:lumMod val="95000"/>
                    <a:lumOff val="5000"/>
                  </a:schemeClr>
                </a:solidFill>
                <a:cs typeface="+mj-cs"/>
              </a:rPr>
              <a:t>تولّى الحسين حكم المملكة ليكون ملكا دستوريا مبتدئا عهده بما اصطلح على تسميته «تجربةً ليبرالية»؛ إذ سُمح في العام 1956 م تشكيل أول حكومة برلمانية منتخبة في تاريخ الأردن</a:t>
            </a:r>
          </a:p>
          <a:p>
            <a:pPr algn="r" rtl="1"/>
            <a:r>
              <a:rPr lang="ar-JO" sz="2800" dirty="0">
                <a:solidFill>
                  <a:schemeClr val="tx1">
                    <a:lumMod val="95000"/>
                    <a:lumOff val="5000"/>
                  </a:schemeClr>
                </a:solidFill>
                <a:cs typeface="+mj-cs"/>
              </a:rPr>
              <a:t>مشاركة الأردن في المؤتمر الدولي للسلام الذي أقيم عام 1973 م في جنيف في سويسرا</a:t>
            </a:r>
            <a:r>
              <a:rPr lang="en-US" sz="2800" dirty="0">
                <a:solidFill>
                  <a:schemeClr val="tx1">
                    <a:lumMod val="95000"/>
                    <a:lumOff val="5000"/>
                  </a:schemeClr>
                </a:solidFill>
                <a:cs typeface="+mj-cs"/>
              </a:rPr>
              <a:t> </a:t>
            </a:r>
            <a:endParaRPr lang="en-US" sz="2800" dirty="0" smtClean="0">
              <a:solidFill>
                <a:schemeClr val="tx1">
                  <a:lumMod val="95000"/>
                  <a:lumOff val="5000"/>
                </a:schemeClr>
              </a:solidFill>
              <a:cs typeface="+mj-cs"/>
            </a:endParaRPr>
          </a:p>
          <a:p>
            <a:pPr algn="r" rtl="1"/>
            <a:endParaRPr lang="en-US" sz="2800" dirty="0">
              <a:solidFill>
                <a:schemeClr val="tx1">
                  <a:lumMod val="95000"/>
                  <a:lumOff val="5000"/>
                </a:schemeClr>
              </a:solidFill>
              <a:cs typeface="+mj-cs"/>
            </a:endParaRPr>
          </a:p>
        </p:txBody>
      </p:sp>
    </p:spTree>
    <p:extLst>
      <p:ext uri="{BB962C8B-B14F-4D97-AF65-F5344CB8AC3E}">
        <p14:creationId xmlns:p14="http://schemas.microsoft.com/office/powerpoint/2010/main" val="39683253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106</TotalTime>
  <Words>87</Words>
  <Application>Microsoft Office PowerPoint</Application>
  <PresentationFormat>Widescreen</PresentationFormat>
  <Paragraphs>20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Garamond</vt:lpstr>
      <vt:lpstr>gess</vt:lpstr>
      <vt:lpstr>Times New Roman</vt:lpstr>
      <vt:lpstr>Organic</vt:lpstr>
      <vt:lpstr>الحسين بن طلال بن عبد الله الأول الهاشمي    14 نوفمبر 1935 - 7 فبراير 1999</vt:lpstr>
      <vt:lpstr>حسين بن طلال بن عبد الله الأول الهاشمي</vt:lpstr>
      <vt:lpstr>نبذة عن حياته</vt:lpstr>
      <vt:lpstr>أهم الانجازات</vt:lpstr>
      <vt:lpstr>أهم الانجازات</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الحسين بن طلال بن عبد الله الأول الهاشمي    14 نوفمبر 1935 - 7 فبراير 1999</dc:title>
  <dc:creator>Johnny</dc:creator>
  <cp:lastModifiedBy>Johnny</cp:lastModifiedBy>
  <cp:revision>10</cp:revision>
  <dcterms:created xsi:type="dcterms:W3CDTF">2022-11-25T11:49:17Z</dcterms:created>
  <dcterms:modified xsi:type="dcterms:W3CDTF">2022-11-28T15:06:41Z</dcterms:modified>
</cp:coreProperties>
</file>