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0" r:id="rId3"/>
    <p:sldId id="257" r:id="rId4"/>
    <p:sldId id="258"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4CE93C-BE76-4AF0-B41A-D1DC11EAFC80}"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DC56D-935C-4796-8B11-BD7D8030784A}" type="slidenum">
              <a:rPr lang="en-US" smtClean="0"/>
              <a:t>‹#›</a:t>
            </a:fld>
            <a:endParaRPr lang="en-US"/>
          </a:p>
        </p:txBody>
      </p:sp>
    </p:spTree>
    <p:extLst>
      <p:ext uri="{BB962C8B-B14F-4D97-AF65-F5344CB8AC3E}">
        <p14:creationId xmlns:p14="http://schemas.microsoft.com/office/powerpoint/2010/main" val="2972101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4CE93C-BE76-4AF0-B41A-D1DC11EAFC80}"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DC56D-935C-4796-8B11-BD7D8030784A}" type="slidenum">
              <a:rPr lang="en-US" smtClean="0"/>
              <a:t>‹#›</a:t>
            </a:fld>
            <a:endParaRPr lang="en-US"/>
          </a:p>
        </p:txBody>
      </p:sp>
    </p:spTree>
    <p:extLst>
      <p:ext uri="{BB962C8B-B14F-4D97-AF65-F5344CB8AC3E}">
        <p14:creationId xmlns:p14="http://schemas.microsoft.com/office/powerpoint/2010/main" val="261960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44CE93C-BE76-4AF0-B41A-D1DC11EAFC80}"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DC56D-935C-4796-8B11-BD7D8030784A}" type="slidenum">
              <a:rPr lang="en-US" smtClean="0"/>
              <a:t>‹#›</a:t>
            </a:fld>
            <a:endParaRPr lang="en-US"/>
          </a:p>
        </p:txBody>
      </p:sp>
    </p:spTree>
    <p:extLst>
      <p:ext uri="{BB962C8B-B14F-4D97-AF65-F5344CB8AC3E}">
        <p14:creationId xmlns:p14="http://schemas.microsoft.com/office/powerpoint/2010/main" val="2899208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44CE93C-BE76-4AF0-B41A-D1DC11EAFC80}"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DC56D-935C-4796-8B11-BD7D8030784A}"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12605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4CE93C-BE76-4AF0-B41A-D1DC11EAFC80}"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DC56D-935C-4796-8B11-BD7D8030784A}" type="slidenum">
              <a:rPr lang="en-US" smtClean="0"/>
              <a:t>‹#›</a:t>
            </a:fld>
            <a:endParaRPr lang="en-US"/>
          </a:p>
        </p:txBody>
      </p:sp>
    </p:spTree>
    <p:extLst>
      <p:ext uri="{BB962C8B-B14F-4D97-AF65-F5344CB8AC3E}">
        <p14:creationId xmlns:p14="http://schemas.microsoft.com/office/powerpoint/2010/main" val="314441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44CE93C-BE76-4AF0-B41A-D1DC11EAFC80}" type="datetimeFigureOut">
              <a:rPr lang="en-US" smtClean="0"/>
              <a:t>11/28/2022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DC56D-935C-4796-8B11-BD7D8030784A}" type="slidenum">
              <a:rPr lang="en-US" smtClean="0"/>
              <a:t>‹#›</a:t>
            </a:fld>
            <a:endParaRPr lang="en-US"/>
          </a:p>
        </p:txBody>
      </p:sp>
    </p:spTree>
    <p:extLst>
      <p:ext uri="{BB962C8B-B14F-4D97-AF65-F5344CB8AC3E}">
        <p14:creationId xmlns:p14="http://schemas.microsoft.com/office/powerpoint/2010/main" val="1247631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44CE93C-BE76-4AF0-B41A-D1DC11EAFC80}" type="datetimeFigureOut">
              <a:rPr lang="en-US" smtClean="0"/>
              <a:t>11/28/2022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DC56D-935C-4796-8B11-BD7D8030784A}" type="slidenum">
              <a:rPr lang="en-US" smtClean="0"/>
              <a:t>‹#›</a:t>
            </a:fld>
            <a:endParaRPr lang="en-US"/>
          </a:p>
        </p:txBody>
      </p:sp>
    </p:spTree>
    <p:extLst>
      <p:ext uri="{BB962C8B-B14F-4D97-AF65-F5344CB8AC3E}">
        <p14:creationId xmlns:p14="http://schemas.microsoft.com/office/powerpoint/2010/main" val="2687479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CE93C-BE76-4AF0-B41A-D1DC11EAFC80}"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DC56D-935C-4796-8B11-BD7D8030784A}" type="slidenum">
              <a:rPr lang="en-US" smtClean="0"/>
              <a:t>‹#›</a:t>
            </a:fld>
            <a:endParaRPr lang="en-US"/>
          </a:p>
        </p:txBody>
      </p:sp>
    </p:spTree>
    <p:extLst>
      <p:ext uri="{BB962C8B-B14F-4D97-AF65-F5344CB8AC3E}">
        <p14:creationId xmlns:p14="http://schemas.microsoft.com/office/powerpoint/2010/main" val="2540866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CE93C-BE76-4AF0-B41A-D1DC11EAFC80}"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DC56D-935C-4796-8B11-BD7D8030784A}" type="slidenum">
              <a:rPr lang="en-US" smtClean="0"/>
              <a:t>‹#›</a:t>
            </a:fld>
            <a:endParaRPr lang="en-US"/>
          </a:p>
        </p:txBody>
      </p:sp>
    </p:spTree>
    <p:extLst>
      <p:ext uri="{BB962C8B-B14F-4D97-AF65-F5344CB8AC3E}">
        <p14:creationId xmlns:p14="http://schemas.microsoft.com/office/powerpoint/2010/main" val="710181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CE93C-BE76-4AF0-B41A-D1DC11EAFC80}"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DC56D-935C-4796-8B11-BD7D8030784A}" type="slidenum">
              <a:rPr lang="en-US" smtClean="0"/>
              <a:t>‹#›</a:t>
            </a:fld>
            <a:endParaRPr lang="en-US"/>
          </a:p>
        </p:txBody>
      </p:sp>
    </p:spTree>
    <p:extLst>
      <p:ext uri="{BB962C8B-B14F-4D97-AF65-F5344CB8AC3E}">
        <p14:creationId xmlns:p14="http://schemas.microsoft.com/office/powerpoint/2010/main" val="452186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4CE93C-BE76-4AF0-B41A-D1DC11EAFC80}"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DC56D-935C-4796-8B11-BD7D8030784A}" type="slidenum">
              <a:rPr lang="en-US" smtClean="0"/>
              <a:t>‹#›</a:t>
            </a:fld>
            <a:endParaRPr lang="en-US"/>
          </a:p>
        </p:txBody>
      </p:sp>
    </p:spTree>
    <p:extLst>
      <p:ext uri="{BB962C8B-B14F-4D97-AF65-F5344CB8AC3E}">
        <p14:creationId xmlns:p14="http://schemas.microsoft.com/office/powerpoint/2010/main" val="1504706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4CE93C-BE76-4AF0-B41A-D1DC11EAFC80}"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DC56D-935C-4796-8B11-BD7D8030784A}" type="slidenum">
              <a:rPr lang="en-US" smtClean="0"/>
              <a:t>‹#›</a:t>
            </a:fld>
            <a:endParaRPr lang="en-US"/>
          </a:p>
        </p:txBody>
      </p:sp>
    </p:spTree>
    <p:extLst>
      <p:ext uri="{BB962C8B-B14F-4D97-AF65-F5344CB8AC3E}">
        <p14:creationId xmlns:p14="http://schemas.microsoft.com/office/powerpoint/2010/main" val="16354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4CE93C-BE76-4AF0-B41A-D1DC11EAFC80}" type="datetimeFigureOut">
              <a:rPr lang="en-US" smtClean="0"/>
              <a:t>11/28/2022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DC56D-935C-4796-8B11-BD7D8030784A}" type="slidenum">
              <a:rPr lang="en-US" smtClean="0"/>
              <a:t>‹#›</a:t>
            </a:fld>
            <a:endParaRPr lang="en-US"/>
          </a:p>
        </p:txBody>
      </p:sp>
    </p:spTree>
    <p:extLst>
      <p:ext uri="{BB962C8B-B14F-4D97-AF65-F5344CB8AC3E}">
        <p14:creationId xmlns:p14="http://schemas.microsoft.com/office/powerpoint/2010/main" val="2881219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44CE93C-BE76-4AF0-B41A-D1DC11EAFC80}" type="datetimeFigureOut">
              <a:rPr lang="en-US" smtClean="0"/>
              <a:t>11/28/2022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C1DC56D-935C-4796-8B11-BD7D8030784A}" type="slidenum">
              <a:rPr lang="en-US" smtClean="0"/>
              <a:t>‹#›</a:t>
            </a:fld>
            <a:endParaRPr lang="en-US"/>
          </a:p>
        </p:txBody>
      </p:sp>
    </p:spTree>
    <p:extLst>
      <p:ext uri="{BB962C8B-B14F-4D97-AF65-F5344CB8AC3E}">
        <p14:creationId xmlns:p14="http://schemas.microsoft.com/office/powerpoint/2010/main" val="549353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44CE93C-BE76-4AF0-B41A-D1DC11EAFC80}" type="datetimeFigureOut">
              <a:rPr lang="en-US" smtClean="0"/>
              <a:t>11/28/2022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C1DC56D-935C-4796-8B11-BD7D8030784A}" type="slidenum">
              <a:rPr lang="en-US" smtClean="0"/>
              <a:t>‹#›</a:t>
            </a:fld>
            <a:endParaRPr lang="en-US"/>
          </a:p>
        </p:txBody>
      </p:sp>
    </p:spTree>
    <p:extLst>
      <p:ext uri="{BB962C8B-B14F-4D97-AF65-F5344CB8AC3E}">
        <p14:creationId xmlns:p14="http://schemas.microsoft.com/office/powerpoint/2010/main" val="2172586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44CE93C-BE76-4AF0-B41A-D1DC11EAFC80}" type="datetimeFigureOut">
              <a:rPr lang="en-US" smtClean="0"/>
              <a:t>11/28/2022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C1DC56D-935C-4796-8B11-BD7D8030784A}" type="slidenum">
              <a:rPr lang="en-US" smtClean="0"/>
              <a:t>‹#›</a:t>
            </a:fld>
            <a:endParaRPr lang="en-US"/>
          </a:p>
        </p:txBody>
      </p:sp>
    </p:spTree>
    <p:extLst>
      <p:ext uri="{BB962C8B-B14F-4D97-AF65-F5344CB8AC3E}">
        <p14:creationId xmlns:p14="http://schemas.microsoft.com/office/powerpoint/2010/main" val="3412273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4CE93C-BE76-4AF0-B41A-D1DC11EAFC80}"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DC56D-935C-4796-8B11-BD7D8030784A}" type="slidenum">
              <a:rPr lang="en-US" smtClean="0"/>
              <a:t>‹#›</a:t>
            </a:fld>
            <a:endParaRPr lang="en-US"/>
          </a:p>
        </p:txBody>
      </p:sp>
    </p:spTree>
    <p:extLst>
      <p:ext uri="{BB962C8B-B14F-4D97-AF65-F5344CB8AC3E}">
        <p14:creationId xmlns:p14="http://schemas.microsoft.com/office/powerpoint/2010/main" val="326805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44CE93C-BE76-4AF0-B41A-D1DC11EAFC80}" type="datetimeFigureOut">
              <a:rPr lang="en-US" smtClean="0"/>
              <a:t>11/28/2022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C1DC56D-935C-4796-8B11-BD7D8030784A}" type="slidenum">
              <a:rPr lang="en-US" smtClean="0"/>
              <a:t>‹#›</a:t>
            </a:fld>
            <a:endParaRPr lang="en-US"/>
          </a:p>
        </p:txBody>
      </p:sp>
    </p:spTree>
    <p:extLst>
      <p:ext uri="{BB962C8B-B14F-4D97-AF65-F5344CB8AC3E}">
        <p14:creationId xmlns:p14="http://schemas.microsoft.com/office/powerpoint/2010/main" val="339006928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3D2A-09B0-45C8-8C98-17DFDC70E649}"/>
              </a:ext>
            </a:extLst>
          </p:cNvPr>
          <p:cNvSpPr>
            <a:spLocks noGrp="1"/>
          </p:cNvSpPr>
          <p:nvPr>
            <p:ph type="ctrTitle"/>
          </p:nvPr>
        </p:nvSpPr>
        <p:spPr/>
        <p:txBody>
          <a:bodyPr/>
          <a:lstStyle/>
          <a:p>
            <a:r>
              <a:rPr lang="ar-JO" dirty="0"/>
              <a:t>مشروع التربية الوطنية</a:t>
            </a:r>
            <a:br>
              <a:rPr lang="ar-JO" dirty="0"/>
            </a:br>
            <a:r>
              <a:rPr lang="en-US" dirty="0"/>
              <a:t>**</a:t>
            </a:r>
            <a:r>
              <a:rPr lang="ar-JO" dirty="0"/>
              <a:t>الملك حسين بن طلال</a:t>
            </a:r>
            <a:r>
              <a:rPr lang="en-US" dirty="0"/>
              <a:t>**</a:t>
            </a:r>
          </a:p>
        </p:txBody>
      </p:sp>
      <p:sp>
        <p:nvSpPr>
          <p:cNvPr id="3" name="Subtitle 2">
            <a:extLst>
              <a:ext uri="{FF2B5EF4-FFF2-40B4-BE49-F238E27FC236}">
                <a16:creationId xmlns:a16="http://schemas.microsoft.com/office/drawing/2014/main" id="{07D33139-9C07-45D8-BEBA-B07050D81B16}"/>
              </a:ext>
            </a:extLst>
          </p:cNvPr>
          <p:cNvSpPr>
            <a:spLocks noGrp="1"/>
          </p:cNvSpPr>
          <p:nvPr>
            <p:ph type="subTitle" idx="1"/>
          </p:nvPr>
        </p:nvSpPr>
        <p:spPr/>
        <p:txBody>
          <a:bodyPr>
            <a:normAutofit fontScale="85000" lnSpcReduction="20000"/>
          </a:bodyPr>
          <a:lstStyle/>
          <a:p>
            <a:r>
              <a:rPr lang="ar-JO" sz="3000" b="1" dirty="0"/>
              <a:t>حلا الهلسة</a:t>
            </a:r>
          </a:p>
          <a:p>
            <a:r>
              <a:rPr lang="ar-JO" sz="3000" b="1" dirty="0"/>
              <a:t>الخامس د</a:t>
            </a:r>
            <a:endParaRPr lang="en-US" sz="3000" b="1" dirty="0"/>
          </a:p>
        </p:txBody>
      </p:sp>
    </p:spTree>
    <p:extLst>
      <p:ext uri="{BB962C8B-B14F-4D97-AF65-F5344CB8AC3E}">
        <p14:creationId xmlns:p14="http://schemas.microsoft.com/office/powerpoint/2010/main" val="1040171763"/>
      </p:ext>
    </p:extLst>
  </p:cSld>
  <p:clrMapOvr>
    <a:masterClrMapping/>
  </p:clrMapOvr>
  <mc:AlternateContent xmlns:mc="http://schemas.openxmlformats.org/markup-compatibility/2006" xmlns:p14="http://schemas.microsoft.com/office/powerpoint/2010/main">
    <mc:Choice Requires="p14">
      <p:transition spd="slow" p14:dur="1500" advTm="5000"/>
    </mc:Choice>
    <mc:Fallback xmlns="">
      <p:transition spd="slow"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A7EB1-6045-4475-835F-8496211D0E5D}"/>
              </a:ext>
            </a:extLst>
          </p:cNvPr>
          <p:cNvSpPr>
            <a:spLocks noGrp="1"/>
          </p:cNvSpPr>
          <p:nvPr>
            <p:ph type="title"/>
          </p:nvPr>
        </p:nvSpPr>
        <p:spPr>
          <a:xfrm>
            <a:off x="3999847" y="553928"/>
            <a:ext cx="3932237" cy="1600200"/>
          </a:xfrm>
        </p:spPr>
        <p:txBody>
          <a:bodyPr>
            <a:normAutofit fontScale="90000"/>
          </a:bodyPr>
          <a:lstStyle/>
          <a:p>
            <a:pPr algn="ctr"/>
            <a:r>
              <a:rPr lang="ar-JO" dirty="0"/>
              <a:t>لقب الملك حسين بن طلال  </a:t>
            </a:r>
            <a:br>
              <a:rPr lang="ar-JO" dirty="0"/>
            </a:br>
            <a:r>
              <a:rPr lang="ar-JO" dirty="0"/>
              <a:t>                      </a:t>
            </a:r>
            <a:endParaRPr lang="en-US" dirty="0"/>
          </a:p>
        </p:txBody>
      </p:sp>
      <p:pic>
        <p:nvPicPr>
          <p:cNvPr id="2050" name="Picture 2" descr="تاريخ وفاة الملك حسين - موضوع">
            <a:extLst>
              <a:ext uri="{FF2B5EF4-FFF2-40B4-BE49-F238E27FC236}">
                <a16:creationId xmlns:a16="http://schemas.microsoft.com/office/drawing/2014/main" id="{D8EF6160-7E9C-4448-89A7-1BEEF5058AC2}"/>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9846" r="19846"/>
          <a:stretch>
            <a:fillRect/>
          </a:stretch>
        </p:blipFill>
        <p:spPr bwMode="auto">
          <a:xfrm>
            <a:off x="81566" y="213923"/>
            <a:ext cx="2724340" cy="244157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13452A8F-378D-4498-A6A8-C6B7EA22DDBB}"/>
              </a:ext>
            </a:extLst>
          </p:cNvPr>
          <p:cNvSpPr>
            <a:spLocks noGrp="1"/>
          </p:cNvSpPr>
          <p:nvPr>
            <p:ph type="body" sz="half" idx="2"/>
          </p:nvPr>
        </p:nvSpPr>
        <p:spPr>
          <a:xfrm>
            <a:off x="1411941" y="2770095"/>
            <a:ext cx="10179424" cy="3811588"/>
          </a:xfrm>
        </p:spPr>
        <p:txBody>
          <a:bodyPr>
            <a:normAutofit/>
          </a:bodyPr>
          <a:lstStyle/>
          <a:p>
            <a:pPr algn="r">
              <a:lnSpc>
                <a:spcPct val="200000"/>
              </a:lnSpc>
            </a:pPr>
            <a:r>
              <a:rPr lang="ar-JO" sz="2400" dirty="0"/>
              <a:t>لقب الملك بالملك الباني,</a:t>
            </a:r>
          </a:p>
          <a:p>
            <a:pPr algn="r">
              <a:lnSpc>
                <a:spcPct val="200000"/>
              </a:lnSpc>
            </a:pPr>
            <a:r>
              <a:rPr lang="ar-JO" sz="2400" dirty="0"/>
              <a:t> لانه بنى مستشفيات و مدارس و جامعات و طور الصناعات في الأردن مثل الفوسفات والبوتاس والأسمنت كما تم أنشاء شبكة من الطرق تغطي كافة  مناطق المملكة, وخدمات المياه و الكهرباء, ولا ننسى قرار الملك الشجاع عام 1956 بتعريب قيادة الجيش . </a:t>
            </a:r>
            <a:endParaRPr lang="en-US" sz="2400" dirty="0"/>
          </a:p>
        </p:txBody>
      </p:sp>
      <p:pic>
        <p:nvPicPr>
          <p:cNvPr id="2052" name="Picture 4" descr="ما هي الوجبة المفضلة للملك الراحل الحسين؟ | جفرا نيوز">
            <a:extLst>
              <a:ext uri="{FF2B5EF4-FFF2-40B4-BE49-F238E27FC236}">
                <a16:creationId xmlns:a16="http://schemas.microsoft.com/office/drawing/2014/main" id="{1072EB15-BC39-48BE-A0D0-23A8CA4EC7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7660" y="107576"/>
            <a:ext cx="2642774" cy="2547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7815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72783F4-7B93-46EB-A956-7F92059D9C3F}"/>
              </a:ext>
            </a:extLst>
          </p:cNvPr>
          <p:cNvSpPr>
            <a:spLocks noGrp="1"/>
          </p:cNvSpPr>
          <p:nvPr>
            <p:ph type="title"/>
          </p:nvPr>
        </p:nvSpPr>
        <p:spPr/>
        <p:txBody>
          <a:bodyPr/>
          <a:lstStyle/>
          <a:p>
            <a:r>
              <a:rPr lang="ar-JO" dirty="0"/>
              <a:t>حياة جلالة الملك حسين بن طلال              </a:t>
            </a:r>
            <a:endParaRPr lang="en-US" dirty="0"/>
          </a:p>
        </p:txBody>
      </p:sp>
      <p:sp>
        <p:nvSpPr>
          <p:cNvPr id="6" name="Content Placeholder 5">
            <a:extLst>
              <a:ext uri="{FF2B5EF4-FFF2-40B4-BE49-F238E27FC236}">
                <a16:creationId xmlns:a16="http://schemas.microsoft.com/office/drawing/2014/main" id="{9DC9E52B-A82E-47B4-A104-3240B07A73B1}"/>
              </a:ext>
            </a:extLst>
          </p:cNvPr>
          <p:cNvSpPr>
            <a:spLocks noGrp="1"/>
          </p:cNvSpPr>
          <p:nvPr>
            <p:ph idx="1"/>
          </p:nvPr>
        </p:nvSpPr>
        <p:spPr/>
        <p:txBody>
          <a:bodyPr>
            <a:normAutofit/>
          </a:bodyPr>
          <a:lstStyle/>
          <a:p>
            <a:pPr marL="0" indent="0" algn="r">
              <a:lnSpc>
                <a:spcPct val="170000"/>
              </a:lnSpc>
              <a:buNone/>
            </a:pPr>
            <a:r>
              <a:rPr lang="ar-JO" dirty="0"/>
              <a:t>‎وُلد جلالة الملك الحسين بن طلال في عمّان في 14 تشرين الثاني 1935. وبعدما تولّى الملك طلال سلطاته الدستورية، أصدر إرادته الملكية بتعيين أكبر أبنائه؛ الأمير الحسين، ولياً للعهد في 9 أيلول 1951  </a:t>
            </a:r>
            <a:endParaRPr lang="ar-JO" b="0" dirty="0">
              <a:effectLst/>
            </a:endParaRPr>
          </a:p>
          <a:p>
            <a:pPr marL="0" indent="0" algn="r">
              <a:lnSpc>
                <a:spcPct val="170000"/>
              </a:lnSpc>
              <a:buNone/>
            </a:pPr>
            <a:r>
              <a:rPr lang="ar-JO" dirty="0"/>
              <a:t>‎أنهى الحسين دراسته الابتدائية في الكلية العلمية الإسلامية بعمّان، ثم سافر إلى مصر لمواصلة تعليمه الثانوي في مدرسة فكتوريا بالإسكندرية (1949/1950).. ثم توجّه الحسين إلى بريطانيا لإكمال تعليمه في مدرسة هارو.</a:t>
            </a:r>
            <a:endParaRPr lang="ar-JO" b="0" dirty="0">
              <a:effectLst/>
            </a:endParaRPr>
          </a:p>
          <a:p>
            <a:pPr marL="0" indent="0" algn="r">
              <a:lnSpc>
                <a:spcPct val="170000"/>
              </a:lnSpc>
              <a:buNone/>
            </a:pPr>
            <a:br>
              <a:rPr lang="ar-JO" dirty="0"/>
            </a:br>
            <a:endParaRPr lang="en-US" dirty="0"/>
          </a:p>
        </p:txBody>
      </p:sp>
      <p:pic>
        <p:nvPicPr>
          <p:cNvPr id="1028" name="Picture 4" descr="الحسين بن طلال - ويكيبيديا">
            <a:extLst>
              <a:ext uri="{FF2B5EF4-FFF2-40B4-BE49-F238E27FC236}">
                <a16:creationId xmlns:a16="http://schemas.microsoft.com/office/drawing/2014/main" id="{36792B3B-6C25-42AD-953E-888FAA0D5B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24325"/>
            <a:ext cx="2145927" cy="27336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جلالة المغفور له الملك الحسين بن طلال المعظم | مركز التوثيق الملكي الأردني  الهاشمي">
            <a:extLst>
              <a:ext uri="{FF2B5EF4-FFF2-40B4-BE49-F238E27FC236}">
                <a16:creationId xmlns:a16="http://schemas.microsoft.com/office/drawing/2014/main" id="{F73ACE09-92EF-4E28-9BFF-C785B6259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5588" y="0"/>
            <a:ext cx="1546412" cy="18266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الملك الحسين بن طلال | الديوان الملكي الهاشمي">
            <a:extLst>
              <a:ext uri="{FF2B5EF4-FFF2-40B4-BE49-F238E27FC236}">
                <a16:creationId xmlns:a16="http://schemas.microsoft.com/office/drawing/2014/main" id="{8EBCE74B-24FF-484D-82F7-2F569769C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1788" y="-1"/>
            <a:ext cx="2646130"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الحسين بن طلال | شخصيات | الجزيرة نت">
            <a:extLst>
              <a:ext uri="{FF2B5EF4-FFF2-40B4-BE49-F238E27FC236}">
                <a16:creationId xmlns:a16="http://schemas.microsoft.com/office/drawing/2014/main" id="{6FA27B7D-D688-42D1-8686-53587EEFCA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332258" y="4719447"/>
            <a:ext cx="2859741" cy="2138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7050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1DED5-C4A6-443C-BEB1-35A40CAEA8AE}"/>
              </a:ext>
            </a:extLst>
          </p:cNvPr>
          <p:cNvSpPr>
            <a:spLocks noGrp="1"/>
          </p:cNvSpPr>
          <p:nvPr>
            <p:ph type="title"/>
          </p:nvPr>
        </p:nvSpPr>
        <p:spPr/>
        <p:txBody>
          <a:bodyPr/>
          <a:lstStyle/>
          <a:p>
            <a:r>
              <a:rPr lang="ar-JO" dirty="0"/>
              <a:t>أهم انجازات لهذا الملك المميز                </a:t>
            </a:r>
            <a:endParaRPr lang="en-US" dirty="0"/>
          </a:p>
        </p:txBody>
      </p:sp>
      <p:sp>
        <p:nvSpPr>
          <p:cNvPr id="3" name="Content Placeholder 2">
            <a:extLst>
              <a:ext uri="{FF2B5EF4-FFF2-40B4-BE49-F238E27FC236}">
                <a16:creationId xmlns:a16="http://schemas.microsoft.com/office/drawing/2014/main" id="{EA0539EB-E21D-4E49-96A1-311FA3902F0E}"/>
              </a:ext>
            </a:extLst>
          </p:cNvPr>
          <p:cNvSpPr>
            <a:spLocks noGrp="1"/>
          </p:cNvSpPr>
          <p:nvPr>
            <p:ph idx="1"/>
          </p:nvPr>
        </p:nvSpPr>
        <p:spPr>
          <a:xfrm>
            <a:off x="838200" y="2187711"/>
            <a:ext cx="10646080" cy="3991444"/>
          </a:xfrm>
        </p:spPr>
        <p:txBody>
          <a:bodyPr>
            <a:normAutofit fontScale="25000" lnSpcReduction="20000"/>
          </a:bodyPr>
          <a:lstStyle/>
          <a:p>
            <a:pPr marL="0" indent="0" algn="r">
              <a:lnSpc>
                <a:spcPct val="120000"/>
              </a:lnSpc>
              <a:buNone/>
            </a:pPr>
            <a:r>
              <a:rPr lang="ar-JO" sz="9600" dirty="0"/>
              <a:t>أهم إنجازات الملك حسين بن طلال ,حقق الملك الراحل الحسين بن طلال خلال فترة حكمه مجموعة من الإنجازات العظيمة التي نهضت بالمملكة الأردنية، </a:t>
            </a:r>
          </a:p>
          <a:p>
            <a:pPr marL="0" indent="0" algn="r">
              <a:lnSpc>
                <a:spcPct val="120000"/>
              </a:lnSpc>
              <a:buNone/>
            </a:pPr>
            <a:r>
              <a:rPr lang="ar-JO" sz="9600" dirty="0"/>
              <a:t>ساهم الملك الحسين -رحمه الله- في صنع العديد من الإنجازات التي شملت النواحي الاجتماعية والاقتصادية بما يخدم الشعب الأردني، ومن إنجازاته ما يأتي:﻿ النهضة في مختلف القطاعات الصناعية والسياسية والاقتصادية والتي تخدم الحالة الاجتماعية للمواطنين وتحسن المستوى المعيشي للمواطنين. زيادة جودة الخدمات المُقدمة للمواطنين واتساع دائرة تغطيتها بحيث تصبح موفرة وتشمل جميع المواطنين، وتضم هذه الخدمات الرعاية الصحية  مثل مركز الحسين للسرطان و المدينة الطبية.والخدمات الأساسية كالمياه والكهرباء وغيرها؛ التأكيد على التقدم الأكاديمي وتعزيز التعليم كبناء الجامعات إذ ارتفعت نسبة السكان المتعلمين في الأردن إلى من 33% إلى 85.5% في عام 1996م.</a:t>
            </a:r>
          </a:p>
          <a:p>
            <a:pPr algn="r">
              <a:lnSpc>
                <a:spcPct val="120000"/>
              </a:lnSpc>
            </a:pPr>
            <a:endParaRPr lang="ar-JO" sz="9600" dirty="0"/>
          </a:p>
          <a:p>
            <a:pPr marL="0" indent="0" algn="r">
              <a:lnSpc>
                <a:spcPct val="120000"/>
              </a:lnSpc>
              <a:buNone/>
            </a:pPr>
            <a:endParaRPr lang="ar-JO" sz="7400" b="0" dirty="0">
              <a:effectLst/>
            </a:endParaRPr>
          </a:p>
          <a:p>
            <a:br>
              <a:rPr lang="ar-JO" dirty="0"/>
            </a:br>
            <a:endParaRPr lang="en-US" dirty="0"/>
          </a:p>
        </p:txBody>
      </p:sp>
      <p:pic>
        <p:nvPicPr>
          <p:cNvPr id="3074" name="Picture 2" descr="العفو عن المتآمرين من شيم الملوك! .. الملك حسين كما رآه ضابط الـ &quot;سي آي إيه&quot;">
            <a:extLst>
              <a:ext uri="{FF2B5EF4-FFF2-40B4-BE49-F238E27FC236}">
                <a16:creationId xmlns:a16="http://schemas.microsoft.com/office/drawing/2014/main" id="{B51A7CC3-9FEA-49A3-B594-CED443745B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45"/>
            <a:ext cx="2735758" cy="21818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C955BFC-DB88-4F34-9AE0-89827F464C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2875" y="28094"/>
            <a:ext cx="3729125" cy="1999623"/>
          </a:xfrm>
          <a:prstGeom prst="rect">
            <a:avLst/>
          </a:prstGeom>
        </p:spPr>
      </p:pic>
    </p:spTree>
    <p:extLst>
      <p:ext uri="{BB962C8B-B14F-4D97-AF65-F5344CB8AC3E}">
        <p14:creationId xmlns:p14="http://schemas.microsoft.com/office/powerpoint/2010/main" val="3154270237"/>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10F43-5B81-4751-B57D-71C45BF06F1D}"/>
              </a:ext>
            </a:extLst>
          </p:cNvPr>
          <p:cNvSpPr>
            <a:spLocks noGrp="1"/>
          </p:cNvSpPr>
          <p:nvPr>
            <p:ph type="title"/>
          </p:nvPr>
        </p:nvSpPr>
        <p:spPr/>
        <p:txBody>
          <a:bodyPr/>
          <a:lstStyle/>
          <a:p>
            <a:r>
              <a:rPr lang="ar-JO" dirty="0"/>
              <a:t>الجامعات الاردنية في عهد جلالة الملك حسين بن طلال</a:t>
            </a:r>
            <a:endParaRPr lang="en-US" dirty="0"/>
          </a:p>
        </p:txBody>
      </p:sp>
      <p:pic>
        <p:nvPicPr>
          <p:cNvPr id="4098" name="Picture 2" descr="معدلات القبول للجامعات الأردنية الرسمية للعام الدراسي 2021-2022 | طقس العرب  | طقس العرب">
            <a:extLst>
              <a:ext uri="{FF2B5EF4-FFF2-40B4-BE49-F238E27FC236}">
                <a16:creationId xmlns:a16="http://schemas.microsoft.com/office/drawing/2014/main" id="{299BDC76-8468-4822-BDF6-D8EF1FFA17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68861" y="2052638"/>
            <a:ext cx="6416054"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066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112</TotalTime>
  <Words>170</Words>
  <Application>Microsoft Office PowerPoint</Application>
  <PresentationFormat>Widescreen</PresentationFormat>
  <Paragraphs>17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Century Gothic</vt:lpstr>
      <vt:lpstr>Wingdings 3</vt:lpstr>
      <vt:lpstr>Ion</vt:lpstr>
      <vt:lpstr>مشروع التربية الوطنية **الملك حسين بن طلال**</vt:lpstr>
      <vt:lpstr>لقب الملك حسين بن طلال                         </vt:lpstr>
      <vt:lpstr>حياة جلالة الملك حسين بن طلال              </vt:lpstr>
      <vt:lpstr>أهم انجازات لهذا الملك المميز                </vt:lpstr>
      <vt:lpstr>الجامعات الاردنية في عهد جلالة الملك حسين بن طلال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Hala Halaseh</dc:creator>
  <cp:lastModifiedBy>Hala Halaseh</cp:lastModifiedBy>
  <cp:revision>23</cp:revision>
  <dcterms:created xsi:type="dcterms:W3CDTF">2022-11-23T15:57:12Z</dcterms:created>
  <dcterms:modified xsi:type="dcterms:W3CDTF">2022-11-28T14:55:10Z</dcterms:modified>
</cp:coreProperties>
</file>