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257" r:id="rId3"/>
    <p:sldId id="258" r:id="rId4"/>
    <p:sldId id="259" r:id="rId5"/>
    <p:sldId id="260" r:id="rId6"/>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044" autoAdjust="0"/>
    <p:restoredTop sz="94660"/>
  </p:normalViewPr>
  <p:slideViewPr>
    <p:cSldViewPr>
      <p:cViewPr>
        <p:scale>
          <a:sx n="100" d="100"/>
          <a:sy n="100" d="100"/>
        </p:scale>
        <p:origin x="-498" y="4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2864C7A5-2BE8-4204-BBE5-01E2EAB27C7F}" type="datetimeFigureOut">
              <a:rPr lang="ar-JO" smtClean="0"/>
              <a:t>04/05/1444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138558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2864C7A5-2BE8-4204-BBE5-01E2EAB27C7F}" type="datetimeFigureOut">
              <a:rPr lang="ar-JO" smtClean="0"/>
              <a:t>04/05/1444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3998028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2864C7A5-2BE8-4204-BBE5-01E2EAB27C7F}" type="datetimeFigureOut">
              <a:rPr lang="ar-JO" smtClean="0"/>
              <a:t>04/05/1444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1946945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2864C7A5-2BE8-4204-BBE5-01E2EAB27C7F}" type="datetimeFigureOut">
              <a:rPr lang="ar-JO" smtClean="0"/>
              <a:t>04/05/1444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3634980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64C7A5-2BE8-4204-BBE5-01E2EAB27C7F}" type="datetimeFigureOut">
              <a:rPr lang="ar-JO" smtClean="0"/>
              <a:t>04/05/1444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2224716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2864C7A5-2BE8-4204-BBE5-01E2EAB27C7F}" type="datetimeFigureOut">
              <a:rPr lang="ar-JO" smtClean="0"/>
              <a:t>04/05/1444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143209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2864C7A5-2BE8-4204-BBE5-01E2EAB27C7F}" type="datetimeFigureOut">
              <a:rPr lang="ar-JO" smtClean="0"/>
              <a:t>04/05/1444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1573304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2864C7A5-2BE8-4204-BBE5-01E2EAB27C7F}" type="datetimeFigureOut">
              <a:rPr lang="ar-JO" smtClean="0"/>
              <a:t>04/05/1444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89973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4C7A5-2BE8-4204-BBE5-01E2EAB27C7F}" type="datetimeFigureOut">
              <a:rPr lang="ar-JO" smtClean="0"/>
              <a:t>04/05/1444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127031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64C7A5-2BE8-4204-BBE5-01E2EAB27C7F}" type="datetimeFigureOut">
              <a:rPr lang="ar-JO" smtClean="0"/>
              <a:t>04/05/1444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2300831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64C7A5-2BE8-4204-BBE5-01E2EAB27C7F}" type="datetimeFigureOut">
              <a:rPr lang="ar-JO" smtClean="0"/>
              <a:t>04/05/1444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6161618-D150-4D23-8191-381B246A7724}" type="slidenum">
              <a:rPr lang="ar-JO" smtClean="0"/>
              <a:t>‹#›</a:t>
            </a:fld>
            <a:endParaRPr lang="ar-JO"/>
          </a:p>
        </p:txBody>
      </p:sp>
    </p:spTree>
    <p:extLst>
      <p:ext uri="{BB962C8B-B14F-4D97-AF65-F5344CB8AC3E}">
        <p14:creationId xmlns:p14="http://schemas.microsoft.com/office/powerpoint/2010/main" val="2289593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864C7A5-2BE8-4204-BBE5-01E2EAB27C7F}" type="datetimeFigureOut">
              <a:rPr lang="ar-JO" smtClean="0"/>
              <a:t>04/05/1444</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6161618-D150-4D23-8191-381B246A7724}" type="slidenum">
              <a:rPr lang="ar-JO" smtClean="0"/>
              <a:t>‹#›</a:t>
            </a:fld>
            <a:endParaRPr lang="ar-JO"/>
          </a:p>
        </p:txBody>
      </p:sp>
    </p:spTree>
    <p:extLst>
      <p:ext uri="{BB962C8B-B14F-4D97-AF65-F5344CB8AC3E}">
        <p14:creationId xmlns:p14="http://schemas.microsoft.com/office/powerpoint/2010/main" val="4181784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ar-JO" dirty="0"/>
              <a:t> </a:t>
            </a:r>
            <a:endParaRPr lang="ar-JO" dirty="0" smtClean="0"/>
          </a:p>
          <a:p>
            <a:pPr marL="0" indent="0" algn="ctr">
              <a:buNone/>
            </a:pPr>
            <a:r>
              <a:rPr lang="ar-JO" sz="1800" b="1" dirty="0" smtClean="0">
                <a:latin typeface="Simplified Arabic" panose="02020603050405020304" pitchFamily="18" charset="-78"/>
                <a:cs typeface="Simplified Arabic" panose="02020603050405020304" pitchFamily="18" charset="-78"/>
              </a:rPr>
              <a:t>المادة: التربية الاجتماعية والوطنية</a:t>
            </a:r>
          </a:p>
          <a:p>
            <a:pPr marL="0" indent="0" algn="ctr">
              <a:buNone/>
            </a:pPr>
            <a:endParaRPr lang="ar-JO" sz="1800" b="1" dirty="0">
              <a:latin typeface="Simplified Arabic" panose="02020603050405020304" pitchFamily="18" charset="-78"/>
              <a:cs typeface="Simplified Arabic" panose="02020603050405020304" pitchFamily="18" charset="-78"/>
            </a:endParaRPr>
          </a:p>
          <a:p>
            <a:pPr marL="0" indent="0" algn="ctr">
              <a:buNone/>
            </a:pPr>
            <a:r>
              <a:rPr lang="ar-JO" sz="1800" b="1" dirty="0" smtClean="0">
                <a:latin typeface="Simplified Arabic" panose="02020603050405020304" pitchFamily="18" charset="-78"/>
                <a:cs typeface="Simplified Arabic" panose="02020603050405020304" pitchFamily="18" charset="-78"/>
              </a:rPr>
              <a:t>اسم المعلمة: </a:t>
            </a:r>
            <a:r>
              <a:rPr lang="ar-JO" sz="1800" b="1" dirty="0" smtClean="0">
                <a:latin typeface="Simplified Arabic" panose="02020603050405020304" pitchFamily="18" charset="-78"/>
                <a:cs typeface="Simplified Arabic" panose="02020603050405020304" pitchFamily="18" charset="-78"/>
              </a:rPr>
              <a:t>نيفين غطّاس</a:t>
            </a:r>
            <a:endParaRPr lang="ar-JO" sz="1800" b="1" dirty="0" smtClean="0">
              <a:latin typeface="Simplified Arabic" panose="02020603050405020304" pitchFamily="18" charset="-78"/>
              <a:cs typeface="Simplified Arabic" panose="02020603050405020304" pitchFamily="18" charset="-78"/>
            </a:endParaRPr>
          </a:p>
          <a:p>
            <a:pPr marL="0" indent="0" algn="ctr">
              <a:buNone/>
            </a:pPr>
            <a:endParaRPr lang="ar-JO" sz="1800" b="1" dirty="0">
              <a:latin typeface="Simplified Arabic" panose="02020603050405020304" pitchFamily="18" charset="-78"/>
              <a:cs typeface="Simplified Arabic" panose="02020603050405020304" pitchFamily="18" charset="-78"/>
            </a:endParaRPr>
          </a:p>
          <a:p>
            <a:pPr marL="0" indent="0" algn="ctr">
              <a:buNone/>
            </a:pPr>
            <a:r>
              <a:rPr lang="ar-JO" sz="1800" b="1" dirty="0" smtClean="0">
                <a:latin typeface="Simplified Arabic" panose="02020603050405020304" pitchFamily="18" charset="-78"/>
                <a:cs typeface="Simplified Arabic" panose="02020603050405020304" pitchFamily="18" charset="-78"/>
              </a:rPr>
              <a:t>اسم </a:t>
            </a:r>
            <a:r>
              <a:rPr lang="ar-JO" sz="1800" b="1" dirty="0" smtClean="0">
                <a:latin typeface="Simplified Arabic" panose="02020603050405020304" pitchFamily="18" charset="-78"/>
                <a:cs typeface="Simplified Arabic" panose="02020603050405020304" pitchFamily="18" charset="-78"/>
              </a:rPr>
              <a:t>الطالب: فادي </a:t>
            </a:r>
            <a:r>
              <a:rPr lang="ar-JO" sz="1800" b="1" dirty="0" smtClean="0">
                <a:latin typeface="Simplified Arabic" panose="02020603050405020304" pitchFamily="18" charset="-78"/>
                <a:cs typeface="Simplified Arabic" panose="02020603050405020304" pitchFamily="18" charset="-78"/>
              </a:rPr>
              <a:t>قديس </a:t>
            </a:r>
          </a:p>
          <a:p>
            <a:pPr marL="0" indent="0" algn="ctr">
              <a:buNone/>
            </a:pPr>
            <a:endParaRPr lang="ar-JO" sz="1800" b="1" dirty="0">
              <a:latin typeface="Simplified Arabic" panose="02020603050405020304" pitchFamily="18" charset="-78"/>
              <a:cs typeface="Simplified Arabic" panose="02020603050405020304" pitchFamily="18" charset="-78"/>
            </a:endParaRPr>
          </a:p>
          <a:p>
            <a:pPr marL="0" indent="0" algn="ctr">
              <a:buNone/>
            </a:pPr>
            <a:r>
              <a:rPr lang="ar-JO" sz="1800" b="1" dirty="0" smtClean="0">
                <a:latin typeface="Simplified Arabic" panose="02020603050405020304" pitchFamily="18" charset="-78"/>
                <a:cs typeface="Simplified Arabic" panose="02020603050405020304" pitchFamily="18" charset="-78"/>
              </a:rPr>
              <a:t>الصف: </a:t>
            </a:r>
            <a:r>
              <a:rPr lang="ar-JO" sz="1800" b="1" dirty="0" smtClean="0">
                <a:latin typeface="Simplified Arabic" panose="02020603050405020304" pitchFamily="18" charset="-78"/>
                <a:cs typeface="Simplified Arabic" panose="02020603050405020304" pitchFamily="18" charset="-78"/>
              </a:rPr>
              <a:t>الخامس (ز) </a:t>
            </a:r>
            <a:r>
              <a:rPr lang="ar-JO" sz="1800" b="1" dirty="0" smtClean="0">
                <a:latin typeface="Simplified Arabic" panose="02020603050405020304" pitchFamily="18" charset="-78"/>
                <a:cs typeface="Simplified Arabic" panose="02020603050405020304" pitchFamily="18" charset="-78"/>
              </a:rPr>
              <a:t>دولي </a:t>
            </a:r>
            <a:endParaRPr lang="ar-JO" sz="18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966152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28600"/>
            <a:ext cx="8229600" cy="1143000"/>
          </a:xfrm>
        </p:spPr>
        <p:txBody>
          <a:bodyPr>
            <a:normAutofit/>
          </a:bodyPr>
          <a:lstStyle/>
          <a:p>
            <a:r>
              <a:rPr lang="ar-JO" sz="1800" b="1" dirty="0" smtClean="0">
                <a:latin typeface="Simplified Arabic" panose="02020603050405020304" pitchFamily="18" charset="-78"/>
                <a:cs typeface="Simplified Arabic" panose="02020603050405020304" pitchFamily="18" charset="-78"/>
              </a:rPr>
              <a:t> </a:t>
            </a:r>
            <a:r>
              <a:rPr lang="ar-JO" sz="1800" b="1" dirty="0" smtClean="0">
                <a:latin typeface="Simplified Arabic" panose="02020603050405020304" pitchFamily="18" charset="-78"/>
                <a:cs typeface="Simplified Arabic" panose="02020603050405020304" pitchFamily="18" charset="-78"/>
              </a:rPr>
              <a:t/>
            </a:r>
            <a:br>
              <a:rPr lang="ar-JO" sz="1800" b="1" dirty="0" smtClean="0">
                <a:latin typeface="Simplified Arabic" panose="02020603050405020304" pitchFamily="18" charset="-78"/>
                <a:cs typeface="Simplified Arabic" panose="02020603050405020304" pitchFamily="18" charset="-78"/>
              </a:rPr>
            </a:br>
            <a:r>
              <a:rPr lang="ar-JO" sz="1800" b="1" dirty="0" smtClean="0">
                <a:latin typeface="Simplified Arabic" panose="02020603050405020304" pitchFamily="18" charset="-78"/>
                <a:cs typeface="Simplified Arabic" panose="02020603050405020304" pitchFamily="18" charset="-78"/>
              </a:rPr>
              <a:t>جَلالةُ الملك طلال بن عبد الله، ثاني ملوك الأردن</a:t>
            </a:r>
            <a:endParaRPr lang="ar-JO" sz="1800" b="1" dirty="0">
              <a:latin typeface="Simplified Arabic" panose="02020603050405020304" pitchFamily="18" charset="-78"/>
              <a:cs typeface="Simplified Arabic" panose="02020603050405020304" pitchFamily="18" charset="-78"/>
            </a:endParaRPr>
          </a:p>
        </p:txBody>
      </p:sp>
      <p:pic>
        <p:nvPicPr>
          <p:cNvPr id="1026" name="Picture 2" descr="الملك طلال"/>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371600"/>
            <a:ext cx="36576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4801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1800" b="1" dirty="0" smtClean="0">
                <a:latin typeface="Simplified Arabic" panose="02020603050405020304" pitchFamily="18" charset="-78"/>
                <a:cs typeface="Simplified Arabic" panose="02020603050405020304" pitchFamily="18" charset="-78"/>
              </a:rPr>
              <a:t>نشأةُ الملك طلال وحياتُهُ</a:t>
            </a:r>
            <a:endParaRPr lang="ar-JO" sz="1800" b="1"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228600" y="1371600"/>
            <a:ext cx="8458200" cy="4953000"/>
          </a:xfrm>
        </p:spPr>
        <p:txBody>
          <a:bodyPr>
            <a:normAutofit/>
          </a:bodyPr>
          <a:lstStyle/>
          <a:p>
            <a:r>
              <a:rPr lang="ar-JO" sz="1800" b="1" dirty="0" smtClean="0">
                <a:latin typeface="Simplified Arabic" panose="02020603050405020304" pitchFamily="18" charset="-78"/>
                <a:cs typeface="Simplified Arabic" panose="02020603050405020304" pitchFamily="18" charset="-78"/>
              </a:rPr>
              <a:t>وُلِدَ جلالتُهُ في عام 1909، وتَربّى في ظلِّ والدِهِ الملك عبدالله الأول، مؤسسِ المملكةِ الأردنيةِ الهاشمية.</a:t>
            </a:r>
          </a:p>
          <a:p>
            <a:pPr marL="0" indent="0">
              <a:buNone/>
            </a:pPr>
            <a:endParaRPr lang="ar-JO" sz="1800" b="1" dirty="0">
              <a:latin typeface="Simplified Arabic" panose="02020603050405020304" pitchFamily="18" charset="-78"/>
              <a:cs typeface="Simplified Arabic" panose="02020603050405020304" pitchFamily="18" charset="-78"/>
            </a:endParaRPr>
          </a:p>
          <a:p>
            <a:r>
              <a:rPr lang="ar-JO" sz="1800" b="1" dirty="0" smtClean="0">
                <a:latin typeface="Simplified Arabic" panose="02020603050405020304" pitchFamily="18" charset="-78"/>
                <a:cs typeface="Simplified Arabic" panose="02020603050405020304" pitchFamily="18" charset="-78"/>
              </a:rPr>
              <a:t>درسَ في عَمّان حتى المرحلةِ الثانوية، ثم أكمَلَ مِشوارَهُ الدِّراسي في كليةِ ساند هيرست العسكريةِ في إنجلترا.</a:t>
            </a:r>
          </a:p>
          <a:p>
            <a:endParaRPr lang="ar-JO" sz="1800" b="1" dirty="0">
              <a:latin typeface="Simplified Arabic" panose="02020603050405020304" pitchFamily="18" charset="-78"/>
              <a:cs typeface="Simplified Arabic" panose="02020603050405020304" pitchFamily="18" charset="-78"/>
            </a:endParaRPr>
          </a:p>
          <a:p>
            <a:r>
              <a:rPr lang="ar-JO" sz="1800" b="1" dirty="0" smtClean="0">
                <a:latin typeface="Simplified Arabic" panose="02020603050405020304" pitchFamily="18" charset="-78"/>
                <a:cs typeface="Simplified Arabic" panose="02020603050405020304" pitchFamily="18" charset="-78"/>
              </a:rPr>
              <a:t>من صفاتِه: الصّراحةُ في قَولِ الحق، اللُّطفُ والتّهذيب، الشَّغَفُ بقراءةِ الكُتبِ التاريخيّة.</a:t>
            </a:r>
            <a:endParaRPr lang="ar-JO" sz="1800" b="1" dirty="0" smtClean="0">
              <a:latin typeface="Simplified Arabic" panose="02020603050405020304" pitchFamily="18" charset="-78"/>
              <a:cs typeface="Simplified Arabic" panose="02020603050405020304" pitchFamily="18" charset="-78"/>
            </a:endParaRPr>
          </a:p>
          <a:p>
            <a:endParaRPr lang="ar-JO" sz="1800" b="1" dirty="0">
              <a:latin typeface="Simplified Arabic" panose="02020603050405020304" pitchFamily="18" charset="-78"/>
              <a:cs typeface="Simplified Arabic" panose="02020603050405020304" pitchFamily="18" charset="-78"/>
            </a:endParaRPr>
          </a:p>
        </p:txBody>
      </p:sp>
      <p:pic>
        <p:nvPicPr>
          <p:cNvPr id="3074" name="Picture 2" descr="الملك عبدالله المؤسس وبجانبه نجله الأمير طلال ولي العه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200400"/>
            <a:ext cx="49530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5087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7543800" cy="5668963"/>
          </a:xfrm>
        </p:spPr>
        <p:txBody>
          <a:bodyPr>
            <a:normAutofit/>
          </a:bodyPr>
          <a:lstStyle/>
          <a:p>
            <a:pPr algn="just"/>
            <a:r>
              <a:rPr lang="ar-JO" sz="1800" b="1" dirty="0" smtClean="0">
                <a:latin typeface="Simplified Arabic" panose="02020603050405020304" pitchFamily="18" charset="-78"/>
                <a:cs typeface="Simplified Arabic" panose="02020603050405020304" pitchFamily="18" charset="-78"/>
              </a:rPr>
              <a:t>أصبحَ سُمُوُّ الأميرِ </a:t>
            </a:r>
            <a:r>
              <a:rPr lang="ar-JO" sz="1800" b="1" dirty="0">
                <a:latin typeface="Simplified Arabic" panose="02020603050405020304" pitchFamily="18" charset="-78"/>
                <a:cs typeface="Simplified Arabic" panose="02020603050405020304" pitchFamily="18" charset="-78"/>
              </a:rPr>
              <a:t>طلال ولياً </a:t>
            </a:r>
            <a:r>
              <a:rPr lang="ar-JO" sz="1800" b="1" dirty="0" smtClean="0">
                <a:latin typeface="Simplified Arabic" panose="02020603050405020304" pitchFamily="18" charset="-78"/>
                <a:cs typeface="Simplified Arabic" panose="02020603050405020304" pitchFamily="18" charset="-78"/>
              </a:rPr>
              <a:t>للعَهد </a:t>
            </a:r>
            <a:r>
              <a:rPr lang="ar-JO" sz="1800" b="1" dirty="0">
                <a:latin typeface="Simplified Arabic" panose="02020603050405020304" pitchFamily="18" charset="-78"/>
                <a:cs typeface="Simplified Arabic" panose="02020603050405020304" pitchFamily="18" charset="-78"/>
              </a:rPr>
              <a:t>في 17 آذار 1947، </a:t>
            </a:r>
            <a:r>
              <a:rPr lang="ar-JO" sz="1800" b="1" dirty="0" smtClean="0">
                <a:latin typeface="Simplified Arabic" panose="02020603050405020304" pitchFamily="18" charset="-78"/>
                <a:cs typeface="Simplified Arabic" panose="02020603050405020304" pitchFamily="18" charset="-78"/>
              </a:rPr>
              <a:t>بِمُقتَضَى الإرادةِ الملكيّةَ لِصَاحبِ الجلالةِ المَلكِ عبدِالله </a:t>
            </a:r>
            <a:r>
              <a:rPr lang="ar-JO" sz="1800" b="1" dirty="0">
                <a:latin typeface="Simplified Arabic" panose="02020603050405020304" pitchFamily="18" charset="-78"/>
                <a:cs typeface="Simplified Arabic" panose="02020603050405020304" pitchFamily="18" charset="-78"/>
              </a:rPr>
              <a:t>بن </a:t>
            </a:r>
            <a:r>
              <a:rPr lang="ar-JO" sz="1800" b="1" dirty="0" smtClean="0">
                <a:latin typeface="Simplified Arabic" panose="02020603050405020304" pitchFamily="18" charset="-78"/>
                <a:cs typeface="Simplified Arabic" panose="02020603050405020304" pitchFamily="18" charset="-78"/>
              </a:rPr>
              <a:t>الحُسين الأوّل.</a:t>
            </a:r>
          </a:p>
          <a:p>
            <a:pPr algn="just"/>
            <a:endParaRPr lang="ar-JO" sz="1800" b="1" dirty="0">
              <a:latin typeface="Simplified Arabic" panose="02020603050405020304" pitchFamily="18" charset="-78"/>
              <a:cs typeface="Simplified Arabic" panose="02020603050405020304" pitchFamily="18" charset="-78"/>
            </a:endParaRPr>
          </a:p>
          <a:p>
            <a:pPr algn="just"/>
            <a:r>
              <a:rPr lang="ar-JO" sz="1800" b="1" dirty="0" smtClean="0">
                <a:latin typeface="Simplified Arabic" panose="02020603050405020304" pitchFamily="18" charset="-78"/>
                <a:cs typeface="Simplified Arabic" panose="02020603050405020304" pitchFamily="18" charset="-78"/>
              </a:rPr>
              <a:t>في عام 1951 نُودِيَ به مَلِكاً على الأردنِّ بعدَ استشهادِ والدِهِ المَلكِ المؤسّسِ عبدالله الأوّل في القُدس. واستَمّرَ حُكمُهُ فقط حتى عام 1952 نتيجَةَ مَرَضِه، حيث سافرَ للعِلاج، وتمَّ تَشكيلُ مَجلسِ وِصاية، ونُودِيَ بأخيه الأمير نايف لِيَتَولّى العَرش. خَلَفَهُ ابنه الحُسَين بن طَلال.</a:t>
            </a:r>
          </a:p>
          <a:p>
            <a:pPr algn="just"/>
            <a:endParaRPr lang="ar-JO" sz="1800" b="1" dirty="0">
              <a:latin typeface="Simplified Arabic" panose="02020603050405020304" pitchFamily="18" charset="-78"/>
              <a:cs typeface="Simplified Arabic" panose="02020603050405020304" pitchFamily="18" charset="-78"/>
            </a:endParaRPr>
          </a:p>
          <a:p>
            <a:pPr algn="just"/>
            <a:r>
              <a:rPr lang="ar-JO" sz="1800" b="1" dirty="0" smtClean="0">
                <a:latin typeface="Simplified Arabic" panose="02020603050405020304" pitchFamily="18" charset="-78"/>
                <a:cs typeface="Simplified Arabic" panose="02020603050405020304" pitchFamily="18" charset="-78"/>
              </a:rPr>
              <a:t>أمضى بَقيّةَ حَياتِهِ في اسطنبول وتُوُفّيَ هناك في عام 1972.</a:t>
            </a:r>
          </a:p>
          <a:p>
            <a:endParaRPr lang="ar-JO" b="1" dirty="0" smtClean="0">
              <a:latin typeface="Simplified Arabic" panose="02020603050405020304" pitchFamily="18" charset="-78"/>
              <a:cs typeface="Simplified Arabic" panose="02020603050405020304" pitchFamily="18" charset="-78"/>
            </a:endParaRPr>
          </a:p>
          <a:p>
            <a:pPr marL="0" indent="0">
              <a:buNone/>
            </a:pPr>
            <a:endParaRPr lang="ar-JO" b="1" dirty="0">
              <a:latin typeface="Simplified Arabic" panose="02020603050405020304" pitchFamily="18" charset="-78"/>
              <a:cs typeface="Simplified Arabic" panose="02020603050405020304" pitchFamily="18" charset="-78"/>
            </a:endParaRPr>
          </a:p>
          <a:p>
            <a:pPr marL="0" indent="0">
              <a:buNone/>
            </a:pPr>
            <a:endParaRPr lang="ar-JO" b="1" dirty="0" smtClean="0">
              <a:latin typeface="Simplified Arabic" panose="02020603050405020304" pitchFamily="18" charset="-78"/>
              <a:cs typeface="Simplified Arabic" panose="02020603050405020304" pitchFamily="18" charset="-78"/>
            </a:endParaRPr>
          </a:p>
          <a:p>
            <a:endParaRPr lang="ar-JO" dirty="0"/>
          </a:p>
        </p:txBody>
      </p:sp>
      <p:pic>
        <p:nvPicPr>
          <p:cNvPr id="4098" name="Picture 2" descr="جلالة الملك طلال وسمو الأمير نايف يشرفان ملعب المحط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048000"/>
            <a:ext cx="6172200" cy="2974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998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620000" cy="793750"/>
          </a:xfrm>
        </p:spPr>
        <p:txBody>
          <a:bodyPr/>
          <a:lstStyle/>
          <a:p>
            <a:r>
              <a:rPr lang="ar-JO" dirty="0" smtClean="0"/>
              <a:t>                                                </a:t>
            </a:r>
            <a:r>
              <a:rPr lang="ar-JO" sz="1800" dirty="0" smtClean="0">
                <a:latin typeface="Simplified Arabic" panose="02020603050405020304" pitchFamily="18" charset="-78"/>
                <a:cs typeface="Simplified Arabic" panose="02020603050405020304" pitchFamily="18" charset="-78"/>
              </a:rPr>
              <a:t>إنجازاتُهُ</a:t>
            </a:r>
            <a:endParaRPr lang="ar-JO" sz="1800"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492125" y="1066800"/>
            <a:ext cx="8616950" cy="3352801"/>
          </a:xfrm>
        </p:spPr>
        <p:txBody>
          <a:bodyPr>
            <a:normAutofit/>
          </a:bodyPr>
          <a:lstStyle/>
          <a:p>
            <a:pPr marL="0" indent="0" algn="just">
              <a:buNone/>
            </a:pPr>
            <a:endParaRPr lang="ar-JO" sz="1900" dirty="0" smtClean="0"/>
          </a:p>
          <a:p>
            <a:pPr marL="0" indent="0" algn="just">
              <a:buNone/>
            </a:pPr>
            <a:r>
              <a:rPr lang="ar-JO" sz="1800" b="1" dirty="0" smtClean="0">
                <a:latin typeface="Simplified Arabic" panose="02020603050405020304" pitchFamily="18" charset="-78"/>
                <a:cs typeface="Simplified Arabic" panose="02020603050405020304" pitchFamily="18" charset="-78"/>
              </a:rPr>
              <a:t>     رغمَ قِصَرِ مُدَّةِ حُكْمِهِ تَمَكَّنَ الملكُ طلال أن يُحَقِّقَ بعضَ الإنجازات، أهمُّها:</a:t>
            </a:r>
          </a:p>
          <a:p>
            <a:pPr algn="just"/>
            <a:r>
              <a:rPr lang="ar-JO" sz="1800" b="1" dirty="0" smtClean="0">
                <a:latin typeface="Simplified Arabic" panose="02020603050405020304" pitchFamily="18" charset="-78"/>
                <a:cs typeface="Simplified Arabic" panose="02020603050405020304" pitchFamily="18" charset="-78"/>
              </a:rPr>
              <a:t>إصدارُ دستورِ عام 1952، والذي حَلَّ الدّستورَ القديم، وكَفِلَ لِلمواطنِ الأُردنيّ حُريةَ الرأي والتّعبير، وأرسى دعائمَ المجتمعِ القائمِ على الحُريّةِ السياسيّة، ورَفعَ من مستوى الحياةِ البَرلمانيةِ في المملكة. هذا ويُعتَبَرُ دُستورُ عام 1952 من أحدَثِ الدّساتيرِ في العالَمِ، وأكثرِها ديموقراطيةً وشورى وانفِتاحاً.</a:t>
            </a:r>
          </a:p>
          <a:p>
            <a:pPr algn="just"/>
            <a:endParaRPr lang="ar-JO" sz="1800" b="1" dirty="0">
              <a:latin typeface="Simplified Arabic" panose="02020603050405020304" pitchFamily="18" charset="-78"/>
              <a:cs typeface="Simplified Arabic" panose="02020603050405020304" pitchFamily="18" charset="-78"/>
            </a:endParaRPr>
          </a:p>
          <a:p>
            <a:pPr algn="just"/>
            <a:r>
              <a:rPr lang="ar-JO" sz="1800" b="1" dirty="0" smtClean="0">
                <a:latin typeface="Simplified Arabic" panose="02020603050405020304" pitchFamily="18" charset="-78"/>
                <a:cs typeface="Simplified Arabic" panose="02020603050405020304" pitchFamily="18" charset="-78"/>
              </a:rPr>
              <a:t>إقرارُ مَجانيَّة التعليم وجَعْلِهِ إلزاميًّا في المَراحلِ الابتدائية، حيثُ آمَنَ جلالَتُهُ بأنَّ نهضةَ الأُمم تبدأُ من ثَقافتِها ومعارفِها، وبِأَنَّ على المملكةِ الأُردنيةِ الهاشمية أنْ تَكفلَ العملَ والتّعليمَ للمواطنين ضِمْنَ حُدودِ إمكانيّاتِها.</a:t>
            </a:r>
          </a:p>
          <a:p>
            <a:pPr marL="0" indent="0">
              <a:buNone/>
            </a:pPr>
            <a:endParaRPr lang="ar-JO" dirty="0" smtClean="0"/>
          </a:p>
          <a:p>
            <a:pPr marL="0" indent="0">
              <a:buNone/>
            </a:pPr>
            <a:endParaRPr lang="ar-JO" dirty="0" smtClean="0"/>
          </a:p>
          <a:p>
            <a:pPr marL="0" indent="0">
              <a:buNone/>
            </a:pPr>
            <a:endParaRPr lang="ar-JO" dirty="0"/>
          </a:p>
          <a:p>
            <a:pPr marL="0" indent="0">
              <a:buNone/>
            </a:pPr>
            <a:endParaRPr lang="ar-JO" dirty="0"/>
          </a:p>
          <a:p>
            <a:pPr marL="0" indent="0">
              <a:buNone/>
            </a:pPr>
            <a:endParaRPr lang="ar-JO" dirty="0"/>
          </a:p>
        </p:txBody>
      </p:sp>
      <p:pic>
        <p:nvPicPr>
          <p:cNvPr id="1026" name="Picture 2" descr="C:\Users\user\Downloads\WhatsApp Image 2021-04-16 at 8.29.27 PM.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886200"/>
            <a:ext cx="5638800" cy="2419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533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TotalTime>
  <Words>264</Words>
  <Application>Microsoft Office PowerPoint</Application>
  <PresentationFormat>On-screen Show (4:3)</PresentationFormat>
  <Paragraphs>31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  جَلالةُ الملك طلال بن عبد الله، ثاني ملوك الأردن</vt:lpstr>
      <vt:lpstr>نشأةُ الملك طلال وحياتُهُ</vt:lpstr>
      <vt:lpstr>PowerPoint Presentation</vt:lpstr>
      <vt:lpstr>                                                إنجازاتُهُ</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33</cp:revision>
  <dcterms:created xsi:type="dcterms:W3CDTF">2021-04-16T11:48:57Z</dcterms:created>
  <dcterms:modified xsi:type="dcterms:W3CDTF">2022-11-27T20:49:26Z</dcterms:modified>
</cp:coreProperties>
</file>