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4"/>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0EC03-B1D7-3743-8F2D-DFE238F5E4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CE03E0-4289-1047-B6BE-0F7C3C1BA5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5301F3-5130-9144-BE97-6CBA2467F3C5}"/>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5" name="Footer Placeholder 4">
            <a:extLst>
              <a:ext uri="{FF2B5EF4-FFF2-40B4-BE49-F238E27FC236}">
                <a16:creationId xmlns:a16="http://schemas.microsoft.com/office/drawing/2014/main" id="{B47ACFC4-8C77-5645-89C3-A70907B1A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E100A6-22D5-1642-A299-A653687B1028}"/>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4000308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6CBDF-AA26-2248-8045-595B18C201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79F024-290F-734A-9302-3110FC0714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C8B423-4E40-6B4A-A786-5509E095E8EF}"/>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5" name="Footer Placeholder 4">
            <a:extLst>
              <a:ext uri="{FF2B5EF4-FFF2-40B4-BE49-F238E27FC236}">
                <a16:creationId xmlns:a16="http://schemas.microsoft.com/office/drawing/2014/main" id="{5B74A07C-2EE2-7A4A-971F-742A391EEA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3C166-0617-C949-B65C-A3C06091C768}"/>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2448975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0B62FA-544D-3E45-A295-FCE43D2E30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9DD275-739B-3C4B-9B3D-41A349EF63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26CFDB-A3D8-5640-B04C-5198DB96ED69}"/>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5" name="Footer Placeholder 4">
            <a:extLst>
              <a:ext uri="{FF2B5EF4-FFF2-40B4-BE49-F238E27FC236}">
                <a16:creationId xmlns:a16="http://schemas.microsoft.com/office/drawing/2014/main" id="{312ECF40-80C3-3F44-BBF6-36504757DF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F4CD3-9BFD-ED40-915B-5D09DA1EAC4D}"/>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138951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448D4-965C-9049-A164-7F9C1AC43A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F7524F-A875-C746-B3BC-4F5804438F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50A8D1-C812-9B4C-BB79-348093F95A1D}"/>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5" name="Footer Placeholder 4">
            <a:extLst>
              <a:ext uri="{FF2B5EF4-FFF2-40B4-BE49-F238E27FC236}">
                <a16:creationId xmlns:a16="http://schemas.microsoft.com/office/drawing/2014/main" id="{86B8BC77-F573-EF44-9AC9-E1A710209C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B721A-1371-B649-986A-BCEDC3A2656C}"/>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286231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91C55-8E88-304A-BEE0-F7F067E245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5F882B-CD2A-474B-9693-1FA5FD4454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2BE5E5-F44B-304A-9AF9-FDBA3C9ACA5E}"/>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5" name="Footer Placeholder 4">
            <a:extLst>
              <a:ext uri="{FF2B5EF4-FFF2-40B4-BE49-F238E27FC236}">
                <a16:creationId xmlns:a16="http://schemas.microsoft.com/office/drawing/2014/main" id="{481A7554-653C-914F-BE1A-C04AD2D020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971B3-5301-474E-B421-5DCE30D3966B}"/>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240042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237C-99DA-D242-A572-9CD12E9AD8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D242C8-EC8C-544F-89AC-042E516381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D389AA-0979-954F-9412-9A59DB936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92E345-08EB-D14D-A1C0-54EFD4BEB719}"/>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6" name="Footer Placeholder 5">
            <a:extLst>
              <a:ext uri="{FF2B5EF4-FFF2-40B4-BE49-F238E27FC236}">
                <a16:creationId xmlns:a16="http://schemas.microsoft.com/office/drawing/2014/main" id="{DC55A79E-7000-8840-81AA-4A0BBF3CE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CC3449-C100-9C4B-8C48-42FEC37CAC9B}"/>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2908547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58C0-D886-9E4B-A80F-0A28710529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2DCAC2-4122-8F41-B217-2F91A6A755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CBD9E3-1E61-DB43-9398-91C89A560D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AE621D-7600-C642-A29E-5C892B0B76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6E1023-746C-1246-8833-03887DD487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487E7B-D496-3F41-9134-6EBBAD99F96C}"/>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8" name="Footer Placeholder 7">
            <a:extLst>
              <a:ext uri="{FF2B5EF4-FFF2-40B4-BE49-F238E27FC236}">
                <a16:creationId xmlns:a16="http://schemas.microsoft.com/office/drawing/2014/main" id="{627C6CB2-44AE-364A-BDA3-F80A2C38EB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07623D-1AC2-0B47-94A4-08C7A3191525}"/>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80496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EEC5-93B4-1543-A249-32D47BC3C6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DF5D6E-5F45-E74F-AE7D-2B2B0E988748}"/>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4" name="Footer Placeholder 3">
            <a:extLst>
              <a:ext uri="{FF2B5EF4-FFF2-40B4-BE49-F238E27FC236}">
                <a16:creationId xmlns:a16="http://schemas.microsoft.com/office/drawing/2014/main" id="{18BE4E87-7732-614D-B5A5-E5B6280D57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CF40F6-6F47-FA42-9E7B-684288DC4E2B}"/>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185058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E1C271-0939-AA47-AC0F-D0B5E8E37085}"/>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3" name="Footer Placeholder 2">
            <a:extLst>
              <a:ext uri="{FF2B5EF4-FFF2-40B4-BE49-F238E27FC236}">
                <a16:creationId xmlns:a16="http://schemas.microsoft.com/office/drawing/2014/main" id="{99476300-0AEF-C54C-AC07-631DF0BB3D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CB5F5E-E235-054C-A023-57C5FEC1B163}"/>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101311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6C695-9D64-DC4D-A75D-403C9D087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7872AE-9B11-6D42-902F-AFC4478FEB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2925A5-BFAC-014F-8AD2-D09B4A025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27F149-80C3-E34C-8D56-E05E238547E1}"/>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6" name="Footer Placeholder 5">
            <a:extLst>
              <a:ext uri="{FF2B5EF4-FFF2-40B4-BE49-F238E27FC236}">
                <a16:creationId xmlns:a16="http://schemas.microsoft.com/office/drawing/2014/main" id="{62B5078F-C473-3147-86FD-5E09128D6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F0A1C1-ED41-B647-9BFE-D464F94E05A0}"/>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2943041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BED04-7225-7548-8C09-DEA6BD118C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29C9DF-7022-F446-90A0-2137715294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6C7307-CC21-D04F-B40C-D5389D960C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8EF83B-6205-F24B-9F6B-0A504485B140}"/>
              </a:ext>
            </a:extLst>
          </p:cNvPr>
          <p:cNvSpPr>
            <a:spLocks noGrp="1"/>
          </p:cNvSpPr>
          <p:nvPr>
            <p:ph type="dt" sz="half" idx="10"/>
          </p:nvPr>
        </p:nvSpPr>
        <p:spPr/>
        <p:txBody>
          <a:bodyPr/>
          <a:lstStyle/>
          <a:p>
            <a:fld id="{E1DDDCE9-1CC1-7F43-BE64-D722AC335F21}" type="datetimeFigureOut">
              <a:rPr lang="en-US" smtClean="0"/>
              <a:t>11/27/22</a:t>
            </a:fld>
            <a:endParaRPr lang="en-US"/>
          </a:p>
        </p:txBody>
      </p:sp>
      <p:sp>
        <p:nvSpPr>
          <p:cNvPr id="6" name="Footer Placeholder 5">
            <a:extLst>
              <a:ext uri="{FF2B5EF4-FFF2-40B4-BE49-F238E27FC236}">
                <a16:creationId xmlns:a16="http://schemas.microsoft.com/office/drawing/2014/main" id="{F29631F8-03C4-6142-967C-FF2CEB4DEC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627629-5130-7241-8270-E5AB4DD156DC}"/>
              </a:ext>
            </a:extLst>
          </p:cNvPr>
          <p:cNvSpPr>
            <a:spLocks noGrp="1"/>
          </p:cNvSpPr>
          <p:nvPr>
            <p:ph type="sldNum" sz="quarter" idx="12"/>
          </p:nvPr>
        </p:nvSpPr>
        <p:spPr/>
        <p:txBody>
          <a:bodyPr/>
          <a:lstStyle/>
          <a:p>
            <a:fld id="{CFBB4AE0-3DA3-034A-BA0E-8B484E1F120B}" type="slidenum">
              <a:rPr lang="en-US" smtClean="0"/>
              <a:t>‹#›</a:t>
            </a:fld>
            <a:endParaRPr lang="en-US"/>
          </a:p>
        </p:txBody>
      </p:sp>
    </p:spTree>
    <p:extLst>
      <p:ext uri="{BB962C8B-B14F-4D97-AF65-F5344CB8AC3E}">
        <p14:creationId xmlns:p14="http://schemas.microsoft.com/office/powerpoint/2010/main" val="3216075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074D23-C01F-A545-AEEC-4233A29DEC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7510CC-CD23-744E-8481-9C0CB310E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20E28-EC81-E442-B5D2-25DFB9D1F6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DDCE9-1CC1-7F43-BE64-D722AC335F21}" type="datetimeFigureOut">
              <a:rPr lang="en-US" smtClean="0"/>
              <a:t>11/27/22</a:t>
            </a:fld>
            <a:endParaRPr lang="en-US"/>
          </a:p>
        </p:txBody>
      </p:sp>
      <p:sp>
        <p:nvSpPr>
          <p:cNvPr id="5" name="Footer Placeholder 4">
            <a:extLst>
              <a:ext uri="{FF2B5EF4-FFF2-40B4-BE49-F238E27FC236}">
                <a16:creationId xmlns:a16="http://schemas.microsoft.com/office/drawing/2014/main" id="{6DE4151A-2470-0749-8680-3C440E0826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2065CF-D8B5-EE48-A247-D4527C85EE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B4AE0-3DA3-034A-BA0E-8B484E1F120B}" type="slidenum">
              <a:rPr lang="en-US" smtClean="0"/>
              <a:t>‹#›</a:t>
            </a:fld>
            <a:endParaRPr lang="en-US"/>
          </a:p>
        </p:txBody>
      </p:sp>
    </p:spTree>
    <p:extLst>
      <p:ext uri="{BB962C8B-B14F-4D97-AF65-F5344CB8AC3E}">
        <p14:creationId xmlns:p14="http://schemas.microsoft.com/office/powerpoint/2010/main" val="372525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rz.wikipedia.org/wiki/%D8%B7%D9%84%D8%A7%D9%84_%D8%A8%D9%86_%D8%B9%D8%A8%D8%AF_%D8%A7%D9%84%D9%84%D9%87" TargetMode="External"/><Relationship Id="rId2" Type="http://schemas.openxmlformats.org/officeDocument/2006/relationships/hyperlink" Target="https://arz.wikipedia.org/wiki/%D8%A7%D9%84%D8%A7%D8%B1%D8%AF%D9%86" TargetMode="External"/><Relationship Id="rId1" Type="http://schemas.openxmlformats.org/officeDocument/2006/relationships/slideLayout" Target="../slideLayouts/slideLayout2.xml"/><Relationship Id="rId5" Type="http://schemas.openxmlformats.org/officeDocument/2006/relationships/image" Target="../media/image2.tiff"/><Relationship Id="rId4" Type="http://schemas.openxmlformats.org/officeDocument/2006/relationships/hyperlink" Target="https://arz.wikipedia.org/wiki/%D8%B9%D8%A8%D8%AF_%D8%A7%D9%84%D9%84%D9%87_%D8%A7%D9%84%D8%AA%D8%A7%D9%86%D9%89_%D8%A8%D9%86_%D8%A7%D9%84%D8%AD%D8%B3%D9%8A%D9%8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8A427-3AB7-3343-A14F-14E06BB144AD}"/>
              </a:ext>
            </a:extLst>
          </p:cNvPr>
          <p:cNvSpPr>
            <a:spLocks noGrp="1"/>
          </p:cNvSpPr>
          <p:nvPr>
            <p:ph type="ctrTitle"/>
          </p:nvPr>
        </p:nvSpPr>
        <p:spPr>
          <a:xfrm>
            <a:off x="1524000" y="844952"/>
            <a:ext cx="9144000" cy="1516283"/>
          </a:xfrm>
        </p:spPr>
        <p:txBody>
          <a:bodyPr>
            <a:normAutofit fontScale="90000"/>
          </a:bodyPr>
          <a:lstStyle/>
          <a:p>
            <a:r>
              <a:rPr lang="ar-SA" dirty="0"/>
              <a:t>جلاله الملك الحسين بن طلال </a:t>
            </a:r>
            <a:br>
              <a:rPr lang="ar-SA" dirty="0"/>
            </a:br>
            <a:r>
              <a:rPr lang="ar-SA" dirty="0"/>
              <a:t>طيب الله ثراه</a:t>
            </a:r>
            <a:endParaRPr lang="en-US" dirty="0"/>
          </a:p>
        </p:txBody>
      </p:sp>
      <p:pic>
        <p:nvPicPr>
          <p:cNvPr id="4" name="Picture 3">
            <a:extLst>
              <a:ext uri="{FF2B5EF4-FFF2-40B4-BE49-F238E27FC236}">
                <a16:creationId xmlns:a16="http://schemas.microsoft.com/office/drawing/2014/main" id="{2F757D24-7909-CC42-BB16-64DAA9B2B12F}"/>
              </a:ext>
            </a:extLst>
          </p:cNvPr>
          <p:cNvPicPr>
            <a:picLocks noChangeAspect="1"/>
          </p:cNvPicPr>
          <p:nvPr/>
        </p:nvPicPr>
        <p:blipFill>
          <a:blip r:embed="rId2"/>
          <a:stretch>
            <a:fillRect/>
          </a:stretch>
        </p:blipFill>
        <p:spPr>
          <a:xfrm>
            <a:off x="1713053" y="2347490"/>
            <a:ext cx="8954947" cy="4041734"/>
          </a:xfrm>
          <a:prstGeom prst="rect">
            <a:avLst/>
          </a:prstGeom>
        </p:spPr>
      </p:pic>
      <p:sp>
        <p:nvSpPr>
          <p:cNvPr id="3" name="Subtitle 2">
            <a:extLst>
              <a:ext uri="{FF2B5EF4-FFF2-40B4-BE49-F238E27FC236}">
                <a16:creationId xmlns:a16="http://schemas.microsoft.com/office/drawing/2014/main" id="{0A412AF5-1EF2-EC40-A93A-BA858512B259}"/>
              </a:ext>
            </a:extLst>
          </p:cNvPr>
          <p:cNvSpPr>
            <a:spLocks noGrp="1"/>
          </p:cNvSpPr>
          <p:nvPr>
            <p:ph type="subTitle" idx="1"/>
          </p:nvPr>
        </p:nvSpPr>
        <p:spPr>
          <a:xfrm>
            <a:off x="1524000" y="2268637"/>
            <a:ext cx="9144000" cy="4120587"/>
          </a:xfrm>
        </p:spPr>
        <p:txBody>
          <a:bodyPr/>
          <a:lstStyle/>
          <a:p>
            <a:pPr marL="0" indent="0" algn="ctr" defTabSz="914400" rtl="1" eaLnBrk="1" latinLnBrk="0" hangingPunct="1">
              <a:lnSpc>
                <a:spcPct val="90000"/>
              </a:lnSpc>
              <a:spcBef>
                <a:spcPts val="1000"/>
              </a:spcBef>
              <a:buFont typeface="Arial" panose="020B0604020202020204" pitchFamily="34" charset="0"/>
              <a:buNone/>
            </a:pPr>
            <a:endParaRPr lang="en-US" dirty="0"/>
          </a:p>
        </p:txBody>
      </p:sp>
    </p:spTree>
    <p:extLst>
      <p:ext uri="{BB962C8B-B14F-4D97-AF65-F5344CB8AC3E}">
        <p14:creationId xmlns:p14="http://schemas.microsoft.com/office/powerpoint/2010/main" val="18633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72299-0E1F-A342-A5DB-311804C979DA}"/>
              </a:ext>
            </a:extLst>
          </p:cNvPr>
          <p:cNvSpPr>
            <a:spLocks noGrp="1"/>
          </p:cNvSpPr>
          <p:nvPr>
            <p:ph type="title"/>
          </p:nvPr>
        </p:nvSpPr>
        <p:spPr>
          <a:xfrm>
            <a:off x="838200" y="365125"/>
            <a:ext cx="10515600" cy="2169731"/>
          </a:xfrm>
        </p:spPr>
        <p:txBody>
          <a:bodyPr>
            <a:normAutofit fontScale="90000"/>
          </a:bodyPr>
          <a:lstStyle/>
          <a:p>
            <a:pPr algn="r"/>
            <a:br>
              <a:rPr lang="ar-JO" b="1" dirty="0"/>
            </a:br>
            <a:br>
              <a:rPr lang="ar-JO" b="1" dirty="0"/>
            </a:br>
            <a:r>
              <a:rPr lang="ar-JO" b="1" dirty="0"/>
              <a:t>الملك الحسين بن طلال</a:t>
            </a:r>
            <a:br>
              <a:rPr lang="ar-JO" b="1" dirty="0"/>
            </a:br>
            <a:br>
              <a:rPr lang="en-GB" b="1" dirty="0"/>
            </a:br>
            <a:r>
              <a:rPr lang="ar-JO" dirty="0"/>
              <a:t> (14 نوفمبر 1935 - 7 فبراير 1999) تالت ملوك المملكه </a:t>
            </a:r>
            <a:r>
              <a:rPr lang="ar-JO" dirty="0">
                <a:hlinkClick r:id="rId2" tooltip="الاردن"/>
              </a:rPr>
              <a:t>الاردنيه</a:t>
            </a:r>
            <a:r>
              <a:rPr lang="ar-JO" dirty="0"/>
              <a:t> الهاشميه , و هوا ابن الملك </a:t>
            </a:r>
            <a:r>
              <a:rPr lang="ar-JO" dirty="0">
                <a:hlinkClick r:id="rId3" tooltip="طلال بن عبد الله"/>
              </a:rPr>
              <a:t>طلال بن عبد الله</a:t>
            </a:r>
            <a:r>
              <a:rPr lang="ar-JO" dirty="0"/>
              <a:t> و ابو الملك </a:t>
            </a:r>
            <a:r>
              <a:rPr lang="ar-JO" dirty="0">
                <a:hlinkClick r:id="rId4" tooltip="عبد الله التانى بن الحسين"/>
              </a:rPr>
              <a:t>عبد الله التانى بن الحسين</a:t>
            </a:r>
            <a:r>
              <a:rPr lang="ar-JO" dirty="0"/>
              <a:t> .</a:t>
            </a:r>
            <a:endParaRPr lang="en-US" dirty="0"/>
          </a:p>
        </p:txBody>
      </p:sp>
      <p:pic>
        <p:nvPicPr>
          <p:cNvPr id="4" name="Content Placeholder 3">
            <a:extLst>
              <a:ext uri="{FF2B5EF4-FFF2-40B4-BE49-F238E27FC236}">
                <a16:creationId xmlns:a16="http://schemas.microsoft.com/office/drawing/2014/main" id="{124B9492-EA85-7145-90C5-F411B99267EF}"/>
              </a:ext>
            </a:extLst>
          </p:cNvPr>
          <p:cNvPicPr>
            <a:picLocks noGrp="1" noChangeAspect="1"/>
          </p:cNvPicPr>
          <p:nvPr>
            <p:ph idx="1"/>
          </p:nvPr>
        </p:nvPicPr>
        <p:blipFill>
          <a:blip r:embed="rId5"/>
          <a:stretch>
            <a:fillRect/>
          </a:stretch>
        </p:blipFill>
        <p:spPr>
          <a:xfrm>
            <a:off x="2511706" y="3773488"/>
            <a:ext cx="6597569" cy="2719387"/>
          </a:xfrm>
          <a:prstGeom prst="rect">
            <a:avLst/>
          </a:prstGeom>
        </p:spPr>
      </p:pic>
    </p:spTree>
    <p:extLst>
      <p:ext uri="{BB962C8B-B14F-4D97-AF65-F5344CB8AC3E}">
        <p14:creationId xmlns:p14="http://schemas.microsoft.com/office/powerpoint/2010/main" val="218145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BDA221-FD60-5141-9AE9-CB0B87E81515}"/>
              </a:ext>
            </a:extLst>
          </p:cNvPr>
          <p:cNvSpPr/>
          <p:nvPr/>
        </p:nvSpPr>
        <p:spPr>
          <a:xfrm>
            <a:off x="690622" y="481159"/>
            <a:ext cx="10810755" cy="3477875"/>
          </a:xfrm>
          <a:prstGeom prst="rect">
            <a:avLst/>
          </a:prstGeom>
        </p:spPr>
        <p:txBody>
          <a:bodyPr wrap="square">
            <a:spAutoFit/>
          </a:bodyPr>
          <a:lstStyle/>
          <a:p>
            <a:pPr algn="r"/>
            <a:r>
              <a:rPr lang="ar-JO" sz="2000" b="1" i="0" dirty="0">
                <a:solidFill>
                  <a:srgbClr val="333333"/>
                </a:solidFill>
                <a:effectLst/>
                <a:latin typeface="FrutigerLTArabic-45Light"/>
              </a:rPr>
              <a:t>نبذه عن حياته :</a:t>
            </a:r>
          </a:p>
          <a:p>
            <a:pPr algn="r"/>
            <a:endParaRPr lang="ar-JO" sz="2000" b="1" i="0" dirty="0">
              <a:solidFill>
                <a:srgbClr val="333333"/>
              </a:solidFill>
              <a:effectLst/>
              <a:latin typeface="FrutigerLTArabic-45Light"/>
            </a:endParaRPr>
          </a:p>
          <a:p>
            <a:pPr algn="r"/>
            <a:r>
              <a:rPr lang="ar-JO" i="0" dirty="0">
                <a:solidFill>
                  <a:srgbClr val="333333"/>
                </a:solidFill>
                <a:effectLst/>
                <a:latin typeface="FrutigerLTArabic-45Light"/>
              </a:rPr>
              <a:t>ولد الملك الحسين في عمان في 14 تشرين الثاني 1935، وهو الابن البكر للأمير طلال بن عبد الله والأميرة زين الشرف بنت جميل. وبعد أن أكمل دراسته الابتدائية في عمان انتظم جلالته في كلية فكتوريا في الاسكندرية في مصر، ومن بعدها في مدرسة هارو في انجلترا. وتلقى جلالته بعدها تعليمه العسكري في أكاديمية ساندهيرست الملكية للعلوم العسكرية في انجلترا. نودي به ملكاً على المملكة الأردنية الهاشمية في 11 آب 1952 ولأن جلالته لم يكمل بعد الثمانية عشر سنة قمرية تم تشكيل مجلس وصاية ليتولى إدارة البلاد إلى حين الاستحقاق الدستوري لتسلم جلالته سلطاته الدستورية يوم 2 ايار 1953م حيث جرت مراسيم تسلم جلالته لسلطاته وفقاً للدستور.</a:t>
            </a:r>
          </a:p>
          <a:p>
            <a:pPr algn="r"/>
            <a:endParaRPr lang="ar-JO" dirty="0">
              <a:solidFill>
                <a:srgbClr val="333333"/>
              </a:solidFill>
              <a:latin typeface="FrutigerLTArabic-45Light"/>
            </a:endParaRPr>
          </a:p>
          <a:p>
            <a:pPr algn="r"/>
            <a:r>
              <a:rPr lang="ar-JO" dirty="0"/>
              <a:t>وفي سنوات عمره الأخيرة، كان الملك الحسين يستمتع في الإبحار عبر شبكة الإنترنت، وكان يثمن عالياً الإنترنت كقوة قادرة على إحداث التقدم والتفاهم وما إرشادات الحسين بتزويد كل مدرسة أردنية بخدمة الإنترنت سوى دليل ساطع آخر على تراثه الخالد. كانت حياة جلالته محور العديد من الكتب. وقام هو نفسه بتأليف ثلاثة كتب هي كتاب مشاغل الملوك (1962) والذي تناول طفولته وسنوات حكمه الأولى وكتاب حربي مع إسرائيل (1969) وكتاب مهنتي كملك.</a:t>
            </a:r>
            <a:endParaRPr lang="en-US" dirty="0"/>
          </a:p>
        </p:txBody>
      </p:sp>
    </p:spTree>
    <p:extLst>
      <p:ext uri="{BB962C8B-B14F-4D97-AF65-F5344CB8AC3E}">
        <p14:creationId xmlns:p14="http://schemas.microsoft.com/office/powerpoint/2010/main" val="1594611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557A0F-C1A0-DC4B-B414-D0F2AFEF118F}"/>
              </a:ext>
            </a:extLst>
          </p:cNvPr>
          <p:cNvSpPr/>
          <p:nvPr/>
        </p:nvSpPr>
        <p:spPr>
          <a:xfrm>
            <a:off x="586451" y="488301"/>
            <a:ext cx="11019098" cy="6124754"/>
          </a:xfrm>
          <a:prstGeom prst="rect">
            <a:avLst/>
          </a:prstGeom>
        </p:spPr>
        <p:txBody>
          <a:bodyPr wrap="square">
            <a:spAutoFit/>
          </a:bodyPr>
          <a:lstStyle/>
          <a:p>
            <a:pPr algn="r" rtl="1"/>
            <a:r>
              <a:rPr lang="ar-JO" sz="2000" b="1" i="0" dirty="0">
                <a:solidFill>
                  <a:srgbClr val="333333"/>
                </a:solidFill>
                <a:effectLst/>
                <a:latin typeface="DroidArabicKufi-Regular"/>
              </a:rPr>
              <a:t>أهم إنجازات الملك حسين بن طلال الإنجازات الاجتماعية والاقتصادية ساهم الملك الحسين -رحمه الله- في صنع العديد من الإنجازات التي شملت النواحي الاجتماعية والاقتصادي بما يخدم الشعب الأردني، ومن إنجازاته ما يأتي</a:t>
            </a:r>
            <a:r>
              <a:rPr lang="ar-JO" sz="2000" b="0" i="0" dirty="0">
                <a:solidFill>
                  <a:srgbClr val="333333"/>
                </a:solidFill>
                <a:effectLst/>
                <a:latin typeface="DroidArabicKufi-Regular"/>
              </a:rPr>
              <a:t>:﻿</a:t>
            </a:r>
          </a:p>
          <a:p>
            <a:pPr algn="r" rtl="1"/>
            <a:endParaRPr lang="ar-JO" b="0" i="0" dirty="0">
              <a:solidFill>
                <a:srgbClr val="333333"/>
              </a:solidFill>
              <a:effectLst/>
              <a:latin typeface="DroidArabicKufi-Regular"/>
            </a:endParaRPr>
          </a:p>
          <a:p>
            <a:pPr algn="r" rtl="1"/>
            <a:r>
              <a:rPr lang="ar-JO" sz="2000" b="0" i="0" dirty="0">
                <a:solidFill>
                  <a:srgbClr val="333333"/>
                </a:solidFill>
                <a:effectLst/>
                <a:latin typeface="DroidArabicKufi-Regular"/>
              </a:rPr>
              <a:t>النهضة في مختلف القطاعات الصناعية والسياسية والاقتصادية والتي تخدم الحالة الاجتماعية للمواطنين، والتي تُساعد في تعزيز رفاهية الشعب وتحسين المستوى المعيشي للمواطنين.</a:t>
            </a:r>
          </a:p>
          <a:p>
            <a:pPr algn="r" rtl="1"/>
            <a:r>
              <a:rPr lang="ar-JO" sz="2000" b="0" i="0" dirty="0">
                <a:solidFill>
                  <a:srgbClr val="333333"/>
                </a:solidFill>
                <a:effectLst/>
                <a:latin typeface="DroidArabicKufi-Regular"/>
              </a:rPr>
              <a:t>[١] زيادة جودة الخدمات المُقدمة للمواطنين واتساع دائرة تغطيتها بحيث تصبح موفرة وتشمل جميع المواطنين، وتضم هذه الخدمات الرعاية الصحية والخدمات الأساسية كالمياه والكهرباء وغيرها؛ إذ كانت تتوفر لنسبة قليلة من السكان بشكل مثالي بحيث لا تتجاوز النسبة 10%، ثم ارتقت وتوسعت إلى حد بعيد لتشمل نسبة 99% من المواطنين اليوم بفضل جهود الملك الراحل.</a:t>
            </a:r>
          </a:p>
          <a:p>
            <a:pPr algn="r" rtl="1"/>
            <a:r>
              <a:rPr lang="ar-JO" sz="2000" b="0" i="0" dirty="0">
                <a:solidFill>
                  <a:srgbClr val="333333"/>
                </a:solidFill>
                <a:effectLst/>
                <a:latin typeface="DroidArabicKufi-Regular"/>
              </a:rPr>
              <a:t>﻿[٢] التأكيد على التقدم الأكاديمي وتعزيز التعليم إذ ارتفعت نسبة السكان المتعلمين في الأردن إلى من 33% إلى 85.5% في عام 1996م.</a:t>
            </a:r>
          </a:p>
          <a:p>
            <a:pPr algn="r" rtl="1"/>
            <a:r>
              <a:rPr lang="ar-JO" sz="2000" b="0" i="0" dirty="0">
                <a:solidFill>
                  <a:srgbClr val="333333"/>
                </a:solidFill>
                <a:effectLst/>
                <a:latin typeface="DroidArabicKufi-Regular"/>
              </a:rPr>
              <a:t> [٣] زيادة جودة القطاع الصحي والرعاية الصحية المقدمة للمواطنين؛ إذ إن الإحصائيات في الأعوام 1981-1991 م تُشير إلى انخفاض ملموس في نسبة وفيات الأطفال للعمر أقل من سنة بنسبة كبيرة تعادل 47% بحسب إحصائيات منظمة اليونيسف وهو ما كان يؤكد عليه جلال الملك الحسين طيب الله ثراه، فكان يرى الشعب ثروة الوطن وأغلى ما يملكه فكان يدعم مواطنيه ويمد يد العون للفئة الأقل حظاً والتي تضم المعاقين والأيتام ويُشجعهم على الارتقاء أنفسهم تحقيق المزيد من النجاح لخدمة نفسهم ووطنهم.</a:t>
            </a:r>
          </a:p>
          <a:p>
            <a:pPr algn="r" rtl="1"/>
            <a:r>
              <a:rPr lang="ar-JO" sz="2000" b="0" i="0" dirty="0">
                <a:solidFill>
                  <a:srgbClr val="333333"/>
                </a:solidFill>
                <a:effectLst/>
                <a:latin typeface="DroidArabicKufi-Regular"/>
              </a:rPr>
              <a:t>دعم البنية التحتية الاقتصادية وتطور القطاع الصناعي الذي يتضمن صناعة المعادن مثل: الإسمنت والبوتاس والفوسفات والبوتاس.</a:t>
            </a:r>
          </a:p>
          <a:p>
            <a:pPr algn="r" rtl="1"/>
            <a:r>
              <a:rPr lang="ar-JO" sz="2000" b="0" i="0" dirty="0">
                <a:solidFill>
                  <a:srgbClr val="333333"/>
                </a:solidFill>
                <a:effectLst/>
                <a:latin typeface="DroidArabicKufi-Regular"/>
              </a:rPr>
              <a:t>دعم إنشاء الطرق وصناعة شبكة تغطي مُختلف أنحاء المملكة الأردنية.</a:t>
            </a:r>
            <a:endParaRPr lang="en-GB" sz="2000" b="0" i="0" dirty="0">
              <a:solidFill>
                <a:srgbClr val="333333"/>
              </a:solidFill>
              <a:effectLst/>
              <a:latin typeface="DroidArabicKufi-Regular"/>
            </a:endParaRPr>
          </a:p>
          <a:p>
            <a:pPr rtl="1"/>
            <a:r>
              <a:rPr lang="ar-JO" sz="2000" dirty="0">
                <a:solidFill>
                  <a:srgbClr val="333333"/>
                </a:solidFill>
                <a:latin typeface="DroidArabicKufi-Regular"/>
              </a:rPr>
              <a:t>عمل الطالبه :</a:t>
            </a:r>
          </a:p>
          <a:p>
            <a:pPr rtl="1"/>
            <a:r>
              <a:rPr lang="ar-JO" sz="2000" dirty="0">
                <a:solidFill>
                  <a:srgbClr val="333333"/>
                </a:solidFill>
                <a:latin typeface="DroidArabicKufi-Regular"/>
              </a:rPr>
              <a:t>باولا الصناع</a:t>
            </a:r>
            <a:br>
              <a:rPr lang="ar-JO" dirty="0"/>
            </a:br>
            <a:br>
              <a:rPr lang="ar-JO" dirty="0"/>
            </a:br>
            <a:endParaRPr lang="en-US" dirty="0"/>
          </a:p>
        </p:txBody>
      </p:sp>
    </p:spTree>
    <p:extLst>
      <p:ext uri="{BB962C8B-B14F-4D97-AF65-F5344CB8AC3E}">
        <p14:creationId xmlns:p14="http://schemas.microsoft.com/office/powerpoint/2010/main" val="983805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517</Words>
  <Application>Microsoft Macintosh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DroidArabicKufi-Regular</vt:lpstr>
      <vt:lpstr>FrutigerLTArabic-45Light</vt:lpstr>
      <vt:lpstr>Office Theme</vt:lpstr>
      <vt:lpstr>جلاله الملك الحسين بن طلال  طيب الله ثراه</vt:lpstr>
      <vt:lpstr>  الملك الحسين بن طلال   (14 نوفمبر 1935 - 7 فبراير 1999) تالت ملوك المملكه الاردنيه الهاشميه , و هوا ابن الملك طلال بن عبد الله و ابو الملك عبد الله التانى بن الحسين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جلاله الملك الحسين بن طلال  طيب الله ثراه</dc:title>
  <dc:creator>Naser10.sunna@gmail.com</dc:creator>
  <cp:lastModifiedBy>Naser10.sunna@gmail.com</cp:lastModifiedBy>
  <cp:revision>3</cp:revision>
  <dcterms:created xsi:type="dcterms:W3CDTF">2022-11-27T15:49:55Z</dcterms:created>
  <dcterms:modified xsi:type="dcterms:W3CDTF">2022-11-27T16:23:17Z</dcterms:modified>
</cp:coreProperties>
</file>