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6" d="100"/>
          <a:sy n="86" d="100"/>
        </p:scale>
        <p:origin x="4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DEAEE7E7-BA93-44DE-B767-22F188C51946}" type="datetimeFigureOut">
              <a:rPr lang="en-US" smtClean="0"/>
              <a:t>11/25/2022</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7EDA2009-7EE5-4015-92BD-1E2B683D72C1}"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98746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EE7E7-BA93-44DE-B767-22F188C5194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354373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EE7E7-BA93-44DE-B767-22F188C5194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229110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EE7E7-BA93-44DE-B767-22F188C5194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228770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AEE7E7-BA93-44DE-B767-22F188C5194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A2009-7EE5-4015-92BD-1E2B683D72C1}"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3746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AEE7E7-BA93-44DE-B767-22F188C51946}"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1427524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AEE7E7-BA93-44DE-B767-22F188C51946}" type="datetimeFigureOut">
              <a:rPr lang="en-US" smtClean="0"/>
              <a:t>11/25/2022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2959842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AEE7E7-BA93-44DE-B767-22F188C51946}" type="datetimeFigureOut">
              <a:rPr lang="en-US" smtClean="0"/>
              <a:t>11/25/2022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286600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EE7E7-BA93-44DE-B767-22F188C51946}" type="datetimeFigureOut">
              <a:rPr lang="en-US" smtClean="0"/>
              <a:t>11/25/2022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2341234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EAEE7E7-BA93-44DE-B767-22F188C51946}"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1499318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EAEE7E7-BA93-44DE-B767-22F188C51946}"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A2009-7EE5-4015-92BD-1E2B683D72C1}" type="slidenum">
              <a:rPr lang="en-US" smtClean="0"/>
              <a:t>‹#›</a:t>
            </a:fld>
            <a:endParaRPr lang="en-US"/>
          </a:p>
        </p:txBody>
      </p:sp>
    </p:spTree>
    <p:extLst>
      <p:ext uri="{BB962C8B-B14F-4D97-AF65-F5344CB8AC3E}">
        <p14:creationId xmlns:p14="http://schemas.microsoft.com/office/powerpoint/2010/main" val="66818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DEAEE7E7-BA93-44DE-B767-22F188C51946}" type="datetimeFigureOut">
              <a:rPr lang="en-US" smtClean="0"/>
              <a:t>11/25/2022</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7EDA2009-7EE5-4015-92BD-1E2B683D72C1}" type="slidenum">
              <a:rPr lang="en-US" smtClean="0"/>
              <a:t>‹#›</a:t>
            </a:fld>
            <a:endParaRPr lang="en-US"/>
          </a:p>
        </p:txBody>
      </p:sp>
    </p:spTree>
    <p:extLst>
      <p:ext uri="{BB962C8B-B14F-4D97-AF65-F5344CB8AC3E}">
        <p14:creationId xmlns:p14="http://schemas.microsoft.com/office/powerpoint/2010/main" val="1182578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pl.wikipedia.org/wiki/Jordan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pl.wikipedia.org/wiki/Jordani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l.wikipedia.org/wiki/Jordania"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65F7-6FC6-4843-8754-C9728858DEF0}"/>
              </a:ext>
            </a:extLst>
          </p:cNvPr>
          <p:cNvSpPr>
            <a:spLocks noGrp="1"/>
          </p:cNvSpPr>
          <p:nvPr>
            <p:ph type="ctrTitle"/>
          </p:nvPr>
        </p:nvSpPr>
        <p:spPr/>
        <p:txBody>
          <a:bodyPr/>
          <a:lstStyle/>
          <a:p>
            <a:r>
              <a:rPr lang="ar-JO" dirty="0"/>
              <a:t>الملك حسين بن طلال</a:t>
            </a:r>
            <a:endParaRPr lang="en-US" dirty="0"/>
          </a:p>
        </p:txBody>
      </p:sp>
      <p:sp>
        <p:nvSpPr>
          <p:cNvPr id="3" name="Subtitle 2">
            <a:extLst>
              <a:ext uri="{FF2B5EF4-FFF2-40B4-BE49-F238E27FC236}">
                <a16:creationId xmlns:a16="http://schemas.microsoft.com/office/drawing/2014/main" id="{E5EE7B18-D200-43D9-9D09-DC59C706F640}"/>
              </a:ext>
            </a:extLst>
          </p:cNvPr>
          <p:cNvSpPr>
            <a:spLocks noGrp="1"/>
          </p:cNvSpPr>
          <p:nvPr>
            <p:ph type="subTitle" idx="1"/>
          </p:nvPr>
        </p:nvSpPr>
        <p:spPr/>
        <p:txBody>
          <a:bodyPr/>
          <a:lstStyle/>
          <a:p>
            <a:r>
              <a:rPr lang="ar-JO" dirty="0"/>
              <a:t>سيف الصراف</a:t>
            </a:r>
          </a:p>
          <a:p>
            <a:r>
              <a:rPr lang="en-US" dirty="0"/>
              <a:t>5E</a:t>
            </a:r>
          </a:p>
        </p:txBody>
      </p:sp>
    </p:spTree>
    <p:extLst>
      <p:ext uri="{BB962C8B-B14F-4D97-AF65-F5344CB8AC3E}">
        <p14:creationId xmlns:p14="http://schemas.microsoft.com/office/powerpoint/2010/main" val="184740627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03CBF-4941-479B-BD51-3585A45ACC04}"/>
              </a:ext>
            </a:extLst>
          </p:cNvPr>
          <p:cNvSpPr>
            <a:spLocks noGrp="1"/>
          </p:cNvSpPr>
          <p:nvPr>
            <p:ph type="title"/>
          </p:nvPr>
        </p:nvSpPr>
        <p:spPr/>
        <p:txBody>
          <a:bodyPr/>
          <a:lstStyle/>
          <a:p>
            <a:pPr algn="r"/>
            <a:r>
              <a:rPr lang="ar-JO" dirty="0">
                <a:latin typeface="Simplified Arabic" panose="02020603050405020304" pitchFamily="18" charset="-78"/>
                <a:cs typeface="Simplified Arabic" panose="02020603050405020304" pitchFamily="18" charset="-78"/>
              </a:rPr>
              <a:t>الملك حسين بن طلال.</a:t>
            </a:r>
            <a:endParaRPr lang="en-US"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94D4DCAB-2143-4592-963C-BA44EF58304C}"/>
              </a:ext>
            </a:extLst>
          </p:cNvPr>
          <p:cNvSpPr>
            <a:spLocks noGrp="1"/>
          </p:cNvSpPr>
          <p:nvPr>
            <p:ph idx="1"/>
          </p:nvPr>
        </p:nvSpPr>
        <p:spPr/>
        <p:txBody>
          <a:bodyPr/>
          <a:lstStyle/>
          <a:p>
            <a:pPr marL="0" indent="0" algn="r" rtl="1">
              <a:buNone/>
            </a:pPr>
            <a:r>
              <a:rPr lang="ar-JO" sz="4000" dirty="0">
                <a:latin typeface="Simplified Arabic" panose="02020603050405020304" pitchFamily="18" charset="-78"/>
                <a:cs typeface="Simplified Arabic" panose="02020603050405020304" pitchFamily="18" charset="-78"/>
              </a:rPr>
              <a:t>لُقّب الملك حسين بالملك الباني.</a:t>
            </a:r>
          </a:p>
          <a:p>
            <a:pPr marL="0" indent="0" algn="r" rtl="1">
              <a:buNone/>
            </a:pPr>
            <a:endParaRPr lang="ar-JO" sz="4000" dirty="0"/>
          </a:p>
        </p:txBody>
      </p:sp>
      <p:pic>
        <p:nvPicPr>
          <p:cNvPr id="1028" name="Picture 4" descr="الحسين الباني.. سيرة ميلاد أمة - فيديو">
            <a:extLst>
              <a:ext uri="{FF2B5EF4-FFF2-40B4-BE49-F238E27FC236}">
                <a16:creationId xmlns:a16="http://schemas.microsoft.com/office/drawing/2014/main" id="{C0A82DE6-F4B1-449B-BE2F-32DD157FE3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3815" y="2598690"/>
            <a:ext cx="3275538" cy="37774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59313D97-D973-4D85-96F6-975FB89293A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84215" y="150336"/>
            <a:ext cx="1219200" cy="1609725"/>
          </a:xfrm>
          <a:prstGeom prst="rect">
            <a:avLst/>
          </a:prstGeom>
        </p:spPr>
      </p:pic>
      <p:pic>
        <p:nvPicPr>
          <p:cNvPr id="1032" name="Picture 8" descr="تفسير رؤية الملك حسين بن طلال في المنام تدل علي الرزق الوفير">
            <a:extLst>
              <a:ext uri="{FF2B5EF4-FFF2-40B4-BE49-F238E27FC236}">
                <a16:creationId xmlns:a16="http://schemas.microsoft.com/office/drawing/2014/main" id="{D5A406BC-669A-4776-8243-5B4A4568D8B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61950" y="2598690"/>
            <a:ext cx="3721398" cy="3776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91855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69A1F-F241-44B8-9D6F-B4EEA16CE9EF}"/>
              </a:ext>
            </a:extLst>
          </p:cNvPr>
          <p:cNvSpPr>
            <a:spLocks noGrp="1"/>
          </p:cNvSpPr>
          <p:nvPr>
            <p:ph type="title"/>
          </p:nvPr>
        </p:nvSpPr>
        <p:spPr/>
        <p:txBody>
          <a:bodyPr/>
          <a:lstStyle/>
          <a:p>
            <a:pPr algn="r" rtl="1"/>
            <a:r>
              <a:rPr lang="ar-JO" dirty="0">
                <a:latin typeface="Simplified Arabic" panose="02020603050405020304" pitchFamily="18" charset="-78"/>
                <a:cs typeface="Simplified Arabic" panose="02020603050405020304" pitchFamily="18" charset="-78"/>
              </a:rPr>
              <a:t>نبذة عن حياة الملك حسين بن طلال.</a:t>
            </a:r>
            <a:endParaRPr lang="en-US"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8E106DC2-F4C5-4221-A39B-2AA49E1CE474}"/>
              </a:ext>
            </a:extLst>
          </p:cNvPr>
          <p:cNvSpPr>
            <a:spLocks noGrp="1"/>
          </p:cNvSpPr>
          <p:nvPr>
            <p:ph idx="1"/>
          </p:nvPr>
        </p:nvSpPr>
        <p:spPr/>
        <p:txBody>
          <a:bodyPr/>
          <a:lstStyle/>
          <a:p>
            <a:pPr algn="r" rtl="1"/>
            <a:r>
              <a:rPr lang="ar-JO" sz="2400" dirty="0">
                <a:latin typeface="Simplified Arabic" panose="02020603050405020304" pitchFamily="18" charset="-78"/>
                <a:cs typeface="Simplified Arabic" panose="02020603050405020304" pitchFamily="18" charset="-78"/>
              </a:rPr>
              <a:t>الملك حسين بن طلال ولد في عمان في 14 نوفمبر من عام 1935م، وكان والده الأمير (طلال بن عبد الله)، ووالدته الأميرة (زين الشرف بنت جميل)،وكان له شقيقين أولاد هم الأمير محمد، والأمير الحسن، وشقيق بنت واحدة، هي الأميرة بسمة.</a:t>
            </a:r>
          </a:p>
          <a:p>
            <a:pPr algn="r" rtl="1"/>
            <a:endParaRPr lang="ar-JO" sz="2400" dirty="0">
              <a:latin typeface="Simplified Arabic" panose="02020603050405020304" pitchFamily="18" charset="-78"/>
              <a:cs typeface="Simplified Arabic" panose="02020603050405020304" pitchFamily="18" charset="-78"/>
            </a:endParaRPr>
          </a:p>
          <a:p>
            <a:pPr algn="r" rtl="1"/>
            <a:r>
              <a:rPr lang="ar-JO" sz="2400" dirty="0">
                <a:latin typeface="Simplified Arabic" panose="02020603050405020304" pitchFamily="18" charset="-78"/>
                <a:cs typeface="Simplified Arabic" panose="02020603050405020304" pitchFamily="18" charset="-78"/>
              </a:rPr>
              <a:t>انهى تعليمه الابتدائي والإعدادي والثانوي في عمان، ثم انتقل للدراسة الجامعية في جامعة فيكتوريا في الإسكندرية، ثم إلى مدرسة هارو في انجلترا، وتلقى بعد ذلك تعليمه العسكري في الأكاديمية العسكرية الملكية (ساندهيرست) في إنجلترا.</a:t>
            </a:r>
          </a:p>
          <a:p>
            <a:pPr algn="r" rtl="1"/>
            <a:endParaRPr lang="en-US" dirty="0"/>
          </a:p>
        </p:txBody>
      </p:sp>
      <p:pic>
        <p:nvPicPr>
          <p:cNvPr id="4" name="Picture 3">
            <a:extLst>
              <a:ext uri="{FF2B5EF4-FFF2-40B4-BE49-F238E27FC236}">
                <a16:creationId xmlns:a16="http://schemas.microsoft.com/office/drawing/2014/main" id="{C877F6C5-31EE-4EA2-8616-46274A16B14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27888" y="223678"/>
            <a:ext cx="1219200" cy="1609725"/>
          </a:xfrm>
          <a:prstGeom prst="rect">
            <a:avLst/>
          </a:prstGeom>
        </p:spPr>
      </p:pic>
    </p:spTree>
    <p:extLst>
      <p:ext uri="{BB962C8B-B14F-4D97-AF65-F5344CB8AC3E}">
        <p14:creationId xmlns:p14="http://schemas.microsoft.com/office/powerpoint/2010/main" val="1709444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85E4C-7569-4228-9B41-8EFBD749DFDD}"/>
              </a:ext>
            </a:extLst>
          </p:cNvPr>
          <p:cNvSpPr>
            <a:spLocks noGrp="1"/>
          </p:cNvSpPr>
          <p:nvPr>
            <p:ph type="title"/>
          </p:nvPr>
        </p:nvSpPr>
        <p:spPr/>
        <p:txBody>
          <a:bodyPr/>
          <a:lstStyle/>
          <a:p>
            <a:pPr algn="r" rtl="1"/>
            <a:r>
              <a:rPr lang="ar-JO" dirty="0">
                <a:latin typeface="Simplified Arabic" panose="02020603050405020304" pitchFamily="18" charset="-78"/>
                <a:cs typeface="Simplified Arabic" panose="02020603050405020304" pitchFamily="18" charset="-78"/>
              </a:rPr>
              <a:t>اهم انجازات الملك حسين بن طلال.</a:t>
            </a:r>
            <a:endParaRPr lang="en-US"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B0A2AB55-C31B-46DE-BD30-DA87C7672AF6}"/>
              </a:ext>
            </a:extLst>
          </p:cNvPr>
          <p:cNvSpPr>
            <a:spLocks noGrp="1"/>
          </p:cNvSpPr>
          <p:nvPr>
            <p:ph idx="1"/>
          </p:nvPr>
        </p:nvSpPr>
        <p:spPr/>
        <p:txBody>
          <a:bodyPr/>
          <a:lstStyle/>
          <a:p>
            <a:pPr algn="r" rtl="1"/>
            <a:r>
              <a:rPr lang="ar-JO" sz="2400" dirty="0">
                <a:latin typeface="Simplified Arabic" panose="02020603050405020304" pitchFamily="18" charset="-78"/>
                <a:cs typeface="Simplified Arabic" panose="02020603050405020304" pitchFamily="18" charset="-78"/>
              </a:rPr>
              <a:t>في مجال التعليم العالي تأسس العديد من الجامعات مثل: الجامعة الأردنية وجامعة اليرموك والكثيرمن الجامعات الاخرى, وسمح بإنشاء الجامعات الخاصة إضافة إلى كليات المجتمع والمعاهد المهنية والصناعية في محافظات المملكة كافة</a:t>
            </a:r>
            <a:r>
              <a:rPr lang="en-US" sz="2400" dirty="0">
                <a:latin typeface="Simplified Arabic" panose="02020603050405020304" pitchFamily="18" charset="-78"/>
                <a:cs typeface="Simplified Arabic" panose="02020603050405020304" pitchFamily="18" charset="-78"/>
              </a:rPr>
              <a:t>.</a:t>
            </a:r>
            <a:endParaRPr lang="ar-JO" sz="2400" dirty="0">
              <a:latin typeface="Simplified Arabic" panose="02020603050405020304" pitchFamily="18" charset="-78"/>
              <a:cs typeface="Simplified Arabic" panose="02020603050405020304" pitchFamily="18" charset="-78"/>
            </a:endParaRPr>
          </a:p>
          <a:p>
            <a:pPr marL="0" indent="0" algn="r" rtl="1">
              <a:buNone/>
            </a:pPr>
            <a:endParaRPr lang="ar-JO" sz="2400" dirty="0">
              <a:latin typeface="Simplified Arabic" panose="02020603050405020304" pitchFamily="18" charset="-78"/>
              <a:cs typeface="Simplified Arabic" panose="02020603050405020304" pitchFamily="18" charset="-78"/>
            </a:endParaRPr>
          </a:p>
          <a:p>
            <a:pPr algn="r" rtl="1"/>
            <a:r>
              <a:rPr lang="ar-JO" sz="2400" dirty="0">
                <a:latin typeface="Simplified Arabic" panose="02020603050405020304" pitchFamily="18" charset="-78"/>
                <a:cs typeface="Simplified Arabic" panose="02020603050405020304" pitchFamily="18" charset="-78"/>
              </a:rPr>
              <a:t>شيدت العديد من المستشفيات الحكومية والخاصة والعيادات الصحية والمراكز العلاجية في جميع أنحاء المملكة, منها مدينة الحسين الطبية التي تعتبر الاولى في المنطقة, كما تأسست مديرية التأمين الصحي التي تهتم بتوفير التأمين الصحي للمواطن.</a:t>
            </a:r>
            <a:endParaRPr lang="en-US" sz="2400" dirty="0">
              <a:latin typeface="Simplified Arabic" panose="02020603050405020304" pitchFamily="18" charset="-78"/>
              <a:cs typeface="Simplified Arabic" panose="02020603050405020304" pitchFamily="18" charset="-78"/>
            </a:endParaRPr>
          </a:p>
          <a:p>
            <a:pPr algn="r" rtl="1"/>
            <a:endParaRPr lang="ar-JO" dirty="0"/>
          </a:p>
          <a:p>
            <a:pPr algn="r" rtl="1"/>
            <a:endParaRPr lang="ar-JO" dirty="0"/>
          </a:p>
          <a:p>
            <a:pPr algn="r" rtl="1"/>
            <a:endParaRPr lang="ar-JO" dirty="0"/>
          </a:p>
          <a:p>
            <a:pPr algn="r" rtl="1"/>
            <a:endParaRPr lang="en-US" dirty="0"/>
          </a:p>
        </p:txBody>
      </p:sp>
      <p:pic>
        <p:nvPicPr>
          <p:cNvPr id="4" name="Picture 3">
            <a:extLst>
              <a:ext uri="{FF2B5EF4-FFF2-40B4-BE49-F238E27FC236}">
                <a16:creationId xmlns:a16="http://schemas.microsoft.com/office/drawing/2014/main" id="{4D850507-4516-4897-8839-F61C9F51262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8705" y="150336"/>
            <a:ext cx="1219200" cy="1609725"/>
          </a:xfrm>
          <a:prstGeom prst="rect">
            <a:avLst/>
          </a:prstGeom>
        </p:spPr>
      </p:pic>
      <p:pic>
        <p:nvPicPr>
          <p:cNvPr id="5" name="Picture 4">
            <a:extLst>
              <a:ext uri="{FF2B5EF4-FFF2-40B4-BE49-F238E27FC236}">
                <a16:creationId xmlns:a16="http://schemas.microsoft.com/office/drawing/2014/main" id="{1C271C8F-6497-423F-8F2D-B517FCF37021}"/>
              </a:ext>
            </a:extLst>
          </p:cNvPr>
          <p:cNvPicPr>
            <a:picLocks noChangeAspect="1"/>
          </p:cNvPicPr>
          <p:nvPr/>
        </p:nvPicPr>
        <p:blipFill>
          <a:blip r:embed="rId4"/>
          <a:stretch>
            <a:fillRect/>
          </a:stretch>
        </p:blipFill>
        <p:spPr>
          <a:xfrm>
            <a:off x="6173464" y="4975085"/>
            <a:ext cx="3458808" cy="1647051"/>
          </a:xfrm>
          <a:prstGeom prst="rect">
            <a:avLst/>
          </a:prstGeom>
        </p:spPr>
      </p:pic>
      <p:pic>
        <p:nvPicPr>
          <p:cNvPr id="2050" name="Picture 2" descr="طلبة الجامعة الأردنية (الخصائص، القيم والاتجاهات) - مركز الدراسات  الإستراتيجية">
            <a:extLst>
              <a:ext uri="{FF2B5EF4-FFF2-40B4-BE49-F238E27FC236}">
                <a16:creationId xmlns:a16="http://schemas.microsoft.com/office/drawing/2014/main" id="{9C0D6CC0-F695-4234-9C60-D9668B7386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5887" y="4975085"/>
            <a:ext cx="2482847" cy="1648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28974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50"/>
                                        </p:tgtEl>
                                        <p:attrNameLst>
                                          <p:attrName>style.visibility</p:attrName>
                                        </p:attrNameLst>
                                      </p:cBhvr>
                                      <p:to>
                                        <p:strVal val="visible"/>
                                      </p:to>
                                    </p:set>
                                    <p:anim calcmode="lin" valueType="num">
                                      <p:cBhvr additive="base">
                                        <p:cTn id="11" dur="500" fill="hold"/>
                                        <p:tgtEl>
                                          <p:spTgt spid="2050"/>
                                        </p:tgtEl>
                                        <p:attrNameLst>
                                          <p:attrName>ppt_x</p:attrName>
                                        </p:attrNameLst>
                                      </p:cBhvr>
                                      <p:tavLst>
                                        <p:tav tm="0">
                                          <p:val>
                                            <p:strVal val="#ppt_x"/>
                                          </p:val>
                                        </p:tav>
                                        <p:tav tm="100000">
                                          <p:val>
                                            <p:strVal val="#ppt_x"/>
                                          </p:val>
                                        </p:tav>
                                      </p:tavLst>
                                    </p:anim>
                                    <p:anim calcmode="lin" valueType="num">
                                      <p:cBhvr additive="base">
                                        <p:cTn id="12"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View</Template>
  <TotalTime>26</TotalTime>
  <Words>194</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Century Schoolbook</vt:lpstr>
      <vt:lpstr>Simplified Arabic</vt:lpstr>
      <vt:lpstr>Tahoma</vt:lpstr>
      <vt:lpstr>Wingdings 2</vt:lpstr>
      <vt:lpstr>View</vt:lpstr>
      <vt:lpstr>الملك حسين بن طلال</vt:lpstr>
      <vt:lpstr>الملك حسين بن طلال.</vt:lpstr>
      <vt:lpstr>نبذة عن حياة الملك حسين بن طلال.</vt:lpstr>
      <vt:lpstr>اهم انجازات الملك حسين بن طلال.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حسين بن طلال</dc:title>
  <dc:creator>Admin</dc:creator>
  <cp:lastModifiedBy>Admin</cp:lastModifiedBy>
  <cp:revision>4</cp:revision>
  <dcterms:created xsi:type="dcterms:W3CDTF">2022-11-25T11:02:00Z</dcterms:created>
  <dcterms:modified xsi:type="dcterms:W3CDTF">2022-11-25T11:28:19Z</dcterms:modified>
</cp:coreProperties>
</file>