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1076E-EB72-4AF4-BC7B-B40E286E83C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280318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1076E-EB72-4AF4-BC7B-B40E286E83C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172031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1076E-EB72-4AF4-BC7B-B40E286E83C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404680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1076E-EB72-4AF4-BC7B-B40E286E83C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132899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1076E-EB72-4AF4-BC7B-B40E286E83C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40971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1076E-EB72-4AF4-BC7B-B40E286E83C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97459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1076E-EB72-4AF4-BC7B-B40E286E83CB}"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293620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1076E-EB72-4AF4-BC7B-B40E286E83CB}"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293746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1076E-EB72-4AF4-BC7B-B40E286E83CB}"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404792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1076E-EB72-4AF4-BC7B-B40E286E83C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126361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1076E-EB72-4AF4-BC7B-B40E286E83C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A9363-5AC0-4E43-8647-6545DB142FE4}" type="slidenum">
              <a:rPr lang="en-US" smtClean="0"/>
              <a:t>‹#›</a:t>
            </a:fld>
            <a:endParaRPr lang="en-US"/>
          </a:p>
        </p:txBody>
      </p:sp>
    </p:spTree>
    <p:extLst>
      <p:ext uri="{BB962C8B-B14F-4D97-AF65-F5344CB8AC3E}">
        <p14:creationId xmlns:p14="http://schemas.microsoft.com/office/powerpoint/2010/main" val="150196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1076E-EB72-4AF4-BC7B-B40E286E83CB}"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A9363-5AC0-4E43-8647-6545DB142FE4}" type="slidenum">
              <a:rPr lang="en-US" smtClean="0"/>
              <a:t>‹#›</a:t>
            </a:fld>
            <a:endParaRPr lang="en-US"/>
          </a:p>
        </p:txBody>
      </p:sp>
    </p:spTree>
    <p:extLst>
      <p:ext uri="{BB962C8B-B14F-4D97-AF65-F5344CB8AC3E}">
        <p14:creationId xmlns:p14="http://schemas.microsoft.com/office/powerpoint/2010/main" val="5407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4" name="Title 3"/>
          <p:cNvSpPr>
            <a:spLocks noGrp="1"/>
          </p:cNvSpPr>
          <p:nvPr>
            <p:ph type="title"/>
          </p:nvPr>
        </p:nvSpPr>
        <p:spPr>
          <a:xfrm>
            <a:off x="144327" y="2628900"/>
            <a:ext cx="5393587" cy="1600200"/>
          </a:xfrm>
        </p:spPr>
        <p:txBody>
          <a:bodyPr>
            <a:noAutofit/>
          </a:bodyPr>
          <a:lstStyle/>
          <a:p>
            <a:pPr algn="ctr"/>
            <a:r>
              <a:rPr lang="en-US" sz="11500" b="1" dirty="0" smtClean="0"/>
              <a:t>AFRICAN LIONS </a:t>
            </a:r>
            <a:endParaRPr lang="en-US" sz="11500" b="1" dirty="0"/>
          </a:p>
        </p:txBody>
      </p:sp>
      <p:sp>
        <p:nvSpPr>
          <p:cNvPr id="8" name="TextBox 7"/>
          <p:cNvSpPr txBox="1"/>
          <p:nvPr/>
        </p:nvSpPr>
        <p:spPr>
          <a:xfrm>
            <a:off x="9028090" y="4229100"/>
            <a:ext cx="2962141" cy="954107"/>
          </a:xfrm>
          <a:prstGeom prst="rect">
            <a:avLst/>
          </a:prstGeom>
          <a:noFill/>
        </p:spPr>
        <p:txBody>
          <a:bodyPr wrap="square" rtlCol="0">
            <a:spAutoFit/>
          </a:bodyPr>
          <a:lstStyle/>
          <a:p>
            <a:pPr algn="ctr"/>
            <a:r>
              <a:rPr lang="en-US" sz="2800" b="1" dirty="0" err="1" smtClean="0"/>
              <a:t>Karam</a:t>
            </a:r>
            <a:r>
              <a:rPr lang="en-US" sz="2800" b="1" dirty="0" smtClean="0"/>
              <a:t> </a:t>
            </a:r>
            <a:r>
              <a:rPr lang="en-US" sz="2800" b="1" dirty="0" err="1" smtClean="0"/>
              <a:t>Gammoh</a:t>
            </a:r>
            <a:endParaRPr lang="en-US" sz="2800" b="1" dirty="0" smtClean="0"/>
          </a:p>
          <a:p>
            <a:pPr algn="ctr"/>
            <a:r>
              <a:rPr lang="en-US" sz="2800" b="1" dirty="0" smtClean="0"/>
              <a:t>6E</a:t>
            </a:r>
            <a:endParaRPr lang="en-US" sz="2800" b="1" dirty="0"/>
          </a:p>
        </p:txBody>
      </p:sp>
    </p:spTree>
    <p:extLst>
      <p:ext uri="{BB962C8B-B14F-4D97-AF65-F5344CB8AC3E}">
        <p14:creationId xmlns:p14="http://schemas.microsoft.com/office/powerpoint/2010/main" val="6214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9397" y="334850"/>
            <a:ext cx="3750245" cy="3588399"/>
          </a:xfrm>
        </p:spPr>
        <p:txBody>
          <a:bodyPr>
            <a:noAutofit/>
          </a:bodyPr>
          <a:lstStyle/>
          <a:p>
            <a:pPr algn="just"/>
            <a:r>
              <a:rPr lang="en-US" sz="2100" dirty="0" smtClean="0"/>
              <a:t>African Lions are </a:t>
            </a:r>
            <a:r>
              <a:rPr lang="en-US" sz="2100" dirty="0"/>
              <a:t>the most </a:t>
            </a:r>
            <a:r>
              <a:rPr lang="en-US" sz="2100" dirty="0" smtClean="0"/>
              <a:t>popular specie of big cats</a:t>
            </a:r>
            <a:r>
              <a:rPr lang="en-US" sz="2100" dirty="0"/>
              <a:t>. They are the only </a:t>
            </a:r>
            <a:r>
              <a:rPr lang="en-US" sz="2100" dirty="0" smtClean="0"/>
              <a:t>big cats </a:t>
            </a:r>
            <a:r>
              <a:rPr lang="en-US" sz="2100" dirty="0"/>
              <a:t>that live in large family groups called “prides” consisting of four to 12 related adult females with their offspring plus two to three unrelated adult males. </a:t>
            </a:r>
            <a:r>
              <a:rPr lang="en-US" sz="2100" dirty="0"/>
              <a:t>Lions also hunt in groups using stalking and ambush techniques. Females do most of the hunting. All members of the pride share in the kill, with males eating first followed by females and then cubs. Males protect the females and cubs from other lions and hyenas.</a:t>
            </a:r>
          </a:p>
          <a:p>
            <a:pPr algn="just"/>
            <a:r>
              <a:rPr lang="en-US" sz="2100" dirty="0"/>
              <a:t>Lions are an apex predator and, like all apex predators, play a crucial role in maintaining a healthy herbivore population and balanced ecosystem. </a:t>
            </a:r>
          </a:p>
          <a:p>
            <a:pPr algn="just"/>
            <a:endParaRPr lang="en-US" sz="2100" dirty="0"/>
          </a:p>
        </p:txBody>
      </p:sp>
      <p:pic>
        <p:nvPicPr>
          <p:cNvPr id="2050" name="Picture 2" descr="Lion Family - My Animal Family"/>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st African Lion | Planet Zoo Wiki | Fandom"/>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202" r="6202"/>
          <a:stretch>
            <a:fillRect/>
          </a:stretch>
        </p:blipFill>
        <p:spPr bwMode="auto">
          <a:xfrm>
            <a:off x="211944" y="1298011"/>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10086" y="639695"/>
            <a:ext cx="4049836" cy="5262979"/>
          </a:xfrm>
          <a:prstGeom prst="rect">
            <a:avLst/>
          </a:prstGeom>
        </p:spPr>
        <p:txBody>
          <a:bodyPr wrap="square">
            <a:spAutoFit/>
          </a:bodyPr>
          <a:lstStyle/>
          <a:p>
            <a:pPr algn="just"/>
            <a:r>
              <a:rPr lang="en-US" sz="2400" dirty="0"/>
              <a:t>African lions are typically found in savannas, plains, grasslands, dense bush and open woodlands where prey is abundant. They can also be found in smaller numbers in </a:t>
            </a:r>
            <a:r>
              <a:rPr lang="en-US" sz="2400" dirty="0" err="1"/>
              <a:t>semidesert</a:t>
            </a:r>
            <a:r>
              <a:rPr lang="en-US" sz="2400" dirty="0"/>
              <a:t> and mountain habitats</a:t>
            </a:r>
          </a:p>
          <a:p>
            <a:pPr algn="just"/>
            <a:r>
              <a:rPr lang="en-US" sz="2400" dirty="0"/>
              <a:t>This species can be found in most countries of sub-Saharan Africa, primarily inhabiting eastern and southern Africa up to elevations of 13,700 ft. (4,200 m).</a:t>
            </a:r>
          </a:p>
        </p:txBody>
      </p:sp>
      <p:sp>
        <p:nvSpPr>
          <p:cNvPr id="7" name="TextBox 6"/>
          <p:cNvSpPr txBox="1"/>
          <p:nvPr/>
        </p:nvSpPr>
        <p:spPr>
          <a:xfrm>
            <a:off x="211944" y="178030"/>
            <a:ext cx="2524259" cy="584775"/>
          </a:xfrm>
          <a:prstGeom prst="rect">
            <a:avLst/>
          </a:prstGeom>
          <a:noFill/>
        </p:spPr>
        <p:txBody>
          <a:bodyPr wrap="square" rtlCol="0">
            <a:spAutoFit/>
          </a:bodyPr>
          <a:lstStyle/>
          <a:p>
            <a:r>
              <a:rPr lang="en-US" sz="3200" b="1" u="sng" dirty="0">
                <a:solidFill>
                  <a:srgbClr val="202124"/>
                </a:solidFill>
              </a:rPr>
              <a:t>Habitat</a:t>
            </a:r>
          </a:p>
        </p:txBody>
      </p:sp>
    </p:spTree>
    <p:extLst>
      <p:ext uri="{BB962C8B-B14F-4D97-AF65-F5344CB8AC3E}">
        <p14:creationId xmlns:p14="http://schemas.microsoft.com/office/powerpoint/2010/main" val="102765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297761" y="1339403"/>
            <a:ext cx="3650449" cy="3876959"/>
          </a:xfrm>
        </p:spPr>
        <p:txBody>
          <a:bodyPr wrap="square">
            <a:spAutoFit/>
          </a:bodyPr>
          <a:lstStyle/>
          <a:p>
            <a:pPr algn="just"/>
            <a:r>
              <a:rPr lang="en-US" sz="2400" dirty="0"/>
              <a:t>Lion numbers have been decimated, with an estimated 23,000 remaining today, down from 450,000 in the past 50 years.</a:t>
            </a:r>
          </a:p>
          <a:p>
            <a:pPr algn="just"/>
            <a:r>
              <a:rPr lang="en-US" sz="2400" dirty="0"/>
              <a:t>like many of Africa’s iconic species, lion populations are also shrinking rapidly and are expected to suffer an additional 50% decline in the next 2 decades. </a:t>
            </a:r>
          </a:p>
        </p:txBody>
      </p:sp>
      <p:pic>
        <p:nvPicPr>
          <p:cNvPr id="5" name="Picture 4"/>
          <p:cNvPicPr>
            <a:picLocks noChangeAspect="1"/>
          </p:cNvPicPr>
          <p:nvPr/>
        </p:nvPicPr>
        <p:blipFill>
          <a:blip r:embed="rId2"/>
          <a:stretch>
            <a:fillRect/>
          </a:stretch>
        </p:blipFill>
        <p:spPr>
          <a:xfrm>
            <a:off x="4547728" y="987425"/>
            <a:ext cx="6972893" cy="5130040"/>
          </a:xfrm>
          <a:prstGeom prst="rect">
            <a:avLst/>
          </a:prstGeom>
        </p:spPr>
      </p:pic>
      <p:sp>
        <p:nvSpPr>
          <p:cNvPr id="6" name="Rectangle 5"/>
          <p:cNvSpPr/>
          <p:nvPr/>
        </p:nvSpPr>
        <p:spPr>
          <a:xfrm>
            <a:off x="297761" y="206061"/>
            <a:ext cx="1696683" cy="584775"/>
          </a:xfrm>
          <a:prstGeom prst="rect">
            <a:avLst/>
          </a:prstGeom>
        </p:spPr>
        <p:txBody>
          <a:bodyPr wrap="none">
            <a:spAutoFit/>
          </a:bodyPr>
          <a:lstStyle/>
          <a:p>
            <a:r>
              <a:rPr lang="en-US" sz="3200" b="1" u="sng" dirty="0">
                <a:solidFill>
                  <a:srgbClr val="202124"/>
                </a:solidFill>
              </a:rPr>
              <a:t>Statistics</a:t>
            </a:r>
          </a:p>
        </p:txBody>
      </p:sp>
    </p:spTree>
    <p:extLst>
      <p:ext uri="{BB962C8B-B14F-4D97-AF65-F5344CB8AC3E}">
        <p14:creationId xmlns:p14="http://schemas.microsoft.com/office/powerpoint/2010/main" val="87803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unting:Lion - Hunt in Afric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954" r="7954"/>
          <a:stretch>
            <a:fillRect/>
          </a:stretch>
        </p:blipFill>
        <p:spPr bwMode="auto">
          <a:xfrm>
            <a:off x="297761" y="1133341"/>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73532" y="927279"/>
            <a:ext cx="4034865" cy="4939814"/>
          </a:xfrm>
          <a:prstGeom prst="rect">
            <a:avLst/>
          </a:prstGeom>
        </p:spPr>
        <p:txBody>
          <a:bodyPr wrap="square">
            <a:spAutoFit/>
          </a:bodyPr>
          <a:lstStyle/>
          <a:p>
            <a:pPr algn="just"/>
            <a:r>
              <a:rPr lang="en-US" sz="2100" dirty="0"/>
              <a:t>The main threats to African </a:t>
            </a:r>
            <a:r>
              <a:rPr lang="en-US" sz="2100"/>
              <a:t>lions </a:t>
            </a:r>
            <a:r>
              <a:rPr lang="en-US" sz="2100" smtClean="0"/>
              <a:t>are hunting </a:t>
            </a:r>
            <a:r>
              <a:rPr lang="en-US" sz="2100" dirty="0"/>
              <a:t>conflict and natural prey </a:t>
            </a:r>
            <a:r>
              <a:rPr lang="en-US" sz="2100" dirty="0" smtClean="0"/>
              <a:t>decline ( Death)  </a:t>
            </a:r>
            <a:r>
              <a:rPr lang="en-US" sz="2100" dirty="0"/>
              <a:t>as well as habitat loss, climate change and wildlife trade</a:t>
            </a:r>
            <a:r>
              <a:rPr lang="en-US" sz="2100" dirty="0" smtClean="0"/>
              <a:t>.</a:t>
            </a:r>
          </a:p>
          <a:p>
            <a:pPr algn="just"/>
            <a:r>
              <a:rPr lang="en-US" sz="2100" dirty="0" smtClean="0"/>
              <a:t>With </a:t>
            </a:r>
            <a:r>
              <a:rPr lang="en-US" sz="2100" dirty="0"/>
              <a:t>around 23,000 African lions left in the wild, they're now officially classified as 'vulnerable</a:t>
            </a:r>
            <a:r>
              <a:rPr lang="en-US" sz="2100" dirty="0" smtClean="0"/>
              <a:t>'.</a:t>
            </a:r>
          </a:p>
          <a:p>
            <a:pPr algn="just"/>
            <a:r>
              <a:rPr lang="en-US" sz="2100" dirty="0" smtClean="0"/>
              <a:t>Unfortunately, lion hunting is legal in Africa. But at the same time, the government of South Africa, Botswana, Namibia, and Zimbabwe are the top countries that allowed the people to hunt wild animals</a:t>
            </a:r>
            <a:r>
              <a:rPr lang="en-US" sz="2100" b="0" i="0" dirty="0" smtClean="0">
                <a:solidFill>
                  <a:srgbClr val="202124"/>
                </a:solidFill>
                <a:effectLst/>
                <a:latin typeface="arial" panose="020B0604020202020204" pitchFamily="34" charset="0"/>
              </a:rPr>
              <a:t>.</a:t>
            </a:r>
            <a:endParaRPr lang="en-US" sz="2100" dirty="0" smtClean="0"/>
          </a:p>
          <a:p>
            <a:pPr algn="just"/>
            <a:endParaRPr lang="en-US" sz="2100" dirty="0"/>
          </a:p>
        </p:txBody>
      </p:sp>
      <p:sp>
        <p:nvSpPr>
          <p:cNvPr id="9" name="Rectangle 8"/>
          <p:cNvSpPr/>
          <p:nvPr/>
        </p:nvSpPr>
        <p:spPr>
          <a:xfrm>
            <a:off x="297761" y="206061"/>
            <a:ext cx="4667047" cy="584775"/>
          </a:xfrm>
          <a:prstGeom prst="rect">
            <a:avLst/>
          </a:prstGeom>
        </p:spPr>
        <p:txBody>
          <a:bodyPr wrap="none">
            <a:spAutoFit/>
          </a:bodyPr>
          <a:lstStyle/>
          <a:p>
            <a:r>
              <a:rPr lang="en-US" sz="3200" b="1" u="sng" dirty="0">
                <a:solidFill>
                  <a:srgbClr val="202124"/>
                </a:solidFill>
              </a:rPr>
              <a:t>Reasons behind </a:t>
            </a:r>
            <a:r>
              <a:rPr lang="en-US" sz="3200" b="1" u="sng" dirty="0" smtClean="0">
                <a:solidFill>
                  <a:srgbClr val="202124"/>
                </a:solidFill>
              </a:rPr>
              <a:t>Extinction</a:t>
            </a:r>
            <a:endParaRPr lang="en-US" sz="3200" b="1" u="sng" dirty="0">
              <a:solidFill>
                <a:srgbClr val="202124"/>
              </a:solidFill>
            </a:endParaRPr>
          </a:p>
        </p:txBody>
      </p:sp>
    </p:spTree>
    <p:extLst>
      <p:ext uri="{BB962C8B-B14F-4D97-AF65-F5344CB8AC3E}">
        <p14:creationId xmlns:p14="http://schemas.microsoft.com/office/powerpoint/2010/main" val="139803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595" y="1079001"/>
            <a:ext cx="10878355" cy="6186309"/>
          </a:xfrm>
          <a:prstGeom prst="rect">
            <a:avLst/>
          </a:prstGeom>
        </p:spPr>
        <p:txBody>
          <a:bodyPr wrap="square">
            <a:spAutoFit/>
          </a:bodyPr>
          <a:lstStyle/>
          <a:p>
            <a:pPr marL="285750" indent="-285750" algn="just">
              <a:buFont typeface="Wingdings" panose="05000000000000000000" pitchFamily="2" charset="2"/>
              <a:buChar char="ü"/>
            </a:pPr>
            <a:r>
              <a:rPr lang="en-US" sz="2000" dirty="0" smtClean="0">
                <a:solidFill>
                  <a:srgbClr val="202124"/>
                </a:solidFill>
              </a:rPr>
              <a:t>Non-profit </a:t>
            </a:r>
            <a:r>
              <a:rPr lang="en-US" sz="2000" dirty="0">
                <a:solidFill>
                  <a:srgbClr val="202124"/>
                </a:solidFill>
              </a:rPr>
              <a:t>conservation organizations such as African Parks takes on direct responsibility for the rehabilitation and long-term management of </a:t>
            </a:r>
            <a:r>
              <a:rPr lang="en-US" sz="2400" dirty="0">
                <a:solidFill>
                  <a:srgbClr val="202124"/>
                </a:solidFill>
                <a:effectLst>
                  <a:outerShdw blurRad="38100" dist="38100" dir="2700000" algn="tl">
                    <a:srgbClr val="000000">
                      <a:alpha val="43137"/>
                    </a:srgbClr>
                  </a:outerShdw>
                </a:effectLst>
              </a:rPr>
              <a:t>protected areas </a:t>
            </a:r>
            <a:r>
              <a:rPr lang="en-US" sz="2000" dirty="0">
                <a:solidFill>
                  <a:srgbClr val="202124"/>
                </a:solidFill>
              </a:rPr>
              <a:t>in partnership with governments and local communities.</a:t>
            </a:r>
          </a:p>
          <a:p>
            <a:pPr algn="just"/>
            <a:endParaRPr lang="en-US" sz="2000" dirty="0">
              <a:solidFill>
                <a:srgbClr val="202124"/>
              </a:solidFill>
            </a:endParaRPr>
          </a:p>
          <a:p>
            <a:pPr marL="285750" indent="-285750" algn="just">
              <a:buFont typeface="Wingdings" panose="05000000000000000000" pitchFamily="2" charset="2"/>
              <a:buChar char="ü"/>
            </a:pPr>
            <a:r>
              <a:rPr lang="en-US" sz="2000" dirty="0" smtClean="0">
                <a:solidFill>
                  <a:srgbClr val="202124"/>
                </a:solidFill>
              </a:rPr>
              <a:t>In African countries </a:t>
            </a:r>
            <a:r>
              <a:rPr lang="en-US" sz="2000" dirty="0">
                <a:solidFill>
                  <a:srgbClr val="202124"/>
                </a:solidFill>
              </a:rPr>
              <a:t>like Kenya, lions are largely restricted to protected areas and surrounding community conservation areas, where hunting is </a:t>
            </a:r>
            <a:r>
              <a:rPr lang="en-US" sz="2400" dirty="0">
                <a:solidFill>
                  <a:srgbClr val="202124"/>
                </a:solidFill>
                <a:effectLst>
                  <a:outerShdw blurRad="38100" dist="38100" dir="2700000" algn="tl">
                    <a:srgbClr val="000000">
                      <a:alpha val="43137"/>
                    </a:srgbClr>
                  </a:outerShdw>
                </a:effectLst>
              </a:rPr>
              <a:t>prohibited.</a:t>
            </a:r>
          </a:p>
          <a:p>
            <a:pPr algn="just"/>
            <a:endParaRPr lang="en-US" sz="2000" dirty="0">
              <a:solidFill>
                <a:srgbClr val="202124"/>
              </a:solidFill>
            </a:endParaRPr>
          </a:p>
          <a:p>
            <a:pPr marL="285750" indent="-285750" algn="just">
              <a:buFont typeface="Wingdings" panose="05000000000000000000" pitchFamily="2" charset="2"/>
              <a:buChar char="ü"/>
            </a:pPr>
            <a:r>
              <a:rPr lang="en-US" sz="2000" dirty="0">
                <a:solidFill>
                  <a:srgbClr val="202124"/>
                </a:solidFill>
              </a:rPr>
              <a:t>African Parks has heeded the call to safeguard and protect Africa's largest and most iconic cat through effective park protection at a landscape level, and species-specific interventions including reintroductions and translocations, monitoring and research and mitigating human-lion conflict.</a:t>
            </a:r>
          </a:p>
          <a:p>
            <a:pPr algn="just"/>
            <a:endParaRPr lang="en-US" sz="2000" dirty="0">
              <a:solidFill>
                <a:srgbClr val="202124"/>
              </a:solidFill>
            </a:endParaRPr>
          </a:p>
          <a:p>
            <a:pPr marL="285750" indent="-285750" algn="just">
              <a:buFont typeface="Wingdings" panose="05000000000000000000" pitchFamily="2" charset="2"/>
              <a:buChar char="ü"/>
            </a:pPr>
            <a:r>
              <a:rPr lang="en-US" sz="2000" dirty="0">
                <a:solidFill>
                  <a:srgbClr val="202124"/>
                </a:solidFill>
              </a:rPr>
              <a:t> With the continental population decreasing and threats continuing to mount, it’s become more important than ever to closely </a:t>
            </a:r>
            <a:r>
              <a:rPr lang="en-US" sz="2400" dirty="0">
                <a:solidFill>
                  <a:srgbClr val="202124"/>
                </a:solidFill>
                <a:effectLst>
                  <a:outerShdw blurRad="38100" dist="38100" dir="2700000" algn="tl">
                    <a:srgbClr val="000000">
                      <a:alpha val="43137"/>
                    </a:srgbClr>
                  </a:outerShdw>
                </a:effectLst>
              </a:rPr>
              <a:t>track this species. </a:t>
            </a:r>
            <a:r>
              <a:rPr lang="en-US" sz="2000" dirty="0">
                <a:solidFill>
                  <a:srgbClr val="202124"/>
                </a:solidFill>
              </a:rPr>
              <a:t>In Tanzania’s </a:t>
            </a:r>
            <a:r>
              <a:rPr lang="en-US" sz="2000" dirty="0" err="1">
                <a:solidFill>
                  <a:srgbClr val="202124"/>
                </a:solidFill>
              </a:rPr>
              <a:t>Manyara</a:t>
            </a:r>
            <a:r>
              <a:rPr lang="en-US" sz="2000" dirty="0">
                <a:solidFill>
                  <a:srgbClr val="202124"/>
                </a:solidFill>
              </a:rPr>
              <a:t> Ranch, National and International Organizations </a:t>
            </a:r>
            <a:r>
              <a:rPr lang="en-US" sz="2000" dirty="0">
                <a:solidFill>
                  <a:srgbClr val="202124"/>
                </a:solidFill>
                <a:effectLst>
                  <a:outerShdw blurRad="38100" dist="38100" dir="2700000" algn="tl">
                    <a:srgbClr val="000000">
                      <a:alpha val="43137"/>
                    </a:srgbClr>
                  </a:outerShdw>
                </a:effectLst>
              </a:rPr>
              <a:t>tagged the lions with high-tech collars equipped with radio transmitters to track the animals’ natural movements</a:t>
            </a:r>
            <a:r>
              <a:rPr lang="en-US" sz="2000" dirty="0">
                <a:solidFill>
                  <a:srgbClr val="202124"/>
                </a:solidFill>
              </a:rPr>
              <a:t>. This allows scientists and </a:t>
            </a:r>
            <a:r>
              <a:rPr lang="en-US" sz="2000" dirty="0">
                <a:solidFill>
                  <a:srgbClr val="202124"/>
                </a:solidFill>
                <a:effectLst>
                  <a:outerShdw blurRad="38100" dist="38100" dir="2700000" algn="tl">
                    <a:srgbClr val="000000">
                      <a:alpha val="43137"/>
                    </a:srgbClr>
                  </a:outerShdw>
                </a:effectLst>
              </a:rPr>
              <a:t>conservationists</a:t>
            </a:r>
            <a:r>
              <a:rPr lang="en-US" sz="2000" dirty="0">
                <a:solidFill>
                  <a:srgbClr val="202124"/>
                </a:solidFill>
              </a:rPr>
              <a:t> to monitor for potential disease outbreaks, home range, productivity, behavior, habitat use, survival, predator-prey interactions, and ultimately population estimates</a:t>
            </a:r>
            <a:r>
              <a:rPr lang="en-US" dirty="0" smtClean="0">
                <a:solidFill>
                  <a:srgbClr val="202124"/>
                </a:solidFill>
              </a:rPr>
              <a:t>.</a:t>
            </a:r>
          </a:p>
          <a:p>
            <a:pPr marL="285750" indent="-285750" algn="just">
              <a:buFont typeface="Wingdings" panose="05000000000000000000" pitchFamily="2" charset="2"/>
              <a:buChar char="ü"/>
            </a:pPr>
            <a:endParaRPr lang="en-US" sz="2000" dirty="0">
              <a:solidFill>
                <a:srgbClr val="202124"/>
              </a:solidFill>
            </a:endParaRPr>
          </a:p>
          <a:p>
            <a:pPr algn="just"/>
            <a:endParaRPr lang="en-US" sz="2400" dirty="0">
              <a:solidFill>
                <a:srgbClr val="202124"/>
              </a:solidFill>
            </a:endParaRPr>
          </a:p>
        </p:txBody>
      </p:sp>
      <p:sp>
        <p:nvSpPr>
          <p:cNvPr id="7" name="Rectangle 6"/>
          <p:cNvSpPr/>
          <p:nvPr/>
        </p:nvSpPr>
        <p:spPr>
          <a:xfrm>
            <a:off x="184595" y="269314"/>
            <a:ext cx="6728124" cy="584775"/>
          </a:xfrm>
          <a:prstGeom prst="rect">
            <a:avLst/>
          </a:prstGeom>
        </p:spPr>
        <p:txBody>
          <a:bodyPr wrap="none">
            <a:spAutoFit/>
          </a:bodyPr>
          <a:lstStyle/>
          <a:p>
            <a:r>
              <a:rPr lang="en-US" sz="3200" b="1" u="sng" dirty="0" smtClean="0">
                <a:solidFill>
                  <a:srgbClr val="202124"/>
                </a:solidFill>
              </a:rPr>
              <a:t>What</a:t>
            </a:r>
            <a:r>
              <a:rPr lang="en-US" sz="2000" b="1" u="sng" dirty="0" smtClean="0">
                <a:solidFill>
                  <a:srgbClr val="202124"/>
                </a:solidFill>
              </a:rPr>
              <a:t> </a:t>
            </a:r>
            <a:r>
              <a:rPr lang="en-US" sz="2400" b="1" u="sng" dirty="0">
                <a:solidFill>
                  <a:srgbClr val="202124"/>
                </a:solidFill>
              </a:rPr>
              <a:t>is being done now to preserve African Lions</a:t>
            </a:r>
            <a:endParaRPr lang="en-US" sz="3200" b="1" u="sng" dirty="0">
              <a:solidFill>
                <a:srgbClr val="202124"/>
              </a:solidFill>
            </a:endParaRPr>
          </a:p>
        </p:txBody>
      </p:sp>
    </p:spTree>
    <p:extLst>
      <p:ext uri="{BB962C8B-B14F-4D97-AF65-F5344CB8AC3E}">
        <p14:creationId xmlns:p14="http://schemas.microsoft.com/office/powerpoint/2010/main" val="363610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837" y="3958331"/>
            <a:ext cx="10515600" cy="1325563"/>
          </a:xfrm>
        </p:spPr>
        <p:txBody>
          <a:bodyPr>
            <a:noAutofit/>
          </a:bodyPr>
          <a:lstStyle/>
          <a:p>
            <a:pPr algn="ctr"/>
            <a:r>
              <a:rPr lang="en-US" sz="16600" b="1" dirty="0" smtClean="0"/>
              <a:t>Thank</a:t>
            </a:r>
            <a:r>
              <a:rPr lang="en-US" sz="13800" b="1" dirty="0" smtClean="0"/>
              <a:t> you</a:t>
            </a:r>
            <a:endParaRPr lang="en-US" sz="13800" b="1" dirty="0"/>
          </a:p>
        </p:txBody>
      </p:sp>
      <p:pic>
        <p:nvPicPr>
          <p:cNvPr id="5122" name="Picture 2" descr="Can We Save Lions? | Defenders of Wild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465" y="780559"/>
            <a:ext cx="345046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19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462</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vt:lpstr>
      <vt:lpstr>Calibri</vt:lpstr>
      <vt:lpstr>Calibri Light</vt:lpstr>
      <vt:lpstr>Wingdings</vt:lpstr>
      <vt:lpstr>Office Theme</vt:lpstr>
      <vt:lpstr>AFRICAN LIONS </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LIONS</dc:title>
  <dc:creator>user</dc:creator>
  <cp:lastModifiedBy>user</cp:lastModifiedBy>
  <cp:revision>23</cp:revision>
  <dcterms:created xsi:type="dcterms:W3CDTF">2022-11-25T09:16:41Z</dcterms:created>
  <dcterms:modified xsi:type="dcterms:W3CDTF">2022-11-25T10:57:16Z</dcterms:modified>
</cp:coreProperties>
</file>