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notesMasterIdLst>
    <p:notesMasterId r:id="rId6"/>
  </p:notes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p:scale>
          <a:sx n="66" d="100"/>
          <a:sy n="66" d="100"/>
        </p:scale>
        <p:origin x="1086" y="5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CEEBC2-2A0D-4E95-B937-4691E12EEB2F}" type="datetimeFigureOut">
              <a:rPr lang="en-US" smtClean="0"/>
              <a:t>11/24/2022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4423A3-6C4E-4518-9911-F35A18790ED8}" type="slidenum">
              <a:rPr lang="en-US" smtClean="0"/>
              <a:t>‹#›</a:t>
            </a:fld>
            <a:endParaRPr lang="en-US"/>
          </a:p>
        </p:txBody>
      </p:sp>
    </p:spTree>
    <p:extLst>
      <p:ext uri="{BB962C8B-B14F-4D97-AF65-F5344CB8AC3E}">
        <p14:creationId xmlns:p14="http://schemas.microsoft.com/office/powerpoint/2010/main" val="865267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C961E1-4A52-407D-B415-25C8B14B20AF}" type="datetimeFigureOut">
              <a:rPr lang="en-US" smtClean="0"/>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C14B84-7EA8-4CF3-B50A-AAD2F42BDED4}" type="slidenum">
              <a:rPr lang="en-US" smtClean="0"/>
              <a:t>‹#›</a:t>
            </a:fld>
            <a:endParaRPr lang="en-US"/>
          </a:p>
        </p:txBody>
      </p:sp>
    </p:spTree>
    <p:extLst>
      <p:ext uri="{BB962C8B-B14F-4D97-AF65-F5344CB8AC3E}">
        <p14:creationId xmlns:p14="http://schemas.microsoft.com/office/powerpoint/2010/main" val="1945788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C961E1-4A52-407D-B415-25C8B14B20AF}" type="datetimeFigureOut">
              <a:rPr lang="en-US" smtClean="0"/>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C14B84-7EA8-4CF3-B50A-AAD2F42BDED4}" type="slidenum">
              <a:rPr lang="en-US" smtClean="0"/>
              <a:t>‹#›</a:t>
            </a:fld>
            <a:endParaRPr lang="en-US"/>
          </a:p>
        </p:txBody>
      </p:sp>
    </p:spTree>
    <p:extLst>
      <p:ext uri="{BB962C8B-B14F-4D97-AF65-F5344CB8AC3E}">
        <p14:creationId xmlns:p14="http://schemas.microsoft.com/office/powerpoint/2010/main" val="314513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C961E1-4A52-407D-B415-25C8B14B20AF}" type="datetimeFigureOut">
              <a:rPr lang="en-US" smtClean="0"/>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C14B84-7EA8-4CF3-B50A-AAD2F42BDED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348513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C961E1-4A52-407D-B415-25C8B14B20AF}" type="datetimeFigureOut">
              <a:rPr lang="en-US" smtClean="0"/>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C14B84-7EA8-4CF3-B50A-AAD2F42BDED4}" type="slidenum">
              <a:rPr lang="en-US" smtClean="0"/>
              <a:t>‹#›</a:t>
            </a:fld>
            <a:endParaRPr lang="en-US"/>
          </a:p>
        </p:txBody>
      </p:sp>
    </p:spTree>
    <p:extLst>
      <p:ext uri="{BB962C8B-B14F-4D97-AF65-F5344CB8AC3E}">
        <p14:creationId xmlns:p14="http://schemas.microsoft.com/office/powerpoint/2010/main" val="35433177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C961E1-4A52-407D-B415-25C8B14B20AF}" type="datetimeFigureOut">
              <a:rPr lang="en-US" smtClean="0"/>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C14B84-7EA8-4CF3-B50A-AAD2F42BDED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020060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C961E1-4A52-407D-B415-25C8B14B20AF}" type="datetimeFigureOut">
              <a:rPr lang="en-US" smtClean="0"/>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C14B84-7EA8-4CF3-B50A-AAD2F42BDED4}" type="slidenum">
              <a:rPr lang="en-US" smtClean="0"/>
              <a:t>‹#›</a:t>
            </a:fld>
            <a:endParaRPr lang="en-US"/>
          </a:p>
        </p:txBody>
      </p:sp>
    </p:spTree>
    <p:extLst>
      <p:ext uri="{BB962C8B-B14F-4D97-AF65-F5344CB8AC3E}">
        <p14:creationId xmlns:p14="http://schemas.microsoft.com/office/powerpoint/2010/main" val="16535626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C961E1-4A52-407D-B415-25C8B14B20AF}" type="datetimeFigureOut">
              <a:rPr lang="en-US" smtClean="0"/>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C14B84-7EA8-4CF3-B50A-AAD2F42BDED4}" type="slidenum">
              <a:rPr lang="en-US" smtClean="0"/>
              <a:t>‹#›</a:t>
            </a:fld>
            <a:endParaRPr lang="en-US"/>
          </a:p>
        </p:txBody>
      </p:sp>
    </p:spTree>
    <p:extLst>
      <p:ext uri="{BB962C8B-B14F-4D97-AF65-F5344CB8AC3E}">
        <p14:creationId xmlns:p14="http://schemas.microsoft.com/office/powerpoint/2010/main" val="9239893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C961E1-4A52-407D-B415-25C8B14B20AF}" type="datetimeFigureOut">
              <a:rPr lang="en-US" smtClean="0"/>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C14B84-7EA8-4CF3-B50A-AAD2F42BDED4}" type="slidenum">
              <a:rPr lang="en-US" smtClean="0"/>
              <a:t>‹#›</a:t>
            </a:fld>
            <a:endParaRPr lang="en-US"/>
          </a:p>
        </p:txBody>
      </p:sp>
    </p:spTree>
    <p:extLst>
      <p:ext uri="{BB962C8B-B14F-4D97-AF65-F5344CB8AC3E}">
        <p14:creationId xmlns:p14="http://schemas.microsoft.com/office/powerpoint/2010/main" val="2638623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C961E1-4A52-407D-B415-25C8B14B20AF}" type="datetimeFigureOut">
              <a:rPr lang="en-US" smtClean="0"/>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C14B84-7EA8-4CF3-B50A-AAD2F42BDED4}" type="slidenum">
              <a:rPr lang="en-US" smtClean="0"/>
              <a:t>‹#›</a:t>
            </a:fld>
            <a:endParaRPr lang="en-US"/>
          </a:p>
        </p:txBody>
      </p:sp>
    </p:spTree>
    <p:extLst>
      <p:ext uri="{BB962C8B-B14F-4D97-AF65-F5344CB8AC3E}">
        <p14:creationId xmlns:p14="http://schemas.microsoft.com/office/powerpoint/2010/main" val="24813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C961E1-4A52-407D-B415-25C8B14B20AF}" type="datetimeFigureOut">
              <a:rPr lang="en-US" smtClean="0"/>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C14B84-7EA8-4CF3-B50A-AAD2F42BDED4}" type="slidenum">
              <a:rPr lang="en-US" smtClean="0"/>
              <a:t>‹#›</a:t>
            </a:fld>
            <a:endParaRPr lang="en-US"/>
          </a:p>
        </p:txBody>
      </p:sp>
    </p:spTree>
    <p:extLst>
      <p:ext uri="{BB962C8B-B14F-4D97-AF65-F5344CB8AC3E}">
        <p14:creationId xmlns:p14="http://schemas.microsoft.com/office/powerpoint/2010/main" val="3748714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C961E1-4A52-407D-B415-25C8B14B20AF}" type="datetimeFigureOut">
              <a:rPr lang="en-US" smtClean="0"/>
              <a:t>11/24/2022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C14B84-7EA8-4CF3-B50A-AAD2F42BDED4}" type="slidenum">
              <a:rPr lang="en-US" smtClean="0"/>
              <a:t>‹#›</a:t>
            </a:fld>
            <a:endParaRPr lang="en-US"/>
          </a:p>
        </p:txBody>
      </p:sp>
    </p:spTree>
    <p:extLst>
      <p:ext uri="{BB962C8B-B14F-4D97-AF65-F5344CB8AC3E}">
        <p14:creationId xmlns:p14="http://schemas.microsoft.com/office/powerpoint/2010/main" val="2525977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C961E1-4A52-407D-B415-25C8B14B20AF}" type="datetimeFigureOut">
              <a:rPr lang="en-US" smtClean="0"/>
              <a:t>11/24/2022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C14B84-7EA8-4CF3-B50A-AAD2F42BDED4}" type="slidenum">
              <a:rPr lang="en-US" smtClean="0"/>
              <a:t>‹#›</a:t>
            </a:fld>
            <a:endParaRPr lang="en-US"/>
          </a:p>
        </p:txBody>
      </p:sp>
    </p:spTree>
    <p:extLst>
      <p:ext uri="{BB962C8B-B14F-4D97-AF65-F5344CB8AC3E}">
        <p14:creationId xmlns:p14="http://schemas.microsoft.com/office/powerpoint/2010/main" val="2971121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C961E1-4A52-407D-B415-25C8B14B20AF}" type="datetimeFigureOut">
              <a:rPr lang="en-US" smtClean="0"/>
              <a:t>11/24/2022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C14B84-7EA8-4CF3-B50A-AAD2F42BDED4}" type="slidenum">
              <a:rPr lang="en-US" smtClean="0"/>
              <a:t>‹#›</a:t>
            </a:fld>
            <a:endParaRPr lang="en-US"/>
          </a:p>
        </p:txBody>
      </p:sp>
    </p:spTree>
    <p:extLst>
      <p:ext uri="{BB962C8B-B14F-4D97-AF65-F5344CB8AC3E}">
        <p14:creationId xmlns:p14="http://schemas.microsoft.com/office/powerpoint/2010/main" val="1077171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C961E1-4A52-407D-B415-25C8B14B20AF}" type="datetimeFigureOut">
              <a:rPr lang="en-US" smtClean="0"/>
              <a:t>11/24/2022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C14B84-7EA8-4CF3-B50A-AAD2F42BDED4}" type="slidenum">
              <a:rPr lang="en-US" smtClean="0"/>
              <a:t>‹#›</a:t>
            </a:fld>
            <a:endParaRPr lang="en-US"/>
          </a:p>
        </p:txBody>
      </p:sp>
    </p:spTree>
    <p:extLst>
      <p:ext uri="{BB962C8B-B14F-4D97-AF65-F5344CB8AC3E}">
        <p14:creationId xmlns:p14="http://schemas.microsoft.com/office/powerpoint/2010/main" val="2574550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C961E1-4A52-407D-B415-25C8B14B20AF}" type="datetimeFigureOut">
              <a:rPr lang="en-US" smtClean="0"/>
              <a:t>11/24/2022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C14B84-7EA8-4CF3-B50A-AAD2F42BDED4}" type="slidenum">
              <a:rPr lang="en-US" smtClean="0"/>
              <a:t>‹#›</a:t>
            </a:fld>
            <a:endParaRPr lang="en-US"/>
          </a:p>
        </p:txBody>
      </p:sp>
    </p:spTree>
    <p:extLst>
      <p:ext uri="{BB962C8B-B14F-4D97-AF65-F5344CB8AC3E}">
        <p14:creationId xmlns:p14="http://schemas.microsoft.com/office/powerpoint/2010/main" val="708547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C961E1-4A52-407D-B415-25C8B14B20AF}" type="datetimeFigureOut">
              <a:rPr lang="en-US" smtClean="0"/>
              <a:t>11/24/2022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C14B84-7EA8-4CF3-B50A-AAD2F42BDED4}" type="slidenum">
              <a:rPr lang="en-US" smtClean="0"/>
              <a:t>‹#›</a:t>
            </a:fld>
            <a:endParaRPr lang="en-US"/>
          </a:p>
        </p:txBody>
      </p:sp>
    </p:spTree>
    <p:extLst>
      <p:ext uri="{BB962C8B-B14F-4D97-AF65-F5344CB8AC3E}">
        <p14:creationId xmlns:p14="http://schemas.microsoft.com/office/powerpoint/2010/main" val="2399599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BC961E1-4A52-407D-B415-25C8B14B20AF}" type="datetimeFigureOut">
              <a:rPr lang="en-US" smtClean="0"/>
              <a:t>11/24/2022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8C14B84-7EA8-4CF3-B50A-AAD2F42BDED4}" type="slidenum">
              <a:rPr lang="en-US" smtClean="0"/>
              <a:t>‹#›</a:t>
            </a:fld>
            <a:endParaRPr lang="en-US"/>
          </a:p>
        </p:txBody>
      </p:sp>
    </p:spTree>
    <p:extLst>
      <p:ext uri="{BB962C8B-B14F-4D97-AF65-F5344CB8AC3E}">
        <p14:creationId xmlns:p14="http://schemas.microsoft.com/office/powerpoint/2010/main" val="3672550417"/>
      </p:ext>
    </p:extLst>
  </p:cSld>
  <p:clrMap bg1="dk1" tx1="lt1" bg2="dk2" tx2="lt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 id="2147483776" r:id="rId15"/>
    <p:sldLayoutId id="214748377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6B13E-0CB2-BF48-9A2F-9E3A77A93BD4}"/>
              </a:ext>
            </a:extLst>
          </p:cNvPr>
          <p:cNvSpPr>
            <a:spLocks noGrp="1"/>
          </p:cNvSpPr>
          <p:nvPr>
            <p:ph type="ctrTitle"/>
          </p:nvPr>
        </p:nvSpPr>
        <p:spPr>
          <a:xfrm>
            <a:off x="1843596" y="0"/>
            <a:ext cx="9144000" cy="1473693"/>
          </a:xfrm>
        </p:spPr>
        <p:txBody>
          <a:bodyPr>
            <a:normAutofit fontScale="90000"/>
          </a:bodyPr>
          <a:lstStyle/>
          <a:p>
            <a:r>
              <a:rPr lang="ar-SA" sz="6000" dirty="0">
                <a:solidFill>
                  <a:srgbClr val="000000"/>
                </a:solidFill>
                <a:effectLst/>
                <a:latin typeface="Traditional Arabic Reguler"/>
                <a:ea typeface="Times New Roman" panose="02020603050405020304" pitchFamily="18" charset="0"/>
              </a:rPr>
              <a:t>جلالة الملك عبدالله الثاني ابن الحسين</a:t>
            </a:r>
            <a:endParaRPr lang="en-US" dirty="0"/>
          </a:p>
        </p:txBody>
      </p:sp>
      <p:sp>
        <p:nvSpPr>
          <p:cNvPr id="3" name="Subtitle 2">
            <a:extLst>
              <a:ext uri="{FF2B5EF4-FFF2-40B4-BE49-F238E27FC236}">
                <a16:creationId xmlns:a16="http://schemas.microsoft.com/office/drawing/2014/main" id="{07EC0464-2F24-4534-2BAC-6A04E9BF5092}"/>
              </a:ext>
            </a:extLst>
          </p:cNvPr>
          <p:cNvSpPr>
            <a:spLocks noGrp="1"/>
          </p:cNvSpPr>
          <p:nvPr>
            <p:ph type="subTitle" idx="1"/>
          </p:nvPr>
        </p:nvSpPr>
        <p:spPr>
          <a:xfrm>
            <a:off x="929195" y="1855434"/>
            <a:ext cx="10132381" cy="5126854"/>
          </a:xfrm>
        </p:spPr>
        <p:txBody>
          <a:bodyPr>
            <a:normAutofit/>
          </a:bodyPr>
          <a:lstStyle/>
          <a:p>
            <a:pPr marL="0" marR="0" algn="just" rtl="1">
              <a:spcBef>
                <a:spcPts val="0"/>
              </a:spcBef>
              <a:spcAft>
                <a:spcPts val="1500"/>
              </a:spcAft>
            </a:pPr>
            <a:r>
              <a:rPr lang="ar-SA" sz="1800" dirty="0">
                <a:solidFill>
                  <a:srgbClr val="000000"/>
                </a:solidFill>
                <a:effectLst/>
                <a:latin typeface="Traditional Arabic Reguler"/>
                <a:ea typeface="Times New Roman" panose="02020603050405020304" pitchFamily="18" charset="0"/>
              </a:rPr>
              <a:t>ولد جلالة الملك عبدالله الثاني ابن الحسين في عمان، في الثلاثين من كانون الثاني/يناير 1962م، وهو الابن الأكبر للملك الحسين بن طلال طيب الله ثراه والأميرة منى الحسين. وتلقى جلالته تعليمه في الكلية العلمية الإسلامية في عمان، وفي أكاديمية ديرفيلد في الولايات المتحدة الأميركية، كما درس في جامعة أكسفورد في المملكة المتحدة، وفي كلية الخدمة الخارجية في جامعة جورج تاون في واشنطن</a:t>
            </a:r>
            <a:r>
              <a:rPr lang="en-US" sz="1800" dirty="0">
                <a:solidFill>
                  <a:srgbClr val="000000"/>
                </a:solidFill>
                <a:effectLst/>
                <a:latin typeface="Traditional Arabic Reguler"/>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algn="r"/>
            <a:r>
              <a:rPr lang="ar-SA" sz="1800" dirty="0">
                <a:solidFill>
                  <a:srgbClr val="000000"/>
                </a:solidFill>
                <a:effectLst/>
                <a:latin typeface="Traditional Arabic Reguler"/>
                <a:ea typeface="Calibri" panose="020F0502020204030204" pitchFamily="34" charset="0"/>
                <a:cs typeface="Arial" panose="020B0604020202020204" pitchFamily="34" charset="0"/>
              </a:rPr>
              <a:t>تلقى جلالة الملك تعليمه العسكري في أكاديمية ساندهيرست العسكرية الملكية في المملكة المتحدة، ليبدأ بعدها مسيرة متميزة في الخدمة العسكرية في صفوف القوات المسلحة الأردنية-الجيش العربي، متدرجا في الرتب من ملازم أول إلى لواء، حيث بدأ كقائد فصيل ثم مساعد قائد سرية في كتيبة المدرعات/٢ الملكية، وبقي في صفوف الجيش العربي حتى أصبح قائدا للقوات الخاصة الملكية، وأعاد تنظيم هذه القوات وفق أحدث المعايير العسكرية الدولية لتصبح قيادة العمليات الخاصة</a:t>
            </a:r>
            <a:endParaRPr lang="ar-JO" sz="1800" dirty="0">
              <a:solidFill>
                <a:srgbClr val="000000"/>
              </a:solidFill>
              <a:effectLst/>
              <a:latin typeface="Traditional Arabic Reguler"/>
              <a:ea typeface="Calibri" panose="020F0502020204030204" pitchFamily="34" charset="0"/>
              <a:cs typeface="Arial" panose="020B0604020202020204" pitchFamily="34" charset="0"/>
            </a:endParaRPr>
          </a:p>
          <a:p>
            <a:pPr algn="just"/>
            <a:endParaRPr lang="en-US" dirty="0"/>
          </a:p>
        </p:txBody>
      </p:sp>
    </p:spTree>
    <p:extLst>
      <p:ext uri="{BB962C8B-B14F-4D97-AF65-F5344CB8AC3E}">
        <p14:creationId xmlns:p14="http://schemas.microsoft.com/office/powerpoint/2010/main" val="4189350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CD185-D361-B5F6-FFBC-ED353C3200ED}"/>
              </a:ext>
            </a:extLst>
          </p:cNvPr>
          <p:cNvSpPr>
            <a:spLocks noGrp="1"/>
          </p:cNvSpPr>
          <p:nvPr>
            <p:ph type="title"/>
          </p:nvPr>
        </p:nvSpPr>
        <p:spPr>
          <a:xfrm>
            <a:off x="838200" y="427269"/>
            <a:ext cx="4630445" cy="1325563"/>
          </a:xfrm>
        </p:spPr>
        <p:txBody>
          <a:bodyPr>
            <a:normAutofit/>
          </a:bodyPr>
          <a:lstStyle/>
          <a:p>
            <a:r>
              <a:rPr lang="ar-SA" noProof="0" dirty="0"/>
              <a:t>الملك عبدالله الثاني ابن الحسين</a:t>
            </a:r>
            <a:endParaRPr lang="en-US" dirty="0"/>
          </a:p>
        </p:txBody>
      </p:sp>
      <p:graphicFrame>
        <p:nvGraphicFramePr>
          <p:cNvPr id="4" name="Content Placeholder 3">
            <a:extLst>
              <a:ext uri="{FF2B5EF4-FFF2-40B4-BE49-F238E27FC236}">
                <a16:creationId xmlns:a16="http://schemas.microsoft.com/office/drawing/2014/main" id="{B6B13B16-6C4A-3BD0-9119-79A3B74C94DC}"/>
              </a:ext>
            </a:extLst>
          </p:cNvPr>
          <p:cNvGraphicFramePr>
            <a:graphicFrameLocks noGrp="1"/>
          </p:cNvGraphicFramePr>
          <p:nvPr>
            <p:ph idx="1"/>
            <p:extLst>
              <p:ext uri="{D42A27DB-BD31-4B8C-83A1-F6EECF244321}">
                <p14:modId xmlns:p14="http://schemas.microsoft.com/office/powerpoint/2010/main" val="1808881333"/>
              </p:ext>
            </p:extLst>
          </p:nvPr>
        </p:nvGraphicFramePr>
        <p:xfrm>
          <a:off x="478972" y="2180091"/>
          <a:ext cx="3976914" cy="2348546"/>
        </p:xfrm>
        <a:graphic>
          <a:graphicData uri="http://schemas.openxmlformats.org/drawingml/2006/table">
            <a:tbl>
              <a:tblPr>
                <a:tableStyleId>{2D5ABB26-0587-4C30-8999-92F81FD0307C}</a:tableStyleId>
              </a:tblPr>
              <a:tblGrid>
                <a:gridCol w="3976914">
                  <a:extLst>
                    <a:ext uri="{9D8B030D-6E8A-4147-A177-3AD203B41FA5}">
                      <a16:colId xmlns:a16="http://schemas.microsoft.com/office/drawing/2014/main" val="116846938"/>
                    </a:ext>
                  </a:extLst>
                </a:gridCol>
              </a:tblGrid>
              <a:tr h="1098866">
                <a:tc>
                  <a:txBody>
                    <a:bodyPr/>
                    <a:lstStyle/>
                    <a:p>
                      <a:pPr algn="just"/>
                      <a:r>
                        <a:rPr lang="ar-JO" b="1" dirty="0">
                          <a:effectLst/>
                        </a:rPr>
                        <a:t>لقب الملك عبد الله الثاني ابن الحسين:</a:t>
                      </a:r>
                    </a:p>
                    <a:p>
                      <a:pPr algn="just"/>
                      <a:br>
                        <a:rPr lang="ar-JO" b="1" dirty="0">
                          <a:effectLst/>
                        </a:rPr>
                      </a:br>
                      <a:r>
                        <a:rPr lang="ar-JO" b="1" dirty="0">
                          <a:effectLst/>
                        </a:rPr>
                        <a:t>المُعَزِّز</a:t>
                      </a:r>
                      <a:r>
                        <a:rPr lang="ar-JO" dirty="0">
                          <a:effectLst/>
                        </a:rPr>
                        <a:t> </a:t>
                      </a:r>
                      <a:r>
                        <a:rPr lang="ar-JO" b="1" dirty="0">
                          <a:effectLst/>
                        </a:rPr>
                        <a:t>عميد آل البيت</a:t>
                      </a:r>
                      <a:endParaRPr lang="ar-JO" dirty="0">
                        <a:effectLst/>
                      </a:endParaRPr>
                    </a:p>
                  </a:txBody>
                  <a:tcPr marL="95250" marR="95250" marT="76200" marB="76200" anchor="ctr"/>
                </a:tc>
                <a:extLst>
                  <a:ext uri="{0D108BD9-81ED-4DB2-BD59-A6C34878D82A}">
                    <a16:rowId xmlns:a16="http://schemas.microsoft.com/office/drawing/2014/main" val="2752038911"/>
                  </a:ext>
                </a:extLst>
              </a:tr>
              <a:tr h="1098866">
                <a:tc>
                  <a:txBody>
                    <a:bodyPr/>
                    <a:lstStyle/>
                    <a:p>
                      <a:endParaRPr lang="en-US" dirty="0"/>
                    </a:p>
                  </a:txBody>
                  <a:tcPr/>
                </a:tc>
                <a:extLst>
                  <a:ext uri="{0D108BD9-81ED-4DB2-BD59-A6C34878D82A}">
                    <a16:rowId xmlns:a16="http://schemas.microsoft.com/office/drawing/2014/main" val="4259207384"/>
                  </a:ext>
                </a:extLst>
              </a:tr>
            </a:tbl>
          </a:graphicData>
        </a:graphic>
      </p:graphicFrame>
      <p:pic>
        <p:nvPicPr>
          <p:cNvPr id="1026" name="Picture 2" descr="Abdullah II ibn Al-Hussein | The Muslim 500">
            <a:extLst>
              <a:ext uri="{FF2B5EF4-FFF2-40B4-BE49-F238E27FC236}">
                <a16:creationId xmlns:a16="http://schemas.microsoft.com/office/drawing/2014/main" id="{AB545749-B17F-EC81-4577-AF1A32614B5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5521" b="18358"/>
          <a:stretch/>
        </p:blipFill>
        <p:spPr bwMode="auto">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6662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0960D-A69B-3070-ADC0-3F321773BAAD}"/>
              </a:ext>
            </a:extLst>
          </p:cNvPr>
          <p:cNvSpPr>
            <a:spLocks noGrp="1"/>
          </p:cNvSpPr>
          <p:nvPr>
            <p:ph type="title"/>
          </p:nvPr>
        </p:nvSpPr>
        <p:spPr/>
        <p:txBody>
          <a:bodyPr>
            <a:normAutofit fontScale="90000"/>
          </a:bodyPr>
          <a:lstStyle/>
          <a:p>
            <a:r>
              <a:rPr lang="ar-JO" sz="6000" b="1" dirty="0">
                <a:effectLst/>
                <a:ea typeface="Arial Unicode MS"/>
                <a:cs typeface="Simplified Arabic" panose="02020603050405020304" pitchFamily="18" charset="-78"/>
              </a:rPr>
              <a:t>نبذة عن حياة الملك عبد الله الثاني ابن الحسين</a:t>
            </a:r>
            <a:endParaRPr lang="en-US" dirty="0"/>
          </a:p>
        </p:txBody>
      </p:sp>
      <p:sp>
        <p:nvSpPr>
          <p:cNvPr id="3" name="Text Placeholder 2">
            <a:extLst>
              <a:ext uri="{FF2B5EF4-FFF2-40B4-BE49-F238E27FC236}">
                <a16:creationId xmlns:a16="http://schemas.microsoft.com/office/drawing/2014/main" id="{68C2000E-2C25-8A58-2C97-94B85742F299}"/>
              </a:ext>
            </a:extLst>
          </p:cNvPr>
          <p:cNvSpPr>
            <a:spLocks noGrp="1"/>
          </p:cNvSpPr>
          <p:nvPr>
            <p:ph type="body" idx="1"/>
          </p:nvPr>
        </p:nvSpPr>
        <p:spPr/>
        <p:txBody>
          <a:bodyPr>
            <a:noAutofit/>
          </a:bodyPr>
          <a:lstStyle/>
          <a:p>
            <a:pPr algn="just"/>
            <a:r>
              <a:rPr lang="ar-JO" b="0" i="0" dirty="0">
                <a:solidFill>
                  <a:srgbClr val="202124"/>
                </a:solidFill>
                <a:effectLst/>
                <a:latin typeface="arial" panose="020B0604020202020204" pitchFamily="34" charset="0"/>
              </a:rPr>
              <a:t>عبد الله الثاني بن الحسين الهاشمي (مواليد 1962 م)، هو </a:t>
            </a:r>
            <a:r>
              <a:rPr lang="ar-JO" b="1" i="0" dirty="0">
                <a:solidFill>
                  <a:srgbClr val="202124"/>
                </a:solidFill>
                <a:effectLst/>
                <a:latin typeface="arial" panose="020B0604020202020204" pitchFamily="34" charset="0"/>
              </a:rPr>
              <a:t>ملك المملكة الأردنية الهاشمية منذ عام 1999 م</a:t>
            </a:r>
            <a:r>
              <a:rPr lang="ar-JO" b="0" i="0" dirty="0">
                <a:solidFill>
                  <a:srgbClr val="202124"/>
                </a:solidFill>
                <a:effectLst/>
                <a:latin typeface="arial" panose="020B0604020202020204" pitchFamily="34" charset="0"/>
              </a:rPr>
              <a:t>. تولى الحكم خلفًا لأبيه المغفور له الملك الحسين بن طلال بعد وفاته، ونُصب ملكاً في يوم 9 حزيران من نفس العام ويعرف هذا اليوم باسم عيد الجلوس الملك</a:t>
            </a:r>
            <a:r>
              <a:rPr lang="ar-JO" sz="1800" b="0" i="0" dirty="0">
                <a:solidFill>
                  <a:srgbClr val="202124"/>
                </a:solidFill>
                <a:effectLst/>
                <a:latin typeface="arial" panose="020B0604020202020204" pitchFamily="34" charset="0"/>
              </a:rPr>
              <a:t>ي.</a:t>
            </a:r>
          </a:p>
          <a:p>
            <a:br>
              <a:rPr lang="ar-JO" sz="1800" b="0" i="0" dirty="0">
                <a:solidFill>
                  <a:srgbClr val="202124"/>
                </a:solidFill>
                <a:effectLst/>
                <a:latin typeface="arial" panose="020B0604020202020204" pitchFamily="34" charset="0"/>
              </a:rPr>
            </a:br>
            <a:endParaRPr lang="en-US" sz="1800" dirty="0"/>
          </a:p>
        </p:txBody>
      </p:sp>
    </p:spTree>
    <p:extLst>
      <p:ext uri="{BB962C8B-B14F-4D97-AF65-F5344CB8AC3E}">
        <p14:creationId xmlns:p14="http://schemas.microsoft.com/office/powerpoint/2010/main" val="1041728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47696-659C-627A-E7F1-5B3C376937A1}"/>
              </a:ext>
            </a:extLst>
          </p:cNvPr>
          <p:cNvSpPr>
            <a:spLocks noGrp="1"/>
          </p:cNvSpPr>
          <p:nvPr>
            <p:ph type="title"/>
          </p:nvPr>
        </p:nvSpPr>
        <p:spPr/>
        <p:txBody>
          <a:bodyPr/>
          <a:lstStyle/>
          <a:p>
            <a:r>
              <a:rPr lang="ar-JO" sz="4400" dirty="0">
                <a:effectLst/>
                <a:ea typeface="Arial Unicode MS"/>
                <a:cs typeface="Simplified Arabic" panose="02020603050405020304" pitchFamily="18" charset="-78"/>
              </a:rPr>
              <a:t>أهم إنجازات الملك عبد الله الثاني ابن الحسين </a:t>
            </a:r>
            <a:r>
              <a:rPr lang="ar-JO" sz="2400" dirty="0">
                <a:effectLst/>
                <a:ea typeface="Arial Unicode MS"/>
                <a:cs typeface="Simplified Arabic" panose="02020603050405020304" pitchFamily="18" charset="-78"/>
              </a:rPr>
              <a:t> </a:t>
            </a:r>
            <a:endParaRPr lang="en-US" dirty="0"/>
          </a:p>
        </p:txBody>
      </p:sp>
      <p:sp>
        <p:nvSpPr>
          <p:cNvPr id="3" name="Content Placeholder 2">
            <a:extLst>
              <a:ext uri="{FF2B5EF4-FFF2-40B4-BE49-F238E27FC236}">
                <a16:creationId xmlns:a16="http://schemas.microsoft.com/office/drawing/2014/main" id="{6B4FF741-C8E0-0835-AB31-6DD457C141D3}"/>
              </a:ext>
            </a:extLst>
          </p:cNvPr>
          <p:cNvSpPr>
            <a:spLocks noGrp="1"/>
          </p:cNvSpPr>
          <p:nvPr>
            <p:ph idx="1"/>
          </p:nvPr>
        </p:nvSpPr>
        <p:spPr>
          <a:xfrm>
            <a:off x="677334" y="1465943"/>
            <a:ext cx="8596668" cy="5646057"/>
          </a:xfrm>
        </p:spPr>
        <p:txBody>
          <a:bodyPr>
            <a:noAutofit/>
          </a:bodyPr>
          <a:lstStyle/>
          <a:p>
            <a:pPr algn="l"/>
            <a:r>
              <a:rPr lang="ar-JO" sz="1200" b="0" i="0" dirty="0">
                <a:solidFill>
                  <a:schemeClr val="accent4">
                    <a:lumMod val="60000"/>
                    <a:lumOff val="40000"/>
                  </a:schemeClr>
                </a:solidFill>
                <a:effectLst/>
                <a:latin typeface="droid arabic naskh"/>
              </a:rPr>
              <a:t>توجد العديد من إنجازات الملك عبدالله الثاني ومن هذه الإنجازات ما يلي:</a:t>
            </a:r>
          </a:p>
          <a:p>
            <a:pPr algn="l">
              <a:buFont typeface="Arial" panose="020B0604020202020204" pitchFamily="34" charset="0"/>
              <a:buChar char="•"/>
            </a:pPr>
            <a:r>
              <a:rPr lang="ar-JO" sz="1200" b="0" i="0" dirty="0">
                <a:solidFill>
                  <a:schemeClr val="accent4">
                    <a:lumMod val="60000"/>
                    <a:lumOff val="40000"/>
                  </a:schemeClr>
                </a:solidFill>
                <a:effectLst/>
                <a:latin typeface="droid arabic naskh"/>
              </a:rPr>
              <a:t>القيام بالعديد من الخطوات الاقتصادية في منطقة البحر الميت بشكل عام وتوطيد العلاقة بين القطاع العام والخاص في عام 1999م.</a:t>
            </a:r>
          </a:p>
          <a:p>
            <a:pPr algn="l">
              <a:buFont typeface="Arial" panose="020B0604020202020204" pitchFamily="34" charset="0"/>
              <a:buChar char="•"/>
            </a:pPr>
            <a:r>
              <a:rPr lang="ar-JO" sz="1200" b="0" i="0" dirty="0">
                <a:solidFill>
                  <a:schemeClr val="accent4">
                    <a:lumMod val="60000"/>
                    <a:lumOff val="40000"/>
                  </a:schemeClr>
                </a:solidFill>
                <a:effectLst/>
                <a:latin typeface="droid arabic naskh"/>
              </a:rPr>
              <a:t>إقامة العديد من المؤتمرات الاقتصادية في الأردن والقيام بتنظيم هذه العلاقات بشكل جيد.</a:t>
            </a:r>
          </a:p>
          <a:p>
            <a:pPr algn="l">
              <a:buFont typeface="Arial" panose="020B0604020202020204" pitchFamily="34" charset="0"/>
              <a:buChar char="•"/>
            </a:pPr>
            <a:r>
              <a:rPr lang="ar-JO" sz="1200" b="0" i="0" dirty="0">
                <a:solidFill>
                  <a:schemeClr val="accent4">
                    <a:lumMod val="60000"/>
                    <a:lumOff val="40000"/>
                  </a:schemeClr>
                </a:solidFill>
                <a:effectLst/>
                <a:latin typeface="droid arabic naskh"/>
              </a:rPr>
              <a:t>إنشاء المجلس الاستشاري الاقتصادي تحت إشراف ورعاية جلالة الملك ومجموعة من مندوبي القطاعات العامة والخاصة.</a:t>
            </a:r>
          </a:p>
          <a:p>
            <a:pPr algn="l">
              <a:buFont typeface="Arial" panose="020B0604020202020204" pitchFamily="34" charset="0"/>
              <a:buChar char="•"/>
            </a:pPr>
            <a:r>
              <a:rPr lang="ar-JO" sz="1200" b="0" i="0" dirty="0">
                <a:solidFill>
                  <a:schemeClr val="accent4">
                    <a:lumMod val="60000"/>
                    <a:lumOff val="40000"/>
                  </a:schemeClr>
                </a:solidFill>
                <a:effectLst/>
                <a:latin typeface="droid arabic naskh"/>
              </a:rPr>
              <a:t>الالتحاق بالأردن وفق منظمة التجارة العالمية في عام 2002م.</a:t>
            </a:r>
          </a:p>
          <a:p>
            <a:pPr algn="l">
              <a:buFont typeface="Arial" panose="020B0604020202020204" pitchFamily="34" charset="0"/>
              <a:buChar char="•"/>
            </a:pPr>
            <a:r>
              <a:rPr lang="ar-JO" sz="1200" b="0" i="0" dirty="0">
                <a:solidFill>
                  <a:schemeClr val="accent4">
                    <a:lumMod val="60000"/>
                    <a:lumOff val="40000"/>
                  </a:schemeClr>
                </a:solidFill>
                <a:effectLst/>
                <a:latin typeface="droid arabic naskh"/>
              </a:rPr>
              <a:t>البدء في تنفيذ الاتفاقية الخاصة بالشراكة الأردنية الأوروبية التي تمت في عام 2002م.</a:t>
            </a:r>
          </a:p>
          <a:p>
            <a:pPr algn="l">
              <a:buFont typeface="Arial" panose="020B0604020202020204" pitchFamily="34" charset="0"/>
              <a:buChar char="•"/>
            </a:pPr>
            <a:r>
              <a:rPr lang="ar-JO" sz="1200" b="0" i="0" dirty="0">
                <a:solidFill>
                  <a:schemeClr val="accent4">
                    <a:lumMod val="60000"/>
                    <a:lumOff val="40000"/>
                  </a:schemeClr>
                </a:solidFill>
                <a:effectLst/>
                <a:latin typeface="droid arabic naskh"/>
              </a:rPr>
              <a:t>حوسبة التعليم اعتبارًا من عام 1999 والتي اعتمدت على حوسبة المناهج وإدخال المناهج إلى المدارس والبدء في تدريس اللغة الإنجليزية في المدارس في الصفوف الابتدائية الأولى.</a:t>
            </a:r>
          </a:p>
          <a:p>
            <a:pPr algn="l">
              <a:buFont typeface="Arial" panose="020B0604020202020204" pitchFamily="34" charset="0"/>
              <a:buChar char="•"/>
            </a:pPr>
            <a:r>
              <a:rPr lang="ar-JO" sz="1200" b="0" i="0" dirty="0">
                <a:solidFill>
                  <a:schemeClr val="accent4">
                    <a:lumMod val="60000"/>
                    <a:lumOff val="40000"/>
                  </a:schemeClr>
                </a:solidFill>
                <a:effectLst/>
                <a:latin typeface="droid arabic naskh"/>
              </a:rPr>
              <a:t>إقامة منطقة العقبة الاقتصادية وتم الإعلان على أنها منطقة حرة انشئت من أجل تحقيق استراتيجية تنموية مختلفة في المجال الاقتصادي.</a:t>
            </a:r>
          </a:p>
          <a:p>
            <a:pPr algn="l">
              <a:buFont typeface="Arial" panose="020B0604020202020204" pitchFamily="34" charset="0"/>
              <a:buChar char="•"/>
            </a:pPr>
            <a:r>
              <a:rPr lang="ar-JO" sz="1200" b="0" i="0" dirty="0">
                <a:solidFill>
                  <a:schemeClr val="accent4">
                    <a:lumMod val="60000"/>
                    <a:lumOff val="40000"/>
                  </a:schemeClr>
                </a:solidFill>
                <a:effectLst/>
                <a:latin typeface="droid arabic naskh"/>
              </a:rPr>
              <a:t>القيام بإنشاء العديد من مراكز تكنولوجيا المعلومات في الأردن، يعد ذلك أول مركز </a:t>
            </a:r>
            <a:r>
              <a:rPr lang="ar-JO" sz="1200" b="0" i="0" dirty="0" err="1">
                <a:solidFill>
                  <a:schemeClr val="accent4">
                    <a:lumMod val="60000"/>
                    <a:lumOff val="40000"/>
                  </a:schemeClr>
                </a:solidFill>
                <a:effectLst/>
                <a:latin typeface="droid arabic naskh"/>
              </a:rPr>
              <a:t>صفاوي</a:t>
            </a:r>
            <a:r>
              <a:rPr lang="ar-JO" sz="1200" b="0" i="0" dirty="0">
                <a:solidFill>
                  <a:schemeClr val="accent4">
                    <a:lumMod val="60000"/>
                    <a:lumOff val="40000"/>
                  </a:schemeClr>
                </a:solidFill>
                <a:effectLst/>
                <a:latin typeface="droid arabic naskh"/>
              </a:rPr>
              <a:t> في عام 2002م تم انشائه بعد خمس وسبعين مركز لتكنولوجيا المعلومات.</a:t>
            </a:r>
          </a:p>
          <a:p>
            <a:pPr algn="l">
              <a:buFont typeface="Arial" panose="020B0604020202020204" pitchFamily="34" charset="0"/>
              <a:buChar char="•"/>
            </a:pPr>
            <a:r>
              <a:rPr lang="ar-JO" sz="1200" b="0" i="0" dirty="0">
                <a:solidFill>
                  <a:schemeClr val="accent4">
                    <a:lumMod val="60000"/>
                    <a:lumOff val="40000"/>
                  </a:schemeClr>
                </a:solidFill>
                <a:effectLst/>
                <a:latin typeface="droid arabic naskh"/>
              </a:rPr>
              <a:t>إقامة المركز الوطني لحماية حقوق الإنسان من خلال الإرادة الملكية.</a:t>
            </a:r>
          </a:p>
          <a:p>
            <a:pPr algn="l">
              <a:buFont typeface="Arial" panose="020B0604020202020204" pitchFamily="34" charset="0"/>
              <a:buChar char="•"/>
            </a:pPr>
            <a:r>
              <a:rPr lang="ar-JO" sz="1200" b="0" i="0" dirty="0">
                <a:solidFill>
                  <a:schemeClr val="accent4">
                    <a:lumMod val="60000"/>
                    <a:lumOff val="40000"/>
                  </a:schemeClr>
                </a:solidFill>
                <a:effectLst/>
                <a:latin typeface="droid arabic naskh"/>
              </a:rPr>
              <a:t>إقامة صندوق الملك عبد الله الثاني للتنمية الذي يهدف إلى تقليل مشاكل الفقر والبطالة وتحسين مستوى المعيشة للمواطنين.</a:t>
            </a:r>
          </a:p>
          <a:p>
            <a:pPr algn="l">
              <a:buFont typeface="Arial" panose="020B0604020202020204" pitchFamily="34" charset="0"/>
              <a:buChar char="•"/>
            </a:pPr>
            <a:r>
              <a:rPr lang="ar-JO" sz="1200" b="0" i="0" dirty="0">
                <a:solidFill>
                  <a:schemeClr val="accent4">
                    <a:lumMod val="60000"/>
                    <a:lumOff val="40000"/>
                  </a:schemeClr>
                </a:solidFill>
                <a:effectLst/>
                <a:latin typeface="droid arabic naskh"/>
              </a:rPr>
              <a:t>قام الملك عبد الله بتعزيز الدور الاقتصادي للسفراء في الأردن خارج البلاد بحيث تم الترويح للأردن في جميع المجالات السياسية والثقافية والاقتصادية.</a:t>
            </a:r>
          </a:p>
          <a:p>
            <a:pPr algn="l">
              <a:buFont typeface="Arial" panose="020B0604020202020204" pitchFamily="34" charset="0"/>
              <a:buChar char="•"/>
            </a:pPr>
            <a:r>
              <a:rPr lang="ar-JO" sz="1200" b="0" i="0" dirty="0">
                <a:solidFill>
                  <a:schemeClr val="accent4">
                    <a:lumMod val="60000"/>
                    <a:lumOff val="40000"/>
                  </a:schemeClr>
                </a:solidFill>
                <a:effectLst/>
                <a:latin typeface="droid arabic naskh"/>
              </a:rPr>
              <a:t>القيام بإنشاء مشروع الملك عبد الله الثاني لتوفير السكن للأسر الفقيرة في معظم محافظات المملكة.</a:t>
            </a:r>
          </a:p>
          <a:p>
            <a:pPr algn="l">
              <a:buFont typeface="Arial" panose="020B0604020202020204" pitchFamily="34" charset="0"/>
              <a:buChar char="•"/>
            </a:pPr>
            <a:r>
              <a:rPr lang="ar-JO" sz="1200" b="0" i="0" dirty="0">
                <a:solidFill>
                  <a:schemeClr val="accent4">
                    <a:lumMod val="60000"/>
                    <a:lumOff val="40000"/>
                  </a:schemeClr>
                </a:solidFill>
                <a:effectLst/>
                <a:latin typeface="droid arabic naskh"/>
              </a:rPr>
              <a:t>الإعلان عن رسالة عمان لكل العالم والتي تهدف إلى توضيح الصورة للإسلام وتصحيح المعتقدات الخاطئة التي انتشرت في عام 2001م.</a:t>
            </a:r>
          </a:p>
          <a:p>
            <a:endParaRPr lang="en-US" sz="1200" dirty="0">
              <a:solidFill>
                <a:schemeClr val="accent4">
                  <a:lumMod val="60000"/>
                  <a:lumOff val="40000"/>
                </a:schemeClr>
              </a:solidFill>
            </a:endParaRPr>
          </a:p>
        </p:txBody>
      </p:sp>
    </p:spTree>
    <p:extLst>
      <p:ext uri="{BB962C8B-B14F-4D97-AF65-F5344CB8AC3E}">
        <p14:creationId xmlns:p14="http://schemas.microsoft.com/office/powerpoint/2010/main" val="71155923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26</TotalTime>
  <Words>494</Words>
  <Application>Microsoft Office PowerPoint</Application>
  <PresentationFormat>Widescreen</PresentationFormat>
  <Paragraphs>24</Paragraphs>
  <Slides>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vt:i4>
      </vt:variant>
    </vt:vector>
  </HeadingPairs>
  <TitlesOfParts>
    <vt:vector size="13" baseType="lpstr">
      <vt:lpstr>Arial</vt:lpstr>
      <vt:lpstr>Arial</vt:lpstr>
      <vt:lpstr>Calibri</vt:lpstr>
      <vt:lpstr>droid arabic naskh</vt:lpstr>
      <vt:lpstr>Times New Roman</vt:lpstr>
      <vt:lpstr>Traditional Arabic Reguler</vt:lpstr>
      <vt:lpstr>Trebuchet MS</vt:lpstr>
      <vt:lpstr>Wingdings 3</vt:lpstr>
      <vt:lpstr>Facet</vt:lpstr>
      <vt:lpstr>جلالة الملك عبدالله الثاني ابن الحسين</vt:lpstr>
      <vt:lpstr>الملك عبدالله الثاني ابن الحسين</vt:lpstr>
      <vt:lpstr>نبذة عن حياة الملك عبد الله الثاني ابن الحسين</vt:lpstr>
      <vt:lpstr>أهم إنجازات الملك عبد الله الثاني ابن الحسين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جلالة الملك عبدالله الثاني ابن الحسين</dc:title>
  <dc:creator>Essam Rehani</dc:creator>
  <cp:lastModifiedBy>Essam Rehani</cp:lastModifiedBy>
  <cp:revision>8</cp:revision>
  <dcterms:created xsi:type="dcterms:W3CDTF">2022-11-22T15:39:12Z</dcterms:created>
  <dcterms:modified xsi:type="dcterms:W3CDTF">2022-11-24T10:16:36Z</dcterms:modified>
</cp:coreProperties>
</file>