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251179746"/>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4205250776"/>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3643244"/>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4156746392"/>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6444342"/>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623112330"/>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3032133163"/>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1784701745"/>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1092636593"/>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1CD-C227-4662-B304-2A635128D370}"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3770611060"/>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6E1CD-C227-4662-B304-2A635128D370}"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3546325623"/>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6E1CD-C227-4662-B304-2A635128D370}"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2146599111"/>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6E1CD-C227-4662-B304-2A635128D370}"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688159732"/>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E1CD-C227-4662-B304-2A635128D370}"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3695688363"/>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6E1CD-C227-4662-B304-2A635128D370}"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10B4A-CD2D-4998-97E0-B9E4EE13EEEE}" type="slidenum">
              <a:rPr lang="en-US" smtClean="0"/>
              <a:t>‹#›</a:t>
            </a:fld>
            <a:endParaRPr lang="en-US"/>
          </a:p>
        </p:txBody>
      </p:sp>
    </p:spTree>
    <p:extLst>
      <p:ext uri="{BB962C8B-B14F-4D97-AF65-F5344CB8AC3E}">
        <p14:creationId xmlns:p14="http://schemas.microsoft.com/office/powerpoint/2010/main" val="1670981547"/>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10B4A-CD2D-4998-97E0-B9E4EE13EEEE}" type="slidenum">
              <a:rPr lang="en-US" smtClean="0"/>
              <a:t>‹#›</a:t>
            </a:fld>
            <a:endParaRPr lang="en-US"/>
          </a:p>
        </p:txBody>
      </p:sp>
      <p:sp>
        <p:nvSpPr>
          <p:cNvPr id="5" name="Date Placeholder 4"/>
          <p:cNvSpPr>
            <a:spLocks noGrp="1"/>
          </p:cNvSpPr>
          <p:nvPr>
            <p:ph type="dt" sz="half" idx="10"/>
          </p:nvPr>
        </p:nvSpPr>
        <p:spPr/>
        <p:txBody>
          <a:bodyPr/>
          <a:lstStyle/>
          <a:p>
            <a:fld id="{0606E1CD-C227-4662-B304-2A635128D370}" type="datetimeFigureOut">
              <a:rPr lang="en-US" smtClean="0"/>
              <a:t>11/24/2022</a:t>
            </a:fld>
            <a:endParaRPr lang="en-US"/>
          </a:p>
        </p:txBody>
      </p:sp>
    </p:spTree>
    <p:extLst>
      <p:ext uri="{BB962C8B-B14F-4D97-AF65-F5344CB8AC3E}">
        <p14:creationId xmlns:p14="http://schemas.microsoft.com/office/powerpoint/2010/main" val="2593949397"/>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6E1CD-C227-4662-B304-2A635128D370}" type="datetimeFigureOut">
              <a:rPr lang="en-US" smtClean="0"/>
              <a:t>11/24/2022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B10B4A-CD2D-4998-97E0-B9E4EE13EEEE}" type="slidenum">
              <a:rPr lang="en-US" smtClean="0"/>
              <a:t>‹#›</a:t>
            </a:fld>
            <a:endParaRPr lang="en-US"/>
          </a:p>
        </p:txBody>
      </p:sp>
    </p:spTree>
    <p:extLst>
      <p:ext uri="{BB962C8B-B14F-4D97-AF65-F5344CB8AC3E}">
        <p14:creationId xmlns:p14="http://schemas.microsoft.com/office/powerpoint/2010/main" val="26762808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r.wikipedia.org/wiki/%D9%82%D8%A7%D8%A6%D9%85%D8%A9_%D9%85%D9%84%D9%88%D9%83_%D8%A7%D9%84%D8%A3%D8%B1%D8%AF%D9%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1949-0FA4-5B4C-4678-B1005EBFB8E3}"/>
              </a:ext>
            </a:extLst>
          </p:cNvPr>
          <p:cNvSpPr>
            <a:spLocks noGrp="1"/>
          </p:cNvSpPr>
          <p:nvPr>
            <p:ph type="ctrTitle"/>
          </p:nvPr>
        </p:nvSpPr>
        <p:spPr/>
        <p:txBody>
          <a:bodyPr/>
          <a:lstStyle/>
          <a:p>
            <a:r>
              <a:rPr lang="ar-JO" dirty="0"/>
              <a:t>الملك الحسين بن طلال</a:t>
            </a:r>
            <a:endParaRPr lang="en-US" dirty="0"/>
          </a:p>
        </p:txBody>
      </p:sp>
      <p:sp>
        <p:nvSpPr>
          <p:cNvPr id="3" name="Subtitle 2">
            <a:extLst>
              <a:ext uri="{FF2B5EF4-FFF2-40B4-BE49-F238E27FC236}">
                <a16:creationId xmlns:a16="http://schemas.microsoft.com/office/drawing/2014/main" id="{3901B308-8435-EEC6-8255-D6FB4B84FC19}"/>
              </a:ext>
            </a:extLst>
          </p:cNvPr>
          <p:cNvSpPr>
            <a:spLocks noGrp="1"/>
          </p:cNvSpPr>
          <p:nvPr>
            <p:ph type="subTitle" idx="1"/>
          </p:nvPr>
        </p:nvSpPr>
        <p:spPr/>
        <p:txBody>
          <a:bodyPr>
            <a:normAutofit lnSpcReduction="10000"/>
          </a:bodyPr>
          <a:lstStyle/>
          <a:p>
            <a:endParaRPr lang="ar-JO" dirty="0"/>
          </a:p>
          <a:p>
            <a:r>
              <a:rPr lang="ar-JO" dirty="0"/>
              <a:t>عمل الطالب كرم فيصل الحجازين</a:t>
            </a:r>
          </a:p>
          <a:p>
            <a:r>
              <a:rPr lang="ar-JO" dirty="0"/>
              <a:t>الصف الخامس الدولي (ه)</a:t>
            </a:r>
            <a:endParaRPr lang="en-US" dirty="0"/>
          </a:p>
        </p:txBody>
      </p:sp>
    </p:spTree>
    <p:extLst>
      <p:ext uri="{BB962C8B-B14F-4D97-AF65-F5344CB8AC3E}">
        <p14:creationId xmlns:p14="http://schemas.microsoft.com/office/powerpoint/2010/main" val="1932145038"/>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B631-B7AD-2501-3D5D-FFD6F81C737F}"/>
              </a:ext>
            </a:extLst>
          </p:cNvPr>
          <p:cNvSpPr>
            <a:spLocks noGrp="1"/>
          </p:cNvSpPr>
          <p:nvPr>
            <p:ph type="title"/>
          </p:nvPr>
        </p:nvSpPr>
        <p:spPr/>
        <p:txBody>
          <a:bodyPr>
            <a:normAutofit/>
          </a:bodyPr>
          <a:lstStyle/>
          <a:p>
            <a:pPr algn="r"/>
            <a:r>
              <a:rPr lang="ar-JO" sz="2200" b="1" i="0" dirty="0">
                <a:solidFill>
                  <a:srgbClr val="202122"/>
                </a:solidFill>
                <a:effectLst/>
                <a:latin typeface="Arial" panose="020B0604020202020204" pitchFamily="34" charset="0"/>
              </a:rPr>
              <a:t>الحسين بن طلال بن عبد الله </a:t>
            </a:r>
            <a:r>
              <a:rPr lang="ar-JO" sz="2200" b="1" i="0" dirty="0">
                <a:solidFill>
                  <a:schemeClr val="tx2">
                    <a:lumMod val="75000"/>
                  </a:schemeClr>
                </a:solidFill>
                <a:effectLst/>
                <a:latin typeface="Arial" panose="020B0604020202020204" pitchFamily="34" charset="0"/>
              </a:rPr>
              <a:t>الأول الهاشمي</a:t>
            </a:r>
            <a:r>
              <a:rPr lang="ar-JO" sz="2200" b="0" i="0" dirty="0">
                <a:solidFill>
                  <a:schemeClr val="tx2">
                    <a:lumMod val="75000"/>
                  </a:schemeClr>
                </a:solidFill>
                <a:effectLst/>
                <a:latin typeface="Arial" panose="020B0604020202020204" pitchFamily="34" charset="0"/>
              </a:rPr>
              <a:t> </a:t>
            </a:r>
            <a:r>
              <a:rPr lang="ar-JO" sz="1800" b="0" i="0" dirty="0">
                <a:solidFill>
                  <a:schemeClr val="tx2">
                    <a:lumMod val="75000"/>
                  </a:schemeClr>
                </a:solidFill>
                <a:effectLst/>
                <a:latin typeface="Arial" panose="020B0604020202020204" pitchFamily="34" charset="0"/>
              </a:rPr>
              <a:t>(14 نوفمبر 1935 - 7 فبراير 1999)، </a:t>
            </a:r>
            <a:r>
              <a:rPr lang="ar-JO" sz="1800" b="0" i="0" u="none" strike="noStrike" dirty="0">
                <a:solidFill>
                  <a:schemeClr val="tx2">
                    <a:lumMod val="75000"/>
                  </a:schemeClr>
                </a:solidFill>
                <a:effectLst/>
                <a:latin typeface="Arial" panose="020B0604020202020204" pitchFamily="34" charset="0"/>
                <a:hlinkClick r:id="rId2" tooltip="قائمة ملوك الأردن">
                  <a:extLst>
                    <a:ext uri="{A12FA001-AC4F-418D-AE19-62706E023703}">
                      <ahyp:hlinkClr xmlns:ahyp="http://schemas.microsoft.com/office/drawing/2018/hyperlinkcolor" val="tx"/>
                    </a:ext>
                  </a:extLst>
                </a:hlinkClick>
              </a:rPr>
              <a:t>ثالث ملوك المملكة الأردنية الهاشمية</a:t>
            </a:r>
            <a:r>
              <a:rPr lang="ar-JO" sz="1800" b="0" i="0" dirty="0">
                <a:solidFill>
                  <a:schemeClr val="tx2">
                    <a:lumMod val="75000"/>
                  </a:schemeClr>
                </a:solidFill>
                <a:effectLst/>
                <a:latin typeface="Arial" panose="020B0604020202020204" pitchFamily="34" charset="0"/>
              </a:rPr>
              <a:t>. تولى الحكم في الحادي عشر من أغسطس عام 1952 وحتى وفاته في السابع من فبراير عام 1999</a:t>
            </a:r>
            <a:r>
              <a:rPr lang="ar-JO" b="0" i="0" dirty="0">
                <a:solidFill>
                  <a:srgbClr val="202122"/>
                </a:solidFill>
                <a:effectLst/>
                <a:latin typeface="Arial" panose="020B0604020202020204" pitchFamily="34" charset="0"/>
              </a:rPr>
              <a:t>.</a:t>
            </a:r>
            <a:endParaRPr lang="en-US" dirty="0"/>
          </a:p>
        </p:txBody>
      </p:sp>
      <p:pic>
        <p:nvPicPr>
          <p:cNvPr id="4" name="Content Placeholder 3">
            <a:extLst>
              <a:ext uri="{FF2B5EF4-FFF2-40B4-BE49-F238E27FC236}">
                <a16:creationId xmlns:a16="http://schemas.microsoft.com/office/drawing/2014/main" id="{DF890E73-539E-9AB4-0B35-5B8854E7CEE7}"/>
              </a:ext>
            </a:extLst>
          </p:cNvPr>
          <p:cNvPicPr>
            <a:picLocks noGrp="1" noChangeAspect="1"/>
          </p:cNvPicPr>
          <p:nvPr>
            <p:ph idx="1"/>
          </p:nvPr>
        </p:nvPicPr>
        <p:blipFill>
          <a:blip r:embed="rId3"/>
          <a:stretch>
            <a:fillRect/>
          </a:stretch>
        </p:blipFill>
        <p:spPr>
          <a:xfrm>
            <a:off x="3292660" y="2366963"/>
            <a:ext cx="3366015" cy="3881437"/>
          </a:xfrm>
          <a:prstGeom prst="rect">
            <a:avLst/>
          </a:prstGeom>
        </p:spPr>
      </p:pic>
    </p:spTree>
    <p:extLst>
      <p:ext uri="{BB962C8B-B14F-4D97-AF65-F5344CB8AC3E}">
        <p14:creationId xmlns:p14="http://schemas.microsoft.com/office/powerpoint/2010/main" val="2942820566"/>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1C59-B87E-7E24-B3F1-76AA0BF65241}"/>
              </a:ext>
            </a:extLst>
          </p:cNvPr>
          <p:cNvSpPr>
            <a:spLocks noGrp="1"/>
          </p:cNvSpPr>
          <p:nvPr>
            <p:ph type="title"/>
          </p:nvPr>
        </p:nvSpPr>
        <p:spPr/>
        <p:txBody>
          <a:bodyPr>
            <a:normAutofit fontScale="90000"/>
          </a:bodyPr>
          <a:lstStyle/>
          <a:p>
            <a:pPr algn="r"/>
            <a:r>
              <a:rPr lang="ar-JO" sz="3100" b="0" i="0" u="sng" dirty="0">
                <a:solidFill>
                  <a:srgbClr val="333333"/>
                </a:solidFill>
                <a:effectLst/>
                <a:latin typeface="DroidArabicKufi-Regular"/>
              </a:rPr>
              <a:t>أهم إنجازات الملك حسين بن طلال</a:t>
            </a:r>
            <a:br>
              <a:rPr lang="ar-JO" dirty="0"/>
            </a:br>
            <a:br>
              <a:rPr lang="ar-JO" dirty="0"/>
            </a:br>
            <a:endParaRPr lang="en-US" dirty="0"/>
          </a:p>
        </p:txBody>
      </p:sp>
      <p:pic>
        <p:nvPicPr>
          <p:cNvPr id="5" name="Content Placeholder 4">
            <a:extLst>
              <a:ext uri="{FF2B5EF4-FFF2-40B4-BE49-F238E27FC236}">
                <a16:creationId xmlns:a16="http://schemas.microsoft.com/office/drawing/2014/main" id="{82E5F9EE-47AA-9340-7AC2-EB1CD802E3A5}"/>
              </a:ext>
            </a:extLst>
          </p:cNvPr>
          <p:cNvPicPr>
            <a:picLocks noGrp="1" noChangeAspect="1"/>
          </p:cNvPicPr>
          <p:nvPr>
            <p:ph sz="half" idx="1"/>
          </p:nvPr>
        </p:nvPicPr>
        <p:blipFill>
          <a:blip r:embed="rId2"/>
          <a:stretch>
            <a:fillRect/>
          </a:stretch>
        </p:blipFill>
        <p:spPr>
          <a:xfrm>
            <a:off x="699730" y="2337278"/>
            <a:ext cx="4183062" cy="3527394"/>
          </a:xfrm>
          <a:prstGeom prst="rect">
            <a:avLst/>
          </a:prstGeom>
        </p:spPr>
      </p:pic>
      <p:sp>
        <p:nvSpPr>
          <p:cNvPr id="4" name="Content Placeholder 3">
            <a:extLst>
              <a:ext uri="{FF2B5EF4-FFF2-40B4-BE49-F238E27FC236}">
                <a16:creationId xmlns:a16="http://schemas.microsoft.com/office/drawing/2014/main" id="{2541778B-86BC-8964-CE4C-00F55ECA6CD8}"/>
              </a:ext>
            </a:extLst>
          </p:cNvPr>
          <p:cNvSpPr>
            <a:spLocks noGrp="1"/>
          </p:cNvSpPr>
          <p:nvPr>
            <p:ph sz="half" idx="2"/>
          </p:nvPr>
        </p:nvSpPr>
        <p:spPr/>
        <p:txBody>
          <a:bodyPr>
            <a:normAutofit fontScale="92500" lnSpcReduction="20000"/>
          </a:bodyPr>
          <a:lstStyle/>
          <a:p>
            <a:pPr algn="r">
              <a:buFont typeface="Arial" panose="020B0604020202020204" pitchFamily="34" charset="0"/>
              <a:buChar char="•"/>
            </a:pPr>
            <a:r>
              <a:rPr lang="ar-JO" dirty="0">
                <a:solidFill>
                  <a:srgbClr val="333333"/>
                </a:solidFill>
                <a:latin typeface="DroidArabicKufi-Regular"/>
              </a:rPr>
              <a:t>1-</a:t>
            </a:r>
            <a:r>
              <a:rPr lang="ar-JO" b="0" i="0" dirty="0">
                <a:solidFill>
                  <a:srgbClr val="333333"/>
                </a:solidFill>
                <a:effectLst/>
                <a:latin typeface="DroidArabicKufi-Regular"/>
              </a:rPr>
              <a:t>النهضة في مختلف القطاعات الصناعية والسياسية والاقتصادية والتي تخدم الحالة الاجتماعية للمواطنين، والتي تُساعد في تعزيز رفاهية الشعب وتحسين المستوى المعيشي للمواطنين.</a:t>
            </a:r>
            <a:br>
              <a:rPr lang="ar-JO" dirty="0"/>
            </a:br>
            <a:br>
              <a:rPr lang="ar-JO" dirty="0"/>
            </a:br>
            <a:r>
              <a:rPr lang="ar-JO" dirty="0"/>
              <a:t>2-</a:t>
            </a:r>
            <a:r>
              <a:rPr lang="ar-JO" b="0" i="0" dirty="0">
                <a:solidFill>
                  <a:srgbClr val="333333"/>
                </a:solidFill>
                <a:effectLst/>
                <a:latin typeface="DroidArabicKufi-Regular"/>
              </a:rPr>
              <a:t>زيادة جودة الخدمات المُقدمة للمواطنين واتساع دائرة تغطيتها بحيث تصبح موفرة وتشمل جميع المواطنين، وتضم هذه الخدمات الرعاية الصحية والخدمات الأساسية كالمياه والكهرباء وغيرها؛ إذ كانت تتوفر لنسبة قليلة من السكان بشكل مثالي بحيث لا تتجاوز النسبة 10%، ثم ارتقت وتوسعت إلى حد بعيد لتشمل نسبة 99% من المواطنين اليوم بفضل جهود الملك الراحل.﻿</a:t>
            </a:r>
            <a:br>
              <a:rPr lang="ar-JO" dirty="0"/>
            </a:br>
            <a:br>
              <a:rPr lang="ar-JO" dirty="0"/>
            </a:br>
            <a:endParaRPr lang="en-US" dirty="0"/>
          </a:p>
        </p:txBody>
      </p:sp>
    </p:spTree>
    <p:extLst>
      <p:ext uri="{BB962C8B-B14F-4D97-AF65-F5344CB8AC3E}">
        <p14:creationId xmlns:p14="http://schemas.microsoft.com/office/powerpoint/2010/main" val="4250574378"/>
      </p:ext>
    </p:extLst>
  </p:cSld>
  <p:clrMapOvr>
    <a:masterClrMapping/>
  </p:clrMapOvr>
  <mc:AlternateContent xmlns:mc="http://schemas.openxmlformats.org/markup-compatibility/2006">
    <mc:Choice xmlns:p14="http://schemas.microsoft.com/office/powerpoint/2010/main" Requires="p14">
      <p:transition p14:dur="250" advClick="0" advTm="15000">
        <p14:prism dir="r"/>
      </p:transition>
    </mc:Choice>
    <mc:Fallback>
      <p:transition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F6E2-BCB8-924E-741E-1341766601B2}"/>
              </a:ext>
            </a:extLst>
          </p:cNvPr>
          <p:cNvSpPr>
            <a:spLocks noGrp="1"/>
          </p:cNvSpPr>
          <p:nvPr>
            <p:ph type="title"/>
          </p:nvPr>
        </p:nvSpPr>
        <p:spPr/>
        <p:txBody>
          <a:bodyPr/>
          <a:lstStyle/>
          <a:p>
            <a:pPr algn="r"/>
            <a:r>
              <a:rPr lang="ar-JO" sz="3600" b="0" i="0" u="sng" dirty="0">
                <a:solidFill>
                  <a:srgbClr val="333333"/>
                </a:solidFill>
                <a:effectLst/>
                <a:latin typeface="DroidArabicKufi-Regular"/>
              </a:rPr>
              <a:t>أهم إنجازات الملك حسين بن طلال</a:t>
            </a:r>
            <a:endParaRPr lang="en-US" dirty="0"/>
          </a:p>
        </p:txBody>
      </p:sp>
      <p:sp>
        <p:nvSpPr>
          <p:cNvPr id="3" name="Content Placeholder 2">
            <a:extLst>
              <a:ext uri="{FF2B5EF4-FFF2-40B4-BE49-F238E27FC236}">
                <a16:creationId xmlns:a16="http://schemas.microsoft.com/office/drawing/2014/main" id="{13E437BD-1360-A1AF-E626-A3F4DAF08A3C}"/>
              </a:ext>
            </a:extLst>
          </p:cNvPr>
          <p:cNvSpPr>
            <a:spLocks noGrp="1"/>
          </p:cNvSpPr>
          <p:nvPr>
            <p:ph sz="half" idx="1"/>
          </p:nvPr>
        </p:nvSpPr>
        <p:spPr/>
        <p:txBody>
          <a:bodyPr>
            <a:normAutofit fontScale="92500" lnSpcReduction="20000"/>
          </a:bodyPr>
          <a:lstStyle/>
          <a:p>
            <a:pPr marL="0" indent="0" algn="r">
              <a:buNone/>
            </a:pPr>
            <a:r>
              <a:rPr lang="ar-JO" sz="3200" dirty="0"/>
              <a:t>ولقد لقب الملك حسين بن طلال </a:t>
            </a:r>
            <a:r>
              <a:rPr lang="ar-JO" sz="3200" b="1" dirty="0"/>
              <a:t>بالملك الباني</a:t>
            </a:r>
            <a:endParaRPr lang="en-US" sz="3200" b="1" dirty="0"/>
          </a:p>
        </p:txBody>
      </p:sp>
      <p:sp>
        <p:nvSpPr>
          <p:cNvPr id="4" name="Content Placeholder 3">
            <a:extLst>
              <a:ext uri="{FF2B5EF4-FFF2-40B4-BE49-F238E27FC236}">
                <a16:creationId xmlns:a16="http://schemas.microsoft.com/office/drawing/2014/main" id="{953AE603-1886-AF64-1522-700A73E89896}"/>
              </a:ext>
            </a:extLst>
          </p:cNvPr>
          <p:cNvSpPr>
            <a:spLocks noGrp="1"/>
          </p:cNvSpPr>
          <p:nvPr>
            <p:ph sz="half" idx="2"/>
          </p:nvPr>
        </p:nvSpPr>
        <p:spPr>
          <a:xfrm>
            <a:off x="4861370" y="2160589"/>
            <a:ext cx="4753686" cy="3880773"/>
          </a:xfrm>
        </p:spPr>
        <p:txBody>
          <a:bodyPr>
            <a:normAutofit fontScale="92500" lnSpcReduction="20000"/>
          </a:bodyPr>
          <a:lstStyle/>
          <a:p>
            <a:pPr marL="0" indent="0" algn="r">
              <a:buNone/>
            </a:pPr>
            <a:r>
              <a:rPr lang="ar-JO" b="0" i="0" dirty="0">
                <a:solidFill>
                  <a:srgbClr val="333333"/>
                </a:solidFill>
                <a:effectLst/>
                <a:latin typeface="DroidArabicKufi-Regular"/>
              </a:rPr>
              <a:t>3-التأكيد على التقدم الأكاديمي وتعزيز التعليم إذ ارتفعت نسبة السكان المتعلمين في الأردن إلى من 33% إلى 85.5% في عام 1996م. </a:t>
            </a:r>
            <a:br>
              <a:rPr lang="ar-JO" dirty="0"/>
            </a:br>
            <a:br>
              <a:rPr lang="ar-JO" dirty="0"/>
            </a:br>
            <a:r>
              <a:rPr lang="ar-JO" dirty="0"/>
              <a:t>4-ز</a:t>
            </a:r>
            <a:r>
              <a:rPr lang="ar-JO" b="0" i="0" dirty="0">
                <a:solidFill>
                  <a:srgbClr val="333333"/>
                </a:solidFill>
                <a:effectLst/>
                <a:latin typeface="DroidArabicKufi-Regular"/>
              </a:rPr>
              <a:t>يادة جودة القطاع الصحي والرعاية الصحية المقدمة للمواطنين؛ إذ إن الإحصائيات في الأعوام 1981-1991 م تُشير إلى انخفاض ملموس في نسبة وفيات الأطفال للعمر أقل من سنة بنسبة كبيرة تعادل 47% بحسب إحصائيات منظمة اليونيسف</a:t>
            </a:r>
          </a:p>
          <a:p>
            <a:pPr marL="0" indent="0" algn="r">
              <a:buNone/>
            </a:pPr>
            <a:r>
              <a:rPr lang="ar-JO" dirty="0"/>
              <a:t>5-</a:t>
            </a:r>
            <a:r>
              <a:rPr lang="ar-JO" b="0" i="0" dirty="0">
                <a:solidFill>
                  <a:srgbClr val="333333"/>
                </a:solidFill>
                <a:effectLst/>
                <a:latin typeface="DroidArabicKufi-Regular"/>
              </a:rPr>
              <a:t>دعم البنية التحتية الاقتصادية وتطور القطاع الصناعي الذي يتضمن صناعة المعادن مثل: الإسمنت والبوتاس والفوسفات والبوتاس.</a:t>
            </a:r>
            <a:br>
              <a:rPr lang="ar-JO" dirty="0"/>
            </a:br>
            <a:endParaRPr lang="ar-JO" dirty="0"/>
          </a:p>
          <a:p>
            <a:pPr marL="0" indent="0" algn="r">
              <a:buNone/>
            </a:pPr>
            <a:r>
              <a:rPr lang="ar-JO" dirty="0"/>
              <a:t>6-</a:t>
            </a:r>
            <a:r>
              <a:rPr lang="ar-JO" b="0" i="0" dirty="0">
                <a:solidFill>
                  <a:srgbClr val="333333"/>
                </a:solidFill>
                <a:effectLst/>
                <a:latin typeface="DroidArabicKufi-Regular"/>
              </a:rPr>
              <a:t>دعم إنشاء الطرق وصناعة شبكة تغطي مُختلف أنحاء المملكة الأردنية.</a:t>
            </a:r>
            <a:br>
              <a:rPr lang="ar-JO" dirty="0"/>
            </a:br>
            <a:br>
              <a:rPr lang="ar-JO" dirty="0"/>
            </a:br>
            <a:endParaRPr lang="en-US" dirty="0"/>
          </a:p>
        </p:txBody>
      </p:sp>
      <p:pic>
        <p:nvPicPr>
          <p:cNvPr id="5" name="Picture 4">
            <a:extLst>
              <a:ext uri="{FF2B5EF4-FFF2-40B4-BE49-F238E27FC236}">
                <a16:creationId xmlns:a16="http://schemas.microsoft.com/office/drawing/2014/main" id="{65A157C9-BC2A-EA96-A5B0-503F8B440475}"/>
              </a:ext>
            </a:extLst>
          </p:cNvPr>
          <p:cNvPicPr>
            <a:picLocks noChangeAspect="1"/>
          </p:cNvPicPr>
          <p:nvPr/>
        </p:nvPicPr>
        <p:blipFill>
          <a:blip r:embed="rId2"/>
          <a:stretch>
            <a:fillRect/>
          </a:stretch>
        </p:blipFill>
        <p:spPr>
          <a:xfrm>
            <a:off x="661915" y="3429000"/>
            <a:ext cx="4199454" cy="2272925"/>
          </a:xfrm>
          <a:prstGeom prst="rect">
            <a:avLst/>
          </a:prstGeom>
        </p:spPr>
      </p:pic>
    </p:spTree>
    <p:extLst>
      <p:ext uri="{BB962C8B-B14F-4D97-AF65-F5344CB8AC3E}">
        <p14:creationId xmlns:p14="http://schemas.microsoft.com/office/powerpoint/2010/main" val="2350844371"/>
      </p:ext>
    </p:extLst>
  </p:cSld>
  <p:clrMapOvr>
    <a:masterClrMapping/>
  </p:clrMapOvr>
  <mc:AlternateContent xmlns:mc="http://schemas.openxmlformats.org/markup-compatibility/2006">
    <mc:Choice xmlns:p14="http://schemas.microsoft.com/office/powerpoint/2010/main" Requires="p14">
      <p:transition p14:dur="250" advClick="0" advTm="500">
        <p14:prism dir="r"/>
      </p:transition>
    </mc:Choice>
    <mc:Fallback>
      <p:transition advClick="0" advTm="500">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46</TotalTime>
  <Words>260</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DroidArabicKufi-Regular</vt:lpstr>
      <vt:lpstr>Trebuchet MS</vt:lpstr>
      <vt:lpstr>Wingdings 3</vt:lpstr>
      <vt:lpstr>Facet</vt:lpstr>
      <vt:lpstr>الملك الحسين بن طلال</vt:lpstr>
      <vt:lpstr>الحسين بن طلال بن عبد الله الأول الهاشمي (14 نوفمبر 1935 - 7 فبراير 1999)، ثالث ملوك المملكة الأردنية الهاشمية. تولى الحكم في الحادي عشر من أغسطس عام 1952 وحتى وفاته في السابع من فبراير عام 1999.</vt:lpstr>
      <vt:lpstr>أهم إنجازات الملك حسين بن طلال  </vt:lpstr>
      <vt:lpstr>أهم إنجازات الملك حسين بن طلال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الملك الحسين بن طلال</dc:title>
  <dc:creator>J.AlNunu</dc:creator>
  <cp:lastModifiedBy>J.AlNunu</cp:lastModifiedBy>
  <cp:revision>5</cp:revision>
  <dcterms:created xsi:type="dcterms:W3CDTF">2022-11-24T16:36:56Z</dcterms:created>
  <dcterms:modified xsi:type="dcterms:W3CDTF">2022-11-24T17:23:19Z</dcterms:modified>
</cp:coreProperties>
</file>