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Lato"/>
      <p:regular r:id="rId12"/>
      <p:bold r:id="rId13"/>
      <p:italic r:id="rId14"/>
      <p:boldItalic r:id="rId15"/>
    </p:embeddedFont>
    <p:embeddedFont>
      <p:font typeface="Lexend"/>
      <p:regular r:id="rId16"/>
      <p:bold r:id="rId17"/>
    </p:embeddedFont>
    <p:embeddedFont>
      <p:font typeface="Alfa Slab One"/>
      <p:regular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Lato-bold.fntdata"/><Relationship Id="rId12" Type="http://schemas.openxmlformats.org/officeDocument/2006/relationships/font" Target="fonts/La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Lato-boldItalic.fntdata"/><Relationship Id="rId14" Type="http://schemas.openxmlformats.org/officeDocument/2006/relationships/font" Target="fonts/Lato-italic.fntdata"/><Relationship Id="rId17" Type="http://schemas.openxmlformats.org/officeDocument/2006/relationships/font" Target="fonts/Lexend-bold.fntdata"/><Relationship Id="rId16" Type="http://schemas.openxmlformats.org/officeDocument/2006/relationships/font" Target="fonts/Lexend-regular.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AlfaSlabOne-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7c8c0a924b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7c8c0a924b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7c8c0a924b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7c8c0a924b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7c8c0a924b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7c8c0a924b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7c8c0a924b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7c8c0a924b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6a565653d4_0_15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6a565653d4_0_15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1426700" y="1184325"/>
            <a:ext cx="6797100" cy="1822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FF0000"/>
                </a:solidFill>
              </a:rPr>
              <a:t> </a:t>
            </a:r>
            <a:r>
              <a:rPr lang="en">
                <a:solidFill>
                  <a:srgbClr val="FF0000"/>
                </a:solidFill>
                <a:latin typeface="Alfa Slab One"/>
                <a:ea typeface="Alfa Slab One"/>
                <a:cs typeface="Alfa Slab One"/>
                <a:sym typeface="Alfa Slab One"/>
              </a:rPr>
              <a:t>Jordanian Traditions</a:t>
            </a:r>
            <a:endParaRPr>
              <a:solidFill>
                <a:srgbClr val="FF0000"/>
              </a:solidFill>
              <a:latin typeface="Alfa Slab One"/>
              <a:ea typeface="Alfa Slab One"/>
              <a:cs typeface="Alfa Slab One"/>
              <a:sym typeface="Alfa Slab One"/>
            </a:endParaRPr>
          </a:p>
        </p:txBody>
      </p:sp>
      <p:sp>
        <p:nvSpPr>
          <p:cNvPr id="55" name="Google Shape;55;p13"/>
          <p:cNvSpPr txBox="1"/>
          <p:nvPr>
            <p:ph idx="1" type="subTitle"/>
          </p:nvPr>
        </p:nvSpPr>
        <p:spPr>
          <a:xfrm>
            <a:off x="711075" y="3845298"/>
            <a:ext cx="8520600" cy="733500"/>
          </a:xfrm>
          <a:prstGeom prst="rect">
            <a:avLst/>
          </a:prstGeom>
        </p:spPr>
        <p:txBody>
          <a:bodyPr anchorCtr="0" anchor="t" bIns="91425" lIns="91425" spcFirstLastPara="1" rIns="91425" wrap="square" tIns="91425">
            <a:normAutofit fontScale="92500"/>
          </a:bodyPr>
          <a:lstStyle/>
          <a:p>
            <a:pPr indent="0" lvl="0" marL="0" rtl="0" algn="ctr">
              <a:spcBef>
                <a:spcPts val="0"/>
              </a:spcBef>
              <a:spcAft>
                <a:spcPts val="0"/>
              </a:spcAft>
              <a:buNone/>
            </a:pPr>
            <a:r>
              <a:rPr lang="en">
                <a:solidFill>
                  <a:srgbClr val="000000"/>
                </a:solidFill>
                <a:latin typeface="Alfa Slab One"/>
                <a:ea typeface="Alfa Slab One"/>
                <a:cs typeface="Alfa Slab One"/>
                <a:sym typeface="Alfa Slab One"/>
              </a:rPr>
              <a:t>By Salma</a:t>
            </a:r>
            <a:r>
              <a:rPr lang="en">
                <a:solidFill>
                  <a:srgbClr val="000000"/>
                </a:solidFill>
                <a:latin typeface="Alfa Slab One"/>
                <a:ea typeface="Alfa Slab One"/>
                <a:cs typeface="Alfa Slab One"/>
                <a:sym typeface="Alfa Slab One"/>
              </a:rPr>
              <a:t>, Celina</a:t>
            </a:r>
            <a:r>
              <a:rPr lang="en">
                <a:solidFill>
                  <a:srgbClr val="000000"/>
                </a:solidFill>
                <a:latin typeface="Alfa Slab One"/>
                <a:ea typeface="Alfa Slab One"/>
                <a:cs typeface="Alfa Slab One"/>
                <a:sym typeface="Alfa Slab One"/>
              </a:rPr>
              <a:t> , </a:t>
            </a:r>
            <a:r>
              <a:rPr lang="en">
                <a:solidFill>
                  <a:srgbClr val="000000"/>
                </a:solidFill>
                <a:latin typeface="Alfa Slab One"/>
                <a:ea typeface="Alfa Slab One"/>
                <a:cs typeface="Alfa Slab One"/>
                <a:sym typeface="Alfa Slab One"/>
              </a:rPr>
              <a:t>Natalia ,</a:t>
            </a:r>
            <a:r>
              <a:rPr lang="en">
                <a:solidFill>
                  <a:srgbClr val="000000"/>
                </a:solidFill>
                <a:latin typeface="Alfa Slab One"/>
                <a:ea typeface="Alfa Slab One"/>
                <a:cs typeface="Alfa Slab One"/>
                <a:sym typeface="Alfa Slab One"/>
              </a:rPr>
              <a:t> </a:t>
            </a:r>
            <a:r>
              <a:rPr lang="en">
                <a:solidFill>
                  <a:srgbClr val="000000"/>
                </a:solidFill>
                <a:latin typeface="Alfa Slab One"/>
                <a:ea typeface="Alfa Slab One"/>
                <a:cs typeface="Alfa Slab One"/>
                <a:sym typeface="Alfa Slab One"/>
              </a:rPr>
              <a:t>Maryam , Yasmina</a:t>
            </a:r>
            <a:endParaRPr>
              <a:solidFill>
                <a:srgbClr val="000000"/>
              </a:solidFill>
              <a:latin typeface="Alfa Slab One"/>
              <a:ea typeface="Alfa Slab One"/>
              <a:cs typeface="Alfa Slab One"/>
              <a:sym typeface="Alfa Slab One"/>
            </a:endParaRPr>
          </a:p>
        </p:txBody>
      </p:sp>
      <p:pic>
        <p:nvPicPr>
          <p:cNvPr id="56" name="Google Shape;56;p13"/>
          <p:cNvPicPr preferRelativeResize="0"/>
          <p:nvPr/>
        </p:nvPicPr>
        <p:blipFill rotWithShape="1">
          <a:blip r:embed="rId3">
            <a:alphaModFix/>
          </a:blip>
          <a:srcRect b="2730" l="3410" r="-3409" t="-2730"/>
          <a:stretch/>
        </p:blipFill>
        <p:spPr>
          <a:xfrm>
            <a:off x="168050" y="-294350"/>
            <a:ext cx="4193700" cy="4193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0" name="Shape 60"/>
        <p:cNvGrpSpPr/>
        <p:nvPr/>
      </p:nvGrpSpPr>
      <p:grpSpPr>
        <a:xfrm>
          <a:off x="0" y="0"/>
          <a:ext cx="0" cy="0"/>
          <a:chOff x="0" y="0"/>
          <a:chExt cx="0" cy="0"/>
        </a:xfrm>
      </p:grpSpPr>
      <p:sp>
        <p:nvSpPr>
          <p:cNvPr id="61" name="Google Shape;61;p14"/>
          <p:cNvSpPr txBox="1"/>
          <p:nvPr>
            <p:ph type="ctrTitle"/>
          </p:nvPr>
        </p:nvSpPr>
        <p:spPr>
          <a:xfrm>
            <a:off x="440558" y="-4054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048304"/>
                </a:solidFill>
                <a:latin typeface="Alfa Slab One"/>
                <a:ea typeface="Alfa Slab One"/>
                <a:cs typeface="Alfa Slab One"/>
                <a:sym typeface="Alfa Slab One"/>
              </a:rPr>
              <a:t>Mansaf</a:t>
            </a:r>
            <a:r>
              <a:rPr lang="en">
                <a:solidFill>
                  <a:schemeClr val="dk2"/>
                </a:solidFill>
              </a:rPr>
              <a:t> </a:t>
            </a:r>
            <a:endParaRPr>
              <a:solidFill>
                <a:schemeClr val="dk2"/>
              </a:solidFill>
            </a:endParaRPr>
          </a:p>
        </p:txBody>
      </p:sp>
      <p:sp>
        <p:nvSpPr>
          <p:cNvPr id="62" name="Google Shape;62;p14"/>
          <p:cNvSpPr txBox="1"/>
          <p:nvPr/>
        </p:nvSpPr>
        <p:spPr>
          <a:xfrm>
            <a:off x="1947700" y="4539325"/>
            <a:ext cx="457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 name="Shape 66"/>
        <p:cNvGrpSpPr/>
        <p:nvPr/>
      </p:nvGrpSpPr>
      <p:grpSpPr>
        <a:xfrm>
          <a:off x="0" y="0"/>
          <a:ext cx="0" cy="0"/>
          <a:chOff x="0" y="0"/>
          <a:chExt cx="0" cy="0"/>
        </a:xfrm>
      </p:grpSpPr>
      <p:sp>
        <p:nvSpPr>
          <p:cNvPr id="67" name="Google Shape;67;p15"/>
          <p:cNvSpPr txBox="1"/>
          <p:nvPr>
            <p:ph type="title"/>
          </p:nvPr>
        </p:nvSpPr>
        <p:spPr>
          <a:xfrm>
            <a:off x="422100" y="540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4320">
                <a:solidFill>
                  <a:schemeClr val="lt1"/>
                </a:solidFill>
                <a:latin typeface="Lexend"/>
                <a:ea typeface="Lexend"/>
                <a:cs typeface="Lexend"/>
                <a:sym typeface="Lexend"/>
              </a:rPr>
              <a:t>What is Mansaf?</a:t>
            </a:r>
            <a:endParaRPr b="1" sz="4320">
              <a:solidFill>
                <a:schemeClr val="lt1"/>
              </a:solidFill>
              <a:latin typeface="Lexend"/>
              <a:ea typeface="Lexend"/>
              <a:cs typeface="Lexend"/>
              <a:sym typeface="Lexend"/>
            </a:endParaRPr>
          </a:p>
        </p:txBody>
      </p:sp>
      <p:sp>
        <p:nvSpPr>
          <p:cNvPr id="68" name="Google Shape;68;p15"/>
          <p:cNvSpPr txBox="1"/>
          <p:nvPr>
            <p:ph idx="4294967295" type="body"/>
          </p:nvPr>
        </p:nvSpPr>
        <p:spPr>
          <a:xfrm>
            <a:off x="487500" y="1567625"/>
            <a:ext cx="8169000" cy="3042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sz="2100">
                <a:solidFill>
                  <a:schemeClr val="lt1"/>
                </a:solidFill>
                <a:latin typeface="Lexend"/>
                <a:ea typeface="Lexend"/>
                <a:cs typeface="Lexend"/>
                <a:sym typeface="Lexend"/>
              </a:rPr>
              <a:t>Mansaf is a jordanian traditional dish which </a:t>
            </a:r>
            <a:r>
              <a:rPr b="1" lang="en" sz="2100">
                <a:solidFill>
                  <a:schemeClr val="lt1"/>
                </a:solidFill>
                <a:latin typeface="Lexend"/>
                <a:ea typeface="Lexend"/>
                <a:cs typeface="Lexend"/>
                <a:sym typeface="Lexend"/>
              </a:rPr>
              <a:t>is made with rice, meat and special yogurt. It is served on special occasions in jordan like parties, school events,etc. Mansaf is practised in happy occasions by Jordanian people like chefs, restaurants, and house wifes. Mansaf is also practised in Jordan to represent our culture.</a:t>
            </a:r>
            <a:endParaRPr b="1" sz="2100">
              <a:solidFill>
                <a:schemeClr val="lt1"/>
              </a:solidFill>
              <a:latin typeface="Lexend"/>
              <a:ea typeface="Lexend"/>
              <a:cs typeface="Lexend"/>
              <a:sym typeface="Lexend"/>
            </a:endParaRPr>
          </a:p>
        </p:txBody>
      </p:sp>
      <p:sp>
        <p:nvSpPr>
          <p:cNvPr id="69" name="Google Shape;69;p15"/>
          <p:cNvSpPr txBox="1"/>
          <p:nvPr/>
        </p:nvSpPr>
        <p:spPr>
          <a:xfrm>
            <a:off x="6719500" y="1848225"/>
            <a:ext cx="245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 </a:t>
            </a:r>
            <a:endParaRPr>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3" name="Shape 73"/>
        <p:cNvGrpSpPr/>
        <p:nvPr/>
      </p:nvGrpSpPr>
      <p:grpSpPr>
        <a:xfrm>
          <a:off x="0" y="0"/>
          <a:ext cx="0" cy="0"/>
          <a:chOff x="0" y="0"/>
          <a:chExt cx="0" cy="0"/>
        </a:xfrm>
      </p:grpSpPr>
      <p:sp>
        <p:nvSpPr>
          <p:cNvPr id="74" name="Google Shape;74;p16"/>
          <p:cNvSpPr txBox="1"/>
          <p:nvPr>
            <p:ph type="ctrTitle"/>
          </p:nvPr>
        </p:nvSpPr>
        <p:spPr>
          <a:xfrm>
            <a:off x="383250" y="0"/>
            <a:ext cx="8520600" cy="1340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FF0000"/>
                </a:solidFill>
                <a:latin typeface="Alfa Slab One"/>
                <a:ea typeface="Alfa Slab One"/>
                <a:cs typeface="Alfa Slab One"/>
                <a:sym typeface="Alfa Slab One"/>
              </a:rPr>
              <a:t>Dabke</a:t>
            </a:r>
            <a:endParaRPr>
              <a:solidFill>
                <a:srgbClr val="FF0000"/>
              </a:solidFill>
              <a:latin typeface="Alfa Slab One"/>
              <a:ea typeface="Alfa Slab One"/>
              <a:cs typeface="Alfa Slab One"/>
              <a:sym typeface="Alfa Slab On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720">
                <a:solidFill>
                  <a:schemeClr val="lt1"/>
                </a:solidFill>
                <a:latin typeface="Lexend"/>
                <a:ea typeface="Lexend"/>
                <a:cs typeface="Lexend"/>
                <a:sym typeface="Lexend"/>
              </a:rPr>
              <a:t>What is Dabke?</a:t>
            </a:r>
            <a:endParaRPr b="1" sz="2720">
              <a:solidFill>
                <a:schemeClr val="lt1"/>
              </a:solidFill>
              <a:latin typeface="Lexend"/>
              <a:ea typeface="Lexend"/>
              <a:cs typeface="Lexend"/>
              <a:sym typeface="Lexend"/>
            </a:endParaRPr>
          </a:p>
        </p:txBody>
      </p:sp>
      <p:sp>
        <p:nvSpPr>
          <p:cNvPr id="80" name="Google Shape;80;p17"/>
          <p:cNvSpPr txBox="1"/>
          <p:nvPr>
            <p:ph idx="1" type="body"/>
          </p:nvPr>
        </p:nvSpPr>
        <p:spPr>
          <a:xfrm>
            <a:off x="311700" y="1152475"/>
            <a:ext cx="8910000" cy="3789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chemeClr val="lt1"/>
                </a:solidFill>
                <a:latin typeface="Lexend"/>
                <a:ea typeface="Lexend"/>
                <a:cs typeface="Lexend"/>
                <a:sym typeface="Lexend"/>
              </a:rPr>
              <a:t>Dabke is an middle eastern dance that is </a:t>
            </a:r>
            <a:r>
              <a:rPr b="1" lang="en" sz="2100">
                <a:solidFill>
                  <a:schemeClr val="lt1"/>
                </a:solidFill>
                <a:latin typeface="Lexend"/>
                <a:ea typeface="Lexend"/>
                <a:cs typeface="Lexend"/>
                <a:sym typeface="Lexend"/>
              </a:rPr>
              <a:t>performed</a:t>
            </a:r>
            <a:r>
              <a:rPr b="1" lang="en" sz="2100">
                <a:solidFill>
                  <a:schemeClr val="lt1"/>
                </a:solidFill>
                <a:latin typeface="Lexend"/>
                <a:ea typeface="Lexend"/>
                <a:cs typeface="Lexend"/>
                <a:sym typeface="Lexend"/>
              </a:rPr>
              <a:t> in certain occasions. </a:t>
            </a:r>
            <a:r>
              <a:rPr b="1" lang="en" sz="2100">
                <a:solidFill>
                  <a:schemeClr val="lt1"/>
                </a:solidFill>
                <a:latin typeface="Lexend"/>
                <a:ea typeface="Lexend"/>
                <a:cs typeface="Lexend"/>
                <a:sym typeface="Lexend"/>
              </a:rPr>
              <a:t>Dabke is performed with more than 2 people and is a type of circle dancing. Special occasions for ex: such as weddings, school events and parties. It is practised in joyful and happy occasions done by Middle Eastern Cultures, this tradition is practised to celebrate joyful moments with family and friends.</a:t>
            </a:r>
            <a:endParaRPr b="1" sz="2100">
              <a:solidFill>
                <a:schemeClr val="lt1"/>
              </a:solidFill>
              <a:latin typeface="Lexend"/>
              <a:ea typeface="Lexend"/>
              <a:cs typeface="Lexend"/>
              <a:sym typeface="Lexend"/>
            </a:endParaRPr>
          </a:p>
          <a:p>
            <a:pPr indent="0" lvl="0" marL="0" rtl="0" algn="l">
              <a:spcBef>
                <a:spcPts val="1200"/>
              </a:spcBef>
              <a:spcAft>
                <a:spcPts val="0"/>
              </a:spcAft>
              <a:buNone/>
            </a:pPr>
            <a:r>
              <a:rPr lang="en" sz="2100"/>
              <a:t> </a:t>
            </a:r>
            <a:endParaRPr sz="2100"/>
          </a:p>
          <a:p>
            <a:pPr indent="0" lvl="0" marL="0" rtl="0" algn="l">
              <a:spcBef>
                <a:spcPts val="1200"/>
              </a:spcBef>
              <a:spcAft>
                <a:spcPts val="1200"/>
              </a:spcAft>
              <a:buNone/>
            </a:pPr>
            <a:r>
              <a:rPr lang="en" sz="2100"/>
              <a:t> </a:t>
            </a:r>
            <a:endParaRPr sz="2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4" name="Shape 84"/>
        <p:cNvGrpSpPr/>
        <p:nvPr/>
      </p:nvGrpSpPr>
      <p:grpSpPr>
        <a:xfrm>
          <a:off x="0" y="0"/>
          <a:ext cx="0" cy="0"/>
          <a:chOff x="0" y="0"/>
          <a:chExt cx="0" cy="0"/>
        </a:xfrm>
      </p:grpSpPr>
      <p:sp>
        <p:nvSpPr>
          <p:cNvPr id="85" name="Google Shape;85;p18"/>
          <p:cNvSpPr txBox="1"/>
          <p:nvPr>
            <p:ph type="ctrTitle"/>
          </p:nvPr>
        </p:nvSpPr>
        <p:spPr>
          <a:xfrm>
            <a:off x="399200" y="0"/>
            <a:ext cx="8154900" cy="1549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a:t>
            </a:r>
            <a:r>
              <a:rPr lang="en">
                <a:solidFill>
                  <a:srgbClr val="048304"/>
                </a:solidFill>
              </a:rPr>
              <a:t>h</a:t>
            </a:r>
            <a:r>
              <a:rPr lang="en">
                <a:solidFill>
                  <a:srgbClr val="FF0000"/>
                </a:solidFill>
              </a:rPr>
              <a:t>a</a:t>
            </a:r>
            <a:r>
              <a:rPr lang="en">
                <a:solidFill>
                  <a:schemeClr val="lt1"/>
                </a:solidFill>
              </a:rPr>
              <a:t>n</a:t>
            </a:r>
            <a:r>
              <a:rPr lang="en"/>
              <a:t>k </a:t>
            </a:r>
            <a:r>
              <a:rPr lang="en">
                <a:solidFill>
                  <a:schemeClr val="lt1"/>
                </a:solidFill>
              </a:rPr>
              <a:t>Y</a:t>
            </a:r>
            <a:r>
              <a:rPr lang="en">
                <a:solidFill>
                  <a:srgbClr val="048304"/>
                </a:solidFill>
              </a:rPr>
              <a:t>o</a:t>
            </a:r>
            <a:r>
              <a:rPr lang="en">
                <a:solidFill>
                  <a:srgbClr val="FF0000"/>
                </a:solidFill>
              </a:rPr>
              <a:t>u</a:t>
            </a:r>
            <a:r>
              <a:rPr lang="en"/>
              <a:t>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