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7F754-5805-936B-8D30-D7C190DA1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9F4CC-83DF-CEA8-D2FF-8E919F087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2F55AE-C089-532D-7BE8-C336AD714A9A}"/>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7C37B813-B57D-915F-6501-7B35B71FA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A413-DE8E-E503-30FE-1E5FAA40155B}"/>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189485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1F084-6376-22D4-C13C-4B04A0CF2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90DF92-0A72-B572-004C-7D41D0084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6C8B5-38F3-1B38-1E94-15964642537B}"/>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A298A6FB-0D99-E457-9360-5755A7670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43D54-0CF8-2248-AA74-853367ADB0FE}"/>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144134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B10C95-B1E8-7681-2D94-15EFADB7FA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E8009-ACBF-DE4E-8E6F-1261434C2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0D9E0-1DF9-43AB-D2FA-36387BCE4B86}"/>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81A60F5A-EFF3-9F65-1B7B-2C66FC155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B850C-5C0D-E161-F729-DB4B22124299}"/>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171928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C7EF-1FDA-9B5F-6654-38B7FE8C48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DC854-E793-A589-CE4E-D6F443F15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BEB16-CA95-0EF3-9954-78F314EA0499}"/>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EE63A55E-7A09-5997-7C92-0EDB9564D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5BE5-575A-C665-6CA3-35487AA21CAF}"/>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3865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7C6F-C82A-9811-EC7A-3DFDDFC720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439842-E21E-C665-7181-6C6EF50C38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B4FE7C-4072-DCF6-824F-8C7934C64B65}"/>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6A583BCE-0748-0146-E64C-382451FA8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A47251-A4B6-E882-1574-B15FFB5493B6}"/>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212859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2F3D-1A64-1A46-29D6-1B92DE85E9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051DC9-BFE5-337D-AAFD-CAC118480F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84E75-810F-0B9E-3F32-051B05AC20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1DEF0-2074-B188-E9F8-04588130F984}"/>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6" name="Footer Placeholder 5">
            <a:extLst>
              <a:ext uri="{FF2B5EF4-FFF2-40B4-BE49-F238E27FC236}">
                <a16:creationId xmlns:a16="http://schemas.microsoft.com/office/drawing/2014/main" id="{C1957DF3-1CF8-52FB-E001-952B462D1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759C47-12D7-BBF8-B904-21F392E98EEA}"/>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104975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8167-6437-AE49-7B0E-A653E8FBF6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A6EDD-8196-2726-F5C2-5FBE7BC7B3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188C1-2EDD-B925-270D-A7E0719EA2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FA83EC-6376-3576-3C52-FD08A51A1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3A5218-A27B-5EAB-5590-210070ABF6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1D4AEF-6983-DAA8-748C-5B24D0AF2F77}"/>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8" name="Footer Placeholder 7">
            <a:extLst>
              <a:ext uri="{FF2B5EF4-FFF2-40B4-BE49-F238E27FC236}">
                <a16:creationId xmlns:a16="http://schemas.microsoft.com/office/drawing/2014/main" id="{6F97BFBE-979A-8ABC-B3F0-05793463AC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96D52-2458-BD63-49C3-DC0DA1254167}"/>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2671088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6B2B-724A-23D0-76C5-CDF87ACEC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0D7DD1-61AD-7362-69A3-BA6912539EEE}"/>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4" name="Footer Placeholder 3">
            <a:extLst>
              <a:ext uri="{FF2B5EF4-FFF2-40B4-BE49-F238E27FC236}">
                <a16:creationId xmlns:a16="http://schemas.microsoft.com/office/drawing/2014/main" id="{C2CB2334-B8B6-B32A-3991-90EE7519F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E17BA-33D0-2361-832F-3E0BB9C90AEA}"/>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218208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3F355-47DC-69EF-2441-3C484C5AA8DB}"/>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3" name="Footer Placeholder 2">
            <a:extLst>
              <a:ext uri="{FF2B5EF4-FFF2-40B4-BE49-F238E27FC236}">
                <a16:creationId xmlns:a16="http://schemas.microsoft.com/office/drawing/2014/main" id="{3EDFCDF7-3A50-0824-F716-AA80CCE3F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72D5E6-8794-CED4-3C00-E852281A63AF}"/>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219559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29C4-C61B-F88B-27FF-03C4BB418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FCC674-9FFA-2491-D829-CB21465C4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83AD5-73B3-7C26-2820-BE171E938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9C0A9-79FA-DB92-4EFF-79E9B2F0C13B}"/>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6" name="Footer Placeholder 5">
            <a:extLst>
              <a:ext uri="{FF2B5EF4-FFF2-40B4-BE49-F238E27FC236}">
                <a16:creationId xmlns:a16="http://schemas.microsoft.com/office/drawing/2014/main" id="{F55C5A0D-1ACE-A1FC-9D52-16AE588E1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2AD39-0D84-3CBC-F452-79B11E92DF5A}"/>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39550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880A-4419-5D52-756C-ACD702466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73F88-FC79-3112-B636-488064DF1C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229BCC-1A60-28FE-9588-4C1CE3D56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89AB7-F252-AEC5-0D5B-DA42F3F1641D}"/>
              </a:ext>
            </a:extLst>
          </p:cNvPr>
          <p:cNvSpPr>
            <a:spLocks noGrp="1"/>
          </p:cNvSpPr>
          <p:nvPr>
            <p:ph type="dt" sz="half" idx="10"/>
          </p:nvPr>
        </p:nvSpPr>
        <p:spPr/>
        <p:txBody>
          <a:bodyPr/>
          <a:lstStyle/>
          <a:p>
            <a:fld id="{97D17150-A419-402F-BE5E-CC4C26C32446}" type="datetimeFigureOut">
              <a:rPr lang="en-US" smtClean="0"/>
              <a:t>11/6/2022</a:t>
            </a:fld>
            <a:endParaRPr lang="en-US"/>
          </a:p>
        </p:txBody>
      </p:sp>
      <p:sp>
        <p:nvSpPr>
          <p:cNvPr id="6" name="Footer Placeholder 5">
            <a:extLst>
              <a:ext uri="{FF2B5EF4-FFF2-40B4-BE49-F238E27FC236}">
                <a16:creationId xmlns:a16="http://schemas.microsoft.com/office/drawing/2014/main" id="{E32F6B54-5522-D5AF-0173-965CFDB37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D4498-2D95-AFFB-70A4-CA3A544A87D4}"/>
              </a:ext>
            </a:extLst>
          </p:cNvPr>
          <p:cNvSpPr>
            <a:spLocks noGrp="1"/>
          </p:cNvSpPr>
          <p:nvPr>
            <p:ph type="sldNum" sz="quarter" idx="12"/>
          </p:nvPr>
        </p:nvSpPr>
        <p:spPr/>
        <p:txBody>
          <a:bodyPr/>
          <a:lstStyle/>
          <a:p>
            <a:fld id="{21E04E9A-7F65-4EF2-91A7-7DD479720833}" type="slidenum">
              <a:rPr lang="en-US" smtClean="0"/>
              <a:t>‹#›</a:t>
            </a:fld>
            <a:endParaRPr lang="en-US"/>
          </a:p>
        </p:txBody>
      </p:sp>
    </p:spTree>
    <p:extLst>
      <p:ext uri="{BB962C8B-B14F-4D97-AF65-F5344CB8AC3E}">
        <p14:creationId xmlns:p14="http://schemas.microsoft.com/office/powerpoint/2010/main" val="210047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DE8738-4D5B-A2BC-9EA5-3B53E513C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CD5B9-E2E5-6318-B47C-A44A2B5E0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1CA4A-18E3-3F0F-889D-6B93A1538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17150-A419-402F-BE5E-CC4C26C32446}" type="datetimeFigureOut">
              <a:rPr lang="en-US" smtClean="0"/>
              <a:t>11/6/2022</a:t>
            </a:fld>
            <a:endParaRPr lang="en-US"/>
          </a:p>
        </p:txBody>
      </p:sp>
      <p:sp>
        <p:nvSpPr>
          <p:cNvPr id="5" name="Footer Placeholder 4">
            <a:extLst>
              <a:ext uri="{FF2B5EF4-FFF2-40B4-BE49-F238E27FC236}">
                <a16:creationId xmlns:a16="http://schemas.microsoft.com/office/drawing/2014/main" id="{4A6B3657-D83C-8FE9-0407-BED840D17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C5E7B8-E6CC-5671-5ED0-C4A49C5D7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04E9A-7F65-4EF2-91A7-7DD479720833}" type="slidenum">
              <a:rPr lang="en-US" smtClean="0"/>
              <a:t>‹#›</a:t>
            </a:fld>
            <a:endParaRPr lang="en-US"/>
          </a:p>
        </p:txBody>
      </p:sp>
    </p:spTree>
    <p:extLst>
      <p:ext uri="{BB962C8B-B14F-4D97-AF65-F5344CB8AC3E}">
        <p14:creationId xmlns:p14="http://schemas.microsoft.com/office/powerpoint/2010/main" val="3427540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https://www.wallpaperflare.com/jordan-amman-monument-old-city-architecture-built-structure-wallpaper-efkaw"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whltravel/4127226263/" TargetMode="External"/><Relationship Id="rId7" Type="http://schemas.openxmlformats.org/officeDocument/2006/relationships/hyperlink" Target="https://creativecommons.org/licenses/by-sa/3.0/"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commons.wikimedia.org/wiki/File:King_Hussein_of_Jordan_dancing_dabkeh_with_bedouins,_1960.jpg" TargetMode="External"/><Relationship Id="rId5" Type="http://schemas.openxmlformats.org/officeDocument/2006/relationships/image" Target="../media/image4.jpg"/><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CKz9-4Qp68Y?feature=oembed" TargetMode="External"/><Relationship Id="rId1" Type="http://schemas.openxmlformats.org/officeDocument/2006/relationships/tags" Target="../tags/tag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amman-city-jordan-542164/"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lerspoint.com/guide/Petra/"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dalbera/6949582694/"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C9FC8-ED51-903C-BFBB-C0ED69DA44A3}"/>
              </a:ext>
            </a:extLst>
          </p:cNvPr>
          <p:cNvSpPr>
            <a:spLocks noGrp="1"/>
          </p:cNvSpPr>
          <p:nvPr>
            <p:ph type="ctrTitle"/>
          </p:nvPr>
        </p:nvSpPr>
        <p:spPr>
          <a:xfrm>
            <a:off x="1524000" y="1041400"/>
            <a:ext cx="9144000" cy="2387600"/>
          </a:xfrm>
        </p:spPr>
        <p:txBody>
          <a:bodyPr/>
          <a:lstStyle/>
          <a:p>
            <a:r>
              <a:rPr lang="en-US" dirty="0"/>
              <a:t>Global project </a:t>
            </a:r>
          </a:p>
        </p:txBody>
      </p:sp>
      <p:sp>
        <p:nvSpPr>
          <p:cNvPr id="3" name="Subtitle 2">
            <a:extLst>
              <a:ext uri="{FF2B5EF4-FFF2-40B4-BE49-F238E27FC236}">
                <a16:creationId xmlns:a16="http://schemas.microsoft.com/office/drawing/2014/main" id="{1F055EE7-4979-5D89-381A-1BF6D2B07C58}"/>
              </a:ext>
            </a:extLst>
          </p:cNvPr>
          <p:cNvSpPr>
            <a:spLocks noGrp="1"/>
          </p:cNvSpPr>
          <p:nvPr>
            <p:ph type="subTitle" idx="1"/>
          </p:nvPr>
        </p:nvSpPr>
        <p:spPr/>
        <p:txBody>
          <a:bodyPr/>
          <a:lstStyle/>
          <a:p>
            <a:r>
              <a:rPr lang="en-US" dirty="0"/>
              <a:t>Jordan traditional </a:t>
            </a:r>
          </a:p>
        </p:txBody>
      </p:sp>
      <p:pic>
        <p:nvPicPr>
          <p:cNvPr id="5" name="Picture 4">
            <a:extLst>
              <a:ext uri="{FF2B5EF4-FFF2-40B4-BE49-F238E27FC236}">
                <a16:creationId xmlns:a16="http://schemas.microsoft.com/office/drawing/2014/main" id="{D2CF81E7-8426-8929-5C19-38E044251D8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32343"/>
            <a:ext cx="12192000" cy="6922686"/>
          </a:xfrm>
          <a:prstGeom prst="rect">
            <a:avLst/>
          </a:prstGeom>
        </p:spPr>
      </p:pic>
      <p:sp>
        <p:nvSpPr>
          <p:cNvPr id="6" name="TextBox 5">
            <a:extLst>
              <a:ext uri="{FF2B5EF4-FFF2-40B4-BE49-F238E27FC236}">
                <a16:creationId xmlns:a16="http://schemas.microsoft.com/office/drawing/2014/main" id="{6930BF34-2700-1D69-E9DC-4E7C799E28CA}"/>
              </a:ext>
            </a:extLst>
          </p:cNvPr>
          <p:cNvSpPr txBox="1"/>
          <p:nvPr/>
        </p:nvSpPr>
        <p:spPr>
          <a:xfrm>
            <a:off x="1523999" y="1164769"/>
            <a:ext cx="3516087" cy="461665"/>
          </a:xfrm>
          <a:prstGeom prst="rect">
            <a:avLst/>
          </a:prstGeom>
          <a:noFill/>
        </p:spPr>
        <p:txBody>
          <a:bodyPr wrap="square" rtlCol="0">
            <a:spAutoFit/>
          </a:bodyPr>
          <a:lstStyle/>
          <a:p>
            <a:r>
              <a:rPr lang="en-US" sz="2400" dirty="0"/>
              <a:t>Jordan national traditions</a:t>
            </a:r>
          </a:p>
        </p:txBody>
      </p:sp>
      <p:sp>
        <p:nvSpPr>
          <p:cNvPr id="7" name="TextBox 6">
            <a:extLst>
              <a:ext uri="{FF2B5EF4-FFF2-40B4-BE49-F238E27FC236}">
                <a16:creationId xmlns:a16="http://schemas.microsoft.com/office/drawing/2014/main" id="{FC8475A4-E0A1-F7F8-1430-84FB3F44740D}"/>
              </a:ext>
            </a:extLst>
          </p:cNvPr>
          <p:cNvSpPr txBox="1"/>
          <p:nvPr/>
        </p:nvSpPr>
        <p:spPr>
          <a:xfrm>
            <a:off x="8958943" y="3897086"/>
            <a:ext cx="2960914" cy="1754326"/>
          </a:xfrm>
          <a:prstGeom prst="rect">
            <a:avLst/>
          </a:prstGeom>
          <a:noFill/>
        </p:spPr>
        <p:txBody>
          <a:bodyPr wrap="square" rtlCol="0">
            <a:spAutoFit/>
          </a:bodyPr>
          <a:lstStyle/>
          <a:p>
            <a:r>
              <a:rPr lang="en-US" dirty="0"/>
              <a:t>By: Omar abutouq</a:t>
            </a:r>
          </a:p>
          <a:p>
            <a:r>
              <a:rPr lang="en-US" dirty="0"/>
              <a:t>Mohammed alrasheed</a:t>
            </a:r>
          </a:p>
          <a:p>
            <a:r>
              <a:rPr lang="en-US" dirty="0"/>
              <a:t>Sama alqamhawi</a:t>
            </a:r>
          </a:p>
          <a:p>
            <a:r>
              <a:rPr lang="en-US" dirty="0"/>
              <a:t>Maya al kurdi</a:t>
            </a:r>
          </a:p>
          <a:p>
            <a:r>
              <a:rPr lang="en-US" dirty="0"/>
              <a:t>Ayed hijazeen</a:t>
            </a:r>
          </a:p>
          <a:p>
            <a:r>
              <a:rPr lang="en-US" dirty="0"/>
              <a:t>Zaid shawareb</a:t>
            </a:r>
          </a:p>
        </p:txBody>
      </p:sp>
    </p:spTree>
    <p:custDataLst>
      <p:tags r:id="rId1"/>
    </p:custDataLst>
    <p:extLst>
      <p:ext uri="{BB962C8B-B14F-4D97-AF65-F5344CB8AC3E}">
        <p14:creationId xmlns:p14="http://schemas.microsoft.com/office/powerpoint/2010/main" val="974494708"/>
      </p:ext>
    </p:extLst>
  </p:cSld>
  <p:clrMapOvr>
    <a:masterClrMapping/>
  </p:clrMapOvr>
  <mc:AlternateContent xmlns:mc="http://schemas.openxmlformats.org/markup-compatibility/2006" xmlns:p14="http://schemas.microsoft.com/office/powerpoint/2010/main">
    <mc:Choice Requires="p14">
      <p:transition spd="slow" p14:dur="3000" advTm="11892">
        <p:fade/>
      </p:transition>
    </mc:Choice>
    <mc:Fallback xmlns="">
      <p:transition spd="slow" advTm="118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BC92F0-0B1E-96D6-E158-D5B9FF8578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800A852-2CDE-9A48-A4DE-B2580E83056D}"/>
              </a:ext>
            </a:extLst>
          </p:cNvPr>
          <p:cNvSpPr txBox="1"/>
          <p:nvPr/>
        </p:nvSpPr>
        <p:spPr>
          <a:xfrm>
            <a:off x="0" y="6629400"/>
            <a:ext cx="12192000" cy="230832"/>
          </a:xfrm>
          <a:prstGeom prst="rect">
            <a:avLst/>
          </a:prstGeom>
          <a:noFill/>
        </p:spPr>
        <p:txBody>
          <a:bodyPr wrap="square" rtlCol="0">
            <a:spAutoFit/>
          </a:bodyPr>
          <a:lstStyle/>
          <a:p>
            <a:r>
              <a:rPr lang="en-US" sz="900">
                <a:hlinkClick r:id="rId3" tooltip="https://www.flickr.com/photos/whltravel/4127226263/"/>
              </a:rPr>
              <a:t>This Photo</a:t>
            </a:r>
            <a:r>
              <a:rPr lang="en-US" sz="900"/>
              <a:t> by Unknown Author is licensed under </a:t>
            </a:r>
            <a:r>
              <a:rPr lang="en-US" sz="900">
                <a:hlinkClick r:id="rId4" tooltip="https://creativecommons.org/licenses/by-nc-sa/3.0/"/>
              </a:rPr>
              <a:t>CC BY-SA-NC</a:t>
            </a:r>
            <a:endParaRPr lang="en-US" sz="900"/>
          </a:p>
        </p:txBody>
      </p:sp>
      <p:sp>
        <p:nvSpPr>
          <p:cNvPr id="2" name="Title 1">
            <a:extLst>
              <a:ext uri="{FF2B5EF4-FFF2-40B4-BE49-F238E27FC236}">
                <a16:creationId xmlns:a16="http://schemas.microsoft.com/office/drawing/2014/main" id="{A38CF0DE-DF1E-33D2-A699-395711632BF5}"/>
              </a:ext>
            </a:extLst>
          </p:cNvPr>
          <p:cNvSpPr>
            <a:spLocks noGrp="1"/>
          </p:cNvSpPr>
          <p:nvPr>
            <p:ph type="title"/>
          </p:nvPr>
        </p:nvSpPr>
        <p:spPr>
          <a:xfrm>
            <a:off x="4648200" y="419553"/>
            <a:ext cx="1905000" cy="1325563"/>
          </a:xfrm>
        </p:spPr>
        <p:txBody>
          <a:bodyPr/>
          <a:lstStyle/>
          <a:p>
            <a:r>
              <a:rPr lang="en-US" dirty="0">
                <a:solidFill>
                  <a:schemeClr val="bg1"/>
                </a:solidFill>
              </a:rPr>
              <a:t>dabkeh</a:t>
            </a:r>
          </a:p>
        </p:txBody>
      </p:sp>
      <p:sp>
        <p:nvSpPr>
          <p:cNvPr id="3" name="Content Placeholder 2">
            <a:extLst>
              <a:ext uri="{FF2B5EF4-FFF2-40B4-BE49-F238E27FC236}">
                <a16:creationId xmlns:a16="http://schemas.microsoft.com/office/drawing/2014/main" id="{6B962D44-2F97-F917-2646-34C428EE26C0}"/>
              </a:ext>
            </a:extLst>
          </p:cNvPr>
          <p:cNvSpPr>
            <a:spLocks noGrp="1"/>
          </p:cNvSpPr>
          <p:nvPr>
            <p:ph idx="1"/>
          </p:nvPr>
        </p:nvSpPr>
        <p:spPr/>
        <p:txBody>
          <a:bodyPr/>
          <a:lstStyle/>
          <a:p>
            <a:pPr algn="l"/>
            <a:r>
              <a:rPr lang="en-US" b="0" i="0" dirty="0">
                <a:solidFill>
                  <a:schemeClr val="bg1"/>
                </a:solidFill>
                <a:effectLst/>
                <a:latin typeface="Roboto" panose="020B0604020202020204" pitchFamily="2" charset="0"/>
              </a:rPr>
              <a:t>The name “Dabke” is thought to have been derived from the Levantine Arabic word dabaka </a:t>
            </a:r>
            <a:r>
              <a:rPr lang="ar-JO" b="0" i="0" dirty="0">
                <a:solidFill>
                  <a:schemeClr val="bg1"/>
                </a:solidFill>
                <a:effectLst/>
                <a:latin typeface="Roboto" panose="020B0604020202020204" pitchFamily="2" charset="0"/>
              </a:rPr>
              <a:t>دبكة) </a:t>
            </a:r>
            <a:r>
              <a:rPr lang="en-US" b="0" i="0" dirty="0">
                <a:solidFill>
                  <a:schemeClr val="bg1"/>
                </a:solidFill>
                <a:effectLst/>
                <a:latin typeface="Roboto" panose="020B0604020202020204" pitchFamily="2" charset="0"/>
              </a:rPr>
              <a:t>)which can be roughly translated to “stamping of the feet”. It perfectly describes the essence of the </a:t>
            </a:r>
            <a:r>
              <a:rPr lang="en-US" b="0" i="0" dirty="0" err="1">
                <a:solidFill>
                  <a:schemeClr val="bg1"/>
                </a:solidFill>
                <a:effectLst/>
                <a:latin typeface="Roboto" panose="020B0604020202020204" pitchFamily="2" charset="0"/>
              </a:rPr>
              <a:t>dance.Dabke</a:t>
            </a:r>
            <a:r>
              <a:rPr lang="en-US" b="0" i="0" dirty="0">
                <a:solidFill>
                  <a:schemeClr val="bg1"/>
                </a:solidFill>
                <a:effectLst/>
                <a:latin typeface="Roboto" panose="020B0604020202020204" pitchFamily="2" charset="0"/>
              </a:rPr>
              <a:t> is characterized by people stamping their feet rhythmically in lines or circles. The dancers’ arms will often be interlocked with one another. They will usually sing or chant along with the </a:t>
            </a:r>
            <a:r>
              <a:rPr lang="en-US" b="0" i="0" dirty="0" err="1">
                <a:solidFill>
                  <a:schemeClr val="bg1"/>
                </a:solidFill>
                <a:effectLst/>
                <a:latin typeface="Roboto" panose="020B0604020202020204" pitchFamily="2" charset="0"/>
              </a:rPr>
              <a:t>dabke</a:t>
            </a:r>
            <a:r>
              <a:rPr lang="en-US" b="0" i="0" dirty="0">
                <a:solidFill>
                  <a:schemeClr val="bg1"/>
                </a:solidFill>
                <a:effectLst/>
                <a:latin typeface="Roboto" panose="020B0604020202020204" pitchFamily="2" charset="0"/>
              </a:rPr>
              <a:t> music in the background, too.</a:t>
            </a:r>
          </a:p>
          <a:p>
            <a:pPr marL="0" indent="0">
              <a:buNone/>
            </a:pPr>
            <a:br>
              <a:rPr lang="en-US" dirty="0"/>
            </a:br>
            <a:endParaRPr lang="en-US" dirty="0"/>
          </a:p>
        </p:txBody>
      </p:sp>
      <p:pic>
        <p:nvPicPr>
          <p:cNvPr id="7" name="Picture 6">
            <a:extLst>
              <a:ext uri="{FF2B5EF4-FFF2-40B4-BE49-F238E27FC236}">
                <a16:creationId xmlns:a16="http://schemas.microsoft.com/office/drawing/2014/main" id="{BE5615D3-CBE5-A66D-9DA8-B18987C14CF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87085"/>
            <a:ext cx="12192000" cy="6985340"/>
          </a:xfrm>
          <a:prstGeom prst="rect">
            <a:avLst/>
          </a:prstGeom>
        </p:spPr>
      </p:pic>
      <p:sp>
        <p:nvSpPr>
          <p:cNvPr id="8" name="TextBox 7">
            <a:extLst>
              <a:ext uri="{FF2B5EF4-FFF2-40B4-BE49-F238E27FC236}">
                <a16:creationId xmlns:a16="http://schemas.microsoft.com/office/drawing/2014/main" id="{0B9EDC61-5E10-6ACD-7F91-A2E5CA1F80FC}"/>
              </a:ext>
            </a:extLst>
          </p:cNvPr>
          <p:cNvSpPr txBox="1"/>
          <p:nvPr/>
        </p:nvSpPr>
        <p:spPr>
          <a:xfrm>
            <a:off x="5340803" y="6968803"/>
            <a:ext cx="3905250" cy="230832"/>
          </a:xfrm>
          <a:prstGeom prst="rect">
            <a:avLst/>
          </a:prstGeom>
          <a:noFill/>
        </p:spPr>
        <p:txBody>
          <a:bodyPr wrap="square" rtlCol="0">
            <a:spAutoFit/>
          </a:bodyPr>
          <a:lstStyle/>
          <a:p>
            <a:r>
              <a:rPr lang="en-US" sz="900">
                <a:hlinkClick r:id="rId6" tooltip="https://commons.wikimedia.org/wiki/File:King_Hussein_of_Jordan_dancing_dabkeh_with_bedouins,_1960.jpg"/>
              </a:rPr>
              <a:t>This Photo</a:t>
            </a:r>
            <a:r>
              <a:rPr lang="en-US" sz="900"/>
              <a:t> by Unknown Author is licensed under </a:t>
            </a:r>
            <a:r>
              <a:rPr lang="en-US" sz="900">
                <a:hlinkClick r:id="rId7" tooltip="https://creativecommons.org/licenses/by-sa/3.0/"/>
              </a:rPr>
              <a:t>CC BY-SA</a:t>
            </a:r>
            <a:endParaRPr lang="en-US" sz="900"/>
          </a:p>
        </p:txBody>
      </p:sp>
      <p:sp>
        <p:nvSpPr>
          <p:cNvPr id="9" name="TextBox 8">
            <a:extLst>
              <a:ext uri="{FF2B5EF4-FFF2-40B4-BE49-F238E27FC236}">
                <a16:creationId xmlns:a16="http://schemas.microsoft.com/office/drawing/2014/main" id="{2BFA3D79-3C44-748D-40DC-578F5CC40DC5}"/>
              </a:ext>
            </a:extLst>
          </p:cNvPr>
          <p:cNvSpPr txBox="1"/>
          <p:nvPr/>
        </p:nvSpPr>
        <p:spPr>
          <a:xfrm>
            <a:off x="4804681" y="807522"/>
            <a:ext cx="4408715" cy="707886"/>
          </a:xfrm>
          <a:prstGeom prst="rect">
            <a:avLst/>
          </a:prstGeom>
          <a:noFill/>
        </p:spPr>
        <p:txBody>
          <a:bodyPr wrap="square" rtlCol="0">
            <a:spAutoFit/>
          </a:bodyPr>
          <a:lstStyle/>
          <a:p>
            <a:r>
              <a:rPr lang="en-US" sz="4000" dirty="0"/>
              <a:t>dabkeh</a:t>
            </a:r>
          </a:p>
        </p:txBody>
      </p:sp>
      <p:sp>
        <p:nvSpPr>
          <p:cNvPr id="10" name="TextBox 9">
            <a:extLst>
              <a:ext uri="{FF2B5EF4-FFF2-40B4-BE49-F238E27FC236}">
                <a16:creationId xmlns:a16="http://schemas.microsoft.com/office/drawing/2014/main" id="{2140B4C1-7977-8595-AB2B-5B79F7ADAB67}"/>
              </a:ext>
            </a:extLst>
          </p:cNvPr>
          <p:cNvSpPr txBox="1"/>
          <p:nvPr/>
        </p:nvSpPr>
        <p:spPr>
          <a:xfrm>
            <a:off x="2373086" y="2481943"/>
            <a:ext cx="8088085" cy="4062651"/>
          </a:xfrm>
          <a:prstGeom prst="rect">
            <a:avLst/>
          </a:prstGeom>
          <a:noFill/>
        </p:spPr>
        <p:txBody>
          <a:bodyPr wrap="square" rtlCol="0">
            <a:spAutoFit/>
          </a:bodyPr>
          <a:lstStyle/>
          <a:p>
            <a:pPr algn="l"/>
            <a:r>
              <a:rPr lang="en-US" sz="2400" b="0" i="0" dirty="0">
                <a:solidFill>
                  <a:schemeClr val="bg1"/>
                </a:solidFill>
                <a:effectLst/>
                <a:latin typeface="Roboto" panose="020B0604020202020204" pitchFamily="2" charset="0"/>
              </a:rPr>
              <a:t>The name “Dabke” is thought to have been derived from the Levantine Arabic word </a:t>
            </a:r>
            <a:r>
              <a:rPr lang="en-US" sz="2400" b="0" i="0" dirty="0" err="1">
                <a:solidFill>
                  <a:schemeClr val="bg1"/>
                </a:solidFill>
                <a:effectLst/>
                <a:latin typeface="Roboto" panose="020B0604020202020204" pitchFamily="2" charset="0"/>
              </a:rPr>
              <a:t>dabaka</a:t>
            </a:r>
            <a:r>
              <a:rPr lang="en-US" sz="2400" b="0" i="0" dirty="0">
                <a:solidFill>
                  <a:schemeClr val="bg1"/>
                </a:solidFill>
                <a:effectLst/>
                <a:latin typeface="Roboto" panose="020B0604020202020204" pitchFamily="2" charset="0"/>
              </a:rPr>
              <a:t> </a:t>
            </a:r>
            <a:r>
              <a:rPr lang="ar-JO" sz="2400" b="0" i="0" dirty="0">
                <a:solidFill>
                  <a:schemeClr val="bg1"/>
                </a:solidFill>
                <a:effectLst/>
                <a:latin typeface="Roboto" panose="020B0604020202020204" pitchFamily="2" charset="0"/>
              </a:rPr>
              <a:t>دبكة) </a:t>
            </a:r>
            <a:r>
              <a:rPr lang="en-US" sz="2400" b="0" i="0" dirty="0">
                <a:solidFill>
                  <a:schemeClr val="bg1"/>
                </a:solidFill>
                <a:effectLst/>
                <a:latin typeface="Roboto" panose="020B0604020202020204" pitchFamily="2" charset="0"/>
              </a:rPr>
              <a:t>)which can be roughly translated to “stamping of the feet”. It perfectly describes the essence of the </a:t>
            </a:r>
            <a:r>
              <a:rPr lang="en-US" sz="2400" b="0" i="0" dirty="0" err="1">
                <a:solidFill>
                  <a:schemeClr val="bg1"/>
                </a:solidFill>
                <a:effectLst/>
                <a:latin typeface="Roboto" panose="020B0604020202020204" pitchFamily="2" charset="0"/>
              </a:rPr>
              <a:t>dance.Dabke</a:t>
            </a:r>
            <a:r>
              <a:rPr lang="en-US" sz="2400" b="0" i="0" dirty="0">
                <a:solidFill>
                  <a:schemeClr val="bg1"/>
                </a:solidFill>
                <a:effectLst/>
                <a:latin typeface="Roboto" panose="020B0604020202020204" pitchFamily="2" charset="0"/>
              </a:rPr>
              <a:t> is characterized by people stamping their feet rhythmically in lines or circles. The dancers’ arms will often be interlocked with one another. They will usually sing or chant along with the </a:t>
            </a:r>
            <a:r>
              <a:rPr lang="en-US" sz="2400" b="0" i="0" dirty="0" err="1">
                <a:solidFill>
                  <a:schemeClr val="bg1"/>
                </a:solidFill>
                <a:effectLst/>
                <a:latin typeface="Roboto" panose="020B0604020202020204" pitchFamily="2" charset="0"/>
              </a:rPr>
              <a:t>dabke</a:t>
            </a:r>
            <a:r>
              <a:rPr lang="en-US" sz="2400" b="0" i="0" dirty="0">
                <a:solidFill>
                  <a:schemeClr val="bg1"/>
                </a:solidFill>
                <a:effectLst/>
                <a:latin typeface="Roboto" panose="020B0604020202020204" pitchFamily="2" charset="0"/>
              </a:rPr>
              <a:t> music in the background, too.</a:t>
            </a:r>
          </a:p>
          <a:p>
            <a:pPr marL="0" indent="0">
              <a:buNone/>
            </a:pPr>
            <a:br>
              <a:rPr lang="en-US" sz="2400" dirty="0"/>
            </a:br>
            <a:endParaRPr lang="en-US" sz="2400" dirty="0"/>
          </a:p>
          <a:p>
            <a:endParaRPr lang="en-US" dirty="0"/>
          </a:p>
        </p:txBody>
      </p:sp>
    </p:spTree>
    <p:extLst>
      <p:ext uri="{BB962C8B-B14F-4D97-AF65-F5344CB8AC3E}">
        <p14:creationId xmlns:p14="http://schemas.microsoft.com/office/powerpoint/2010/main" val="1407469929"/>
      </p:ext>
    </p:extLst>
  </p:cSld>
  <p:clrMapOvr>
    <a:masterClrMapping/>
  </p:clrMapOvr>
  <p:transition spd="slow" advClick="0" advTm="157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4000"/>
                                        <p:tgtEl>
                                          <p:spTgt spid="3">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0"/>
                                        <p:tgtEl>
                                          <p:spTgt spid="3">
                                            <p:txEl>
                                              <p:pRg st="1" end="1"/>
                                            </p:tx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9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873B-88F1-5537-9C80-4399EF4BD992}"/>
              </a:ext>
            </a:extLst>
          </p:cNvPr>
          <p:cNvSpPr>
            <a:spLocks noGrp="1"/>
          </p:cNvSpPr>
          <p:nvPr>
            <p:ph type="title"/>
          </p:nvPr>
        </p:nvSpPr>
        <p:spPr/>
        <p:txBody>
          <a:bodyPr/>
          <a:lstStyle/>
          <a:p>
            <a:endParaRPr lang="en-US"/>
          </a:p>
        </p:txBody>
      </p:sp>
      <p:pic>
        <p:nvPicPr>
          <p:cNvPr id="4" name="Online Media 3" title="Eyes On The Stick - Incredible Jordanian Dabke">
            <a:hlinkClick r:id="" action="ppaction://media"/>
            <a:extLst>
              <a:ext uri="{FF2B5EF4-FFF2-40B4-BE49-F238E27FC236}">
                <a16:creationId xmlns:a16="http://schemas.microsoft.com/office/drawing/2014/main" id="{D5F6D41A-318E-3BFE-D998-9F2E6177D521}"/>
              </a:ext>
            </a:extLst>
          </p:cNvPr>
          <p:cNvPicPr>
            <a:picLocks noGrp="1" noRot="1" noChangeAspect="1"/>
          </p:cNvPicPr>
          <p:nvPr>
            <p:ph idx="1"/>
            <a:videoFile r:link="rId2"/>
          </p:nvPr>
        </p:nvPicPr>
        <p:blipFill>
          <a:blip r:embed="rId4"/>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031880656"/>
      </p:ext>
    </p:extLst>
  </p:cSld>
  <p:clrMapOvr>
    <a:masterClrMapping/>
  </p:clrMapOvr>
  <mc:AlternateContent xmlns:mc="http://schemas.openxmlformats.org/markup-compatibility/2006" xmlns:p14="http://schemas.microsoft.com/office/powerpoint/2010/main">
    <mc:Choice Requires="p14">
      <p:transition spd="slow" p14:dur="2000" advClick="0" advTm="20655"/>
    </mc:Choice>
    <mc:Fallback xmlns="">
      <p:transition spd="slow" advClick="0" advTm="20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E180D4A7-C9FB-4DFB-919C-405C955672EB}">
      <p14:showEvtLst xmlns:p14="http://schemas.microsoft.com/office/powerpoint/2010/main">
        <p14:playEvt time="17600" objId="4"/>
        <p14:pauseEvt time="20655"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981659-A911-1DEB-E182-AA3465AE24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A86B2F-18C4-1A61-A78B-720EA1267952}"/>
              </a:ext>
            </a:extLst>
          </p:cNvPr>
          <p:cNvSpPr>
            <a:spLocks noGrp="1"/>
          </p:cNvSpPr>
          <p:nvPr>
            <p:ph type="title"/>
          </p:nvPr>
        </p:nvSpPr>
        <p:spPr>
          <a:xfrm>
            <a:off x="1828799" y="376011"/>
            <a:ext cx="7402287" cy="1256846"/>
          </a:xfrm>
        </p:spPr>
        <p:txBody>
          <a:bodyPr/>
          <a:lstStyle/>
          <a:p>
            <a:r>
              <a:rPr lang="en-US" dirty="0"/>
              <a:t>How do people practice dabkeh</a:t>
            </a:r>
          </a:p>
        </p:txBody>
      </p:sp>
      <p:sp>
        <p:nvSpPr>
          <p:cNvPr id="3" name="Content Placeholder 2">
            <a:extLst>
              <a:ext uri="{FF2B5EF4-FFF2-40B4-BE49-F238E27FC236}">
                <a16:creationId xmlns:a16="http://schemas.microsoft.com/office/drawing/2014/main" id="{24957B5F-4AD6-03E9-853F-E82C69E24854}"/>
              </a:ext>
            </a:extLst>
          </p:cNvPr>
          <p:cNvSpPr>
            <a:spLocks noGrp="1"/>
          </p:cNvSpPr>
          <p:nvPr>
            <p:ph idx="1"/>
          </p:nvPr>
        </p:nvSpPr>
        <p:spPr/>
        <p:txBody>
          <a:bodyPr/>
          <a:lstStyle/>
          <a:p>
            <a:r>
              <a:rPr lang="en-US" b="0" i="0" dirty="0">
                <a:solidFill>
                  <a:srgbClr val="202124"/>
                </a:solidFill>
                <a:effectLst/>
                <a:latin typeface="Roboto" panose="02000000000000000000" pitchFamily="2" charset="0"/>
              </a:rPr>
              <a:t>The formation of dancers will form from left to right. At the head of the formation is the leader (called raas or lawweeh), who sets the rhythm and the steps for the rest. The lawweeh mustn’t just be an expert at </a:t>
            </a:r>
            <a:r>
              <a:rPr lang="en-US" b="0" i="0" dirty="0" err="1">
                <a:solidFill>
                  <a:srgbClr val="202124"/>
                </a:solidFill>
                <a:effectLst/>
                <a:latin typeface="Roboto" panose="02000000000000000000" pitchFamily="2" charset="0"/>
              </a:rPr>
              <a:t>dabke</a:t>
            </a:r>
            <a:r>
              <a:rPr lang="en-US" b="0" i="0" dirty="0">
                <a:solidFill>
                  <a:srgbClr val="202124"/>
                </a:solidFill>
                <a:effectLst/>
                <a:latin typeface="Roboto" panose="02000000000000000000" pitchFamily="2" charset="0"/>
              </a:rPr>
              <a:t>, but he must also be accurate, quick, and capable of improvisations. The leader will continuously alternate between facing the dancers and the audience.</a:t>
            </a:r>
            <a:endParaRPr lang="en-US" dirty="0"/>
          </a:p>
        </p:txBody>
      </p:sp>
    </p:spTree>
    <p:extLst>
      <p:ext uri="{BB962C8B-B14F-4D97-AF65-F5344CB8AC3E}">
        <p14:creationId xmlns:p14="http://schemas.microsoft.com/office/powerpoint/2010/main" val="700933679"/>
      </p:ext>
    </p:extLst>
  </p:cSld>
  <p:clrMapOvr>
    <a:masterClrMapping/>
  </p:clrMapOvr>
  <mc:AlternateContent xmlns:mc="http://schemas.openxmlformats.org/markup-compatibility/2006" xmlns:p14="http://schemas.microsoft.com/office/powerpoint/2010/main">
    <mc:Choice Requires="p14">
      <p:transition spd="slow" p14:dur="2000" advClick="0" advTm="18488">
        <p:fade/>
      </p:transition>
    </mc:Choice>
    <mc:Fallback xmlns="">
      <p:transition spd="slow" advClick="0" advTm="184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61DED1B-134B-E881-7CA2-B256822946B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630" y="1"/>
            <a:ext cx="12322629" cy="6858000"/>
          </a:xfrm>
        </p:spPr>
      </p:pic>
      <p:sp>
        <p:nvSpPr>
          <p:cNvPr id="9" name="TextBox 8">
            <a:extLst>
              <a:ext uri="{FF2B5EF4-FFF2-40B4-BE49-F238E27FC236}">
                <a16:creationId xmlns:a16="http://schemas.microsoft.com/office/drawing/2014/main" id="{621EDFDB-26F2-B2B2-5DB9-043064FD05CC}"/>
              </a:ext>
            </a:extLst>
          </p:cNvPr>
          <p:cNvSpPr txBox="1"/>
          <p:nvPr/>
        </p:nvSpPr>
        <p:spPr>
          <a:xfrm>
            <a:off x="-130630" y="6858000"/>
            <a:ext cx="12322629" cy="230832"/>
          </a:xfrm>
          <a:prstGeom prst="rect">
            <a:avLst/>
          </a:prstGeom>
          <a:noFill/>
        </p:spPr>
        <p:txBody>
          <a:bodyPr wrap="square" rtlCol="0">
            <a:spAutoFit/>
          </a:bodyPr>
          <a:lstStyle/>
          <a:p>
            <a:r>
              <a:rPr lang="en-US" sz="900">
                <a:hlinkClick r:id="rId3" tooltip="https://www.travellerspoint.com/guide/Petra/"/>
              </a:rPr>
              <a:t>This Photo</a:t>
            </a:r>
            <a:r>
              <a:rPr lang="en-US" sz="900"/>
              <a:t> by Unknown Author is licensed under </a:t>
            </a:r>
            <a:r>
              <a:rPr lang="en-US" sz="900">
                <a:hlinkClick r:id="rId4" tooltip="https://creativecommons.org/licenses/by-sa/3.0/"/>
              </a:rPr>
              <a:t>CC BY-SA</a:t>
            </a:r>
            <a:endParaRPr lang="en-US" sz="900"/>
          </a:p>
        </p:txBody>
      </p:sp>
      <p:sp>
        <p:nvSpPr>
          <p:cNvPr id="2" name="Title 1">
            <a:extLst>
              <a:ext uri="{FF2B5EF4-FFF2-40B4-BE49-F238E27FC236}">
                <a16:creationId xmlns:a16="http://schemas.microsoft.com/office/drawing/2014/main" id="{901B3521-41EC-1061-08DD-E1E1D001D9FD}"/>
              </a:ext>
            </a:extLst>
          </p:cNvPr>
          <p:cNvSpPr>
            <a:spLocks noGrp="1"/>
          </p:cNvSpPr>
          <p:nvPr>
            <p:ph type="title"/>
          </p:nvPr>
        </p:nvSpPr>
        <p:spPr>
          <a:xfrm>
            <a:off x="1796144" y="365125"/>
            <a:ext cx="7434942" cy="1325563"/>
          </a:xfrm>
        </p:spPr>
        <p:txBody>
          <a:bodyPr>
            <a:normAutofit/>
          </a:bodyPr>
          <a:lstStyle/>
          <a:p>
            <a:r>
              <a:rPr lang="en-US" dirty="0">
                <a:solidFill>
                  <a:schemeClr val="bg1"/>
                </a:solidFill>
              </a:rPr>
              <a:t>Why do people practice dabkeh</a:t>
            </a:r>
          </a:p>
        </p:txBody>
      </p:sp>
      <p:sp>
        <p:nvSpPr>
          <p:cNvPr id="11" name="TextBox 10">
            <a:extLst>
              <a:ext uri="{FF2B5EF4-FFF2-40B4-BE49-F238E27FC236}">
                <a16:creationId xmlns:a16="http://schemas.microsoft.com/office/drawing/2014/main" id="{9CB5872A-318B-E015-08D2-F1FCB27C8927}"/>
              </a:ext>
            </a:extLst>
          </p:cNvPr>
          <p:cNvSpPr txBox="1"/>
          <p:nvPr/>
        </p:nvSpPr>
        <p:spPr>
          <a:xfrm>
            <a:off x="1458685" y="2253342"/>
            <a:ext cx="9154885" cy="1754326"/>
          </a:xfrm>
          <a:prstGeom prst="rect">
            <a:avLst/>
          </a:prstGeom>
          <a:noFill/>
        </p:spPr>
        <p:txBody>
          <a:bodyPr wrap="square" rtlCol="0">
            <a:spAutoFit/>
          </a:bodyPr>
          <a:lstStyle/>
          <a:p>
            <a:r>
              <a:rPr lang="en-US" b="0" i="0" dirty="0">
                <a:solidFill>
                  <a:schemeClr val="bg1"/>
                </a:solidFill>
                <a:effectLst/>
                <a:latin typeface="Roboto" panose="02000000000000000000" pitchFamily="2" charset="0"/>
              </a:rPr>
              <a:t>Over time, the dabka dance was recognized to make the roof work fun. The union of the family and community members was considered a joyful way to keep things in sync and effective. This tradition was passed through generations as a reminder of the importance of family, community, and tradition. We see </a:t>
            </a:r>
            <a:r>
              <a:rPr lang="en-US" b="0" i="0" dirty="0" err="1">
                <a:solidFill>
                  <a:schemeClr val="bg1"/>
                </a:solidFill>
                <a:effectLst/>
                <a:latin typeface="Roboto" panose="02000000000000000000" pitchFamily="2" charset="0"/>
              </a:rPr>
              <a:t>dabke</a:t>
            </a:r>
            <a:r>
              <a:rPr lang="en-US" b="0" i="0" dirty="0">
                <a:solidFill>
                  <a:schemeClr val="bg1"/>
                </a:solidFill>
                <a:effectLst/>
                <a:latin typeface="Roboto" panose="02000000000000000000" pitchFamily="2" charset="0"/>
              </a:rPr>
              <a:t> performances at weddings, and even in the middle of a protest- which is what makes it s, </a:t>
            </a:r>
            <a:r>
              <a:rPr lang="en-US" b="0" i="0" dirty="0" err="1">
                <a:solidFill>
                  <a:schemeClr val="bg1"/>
                </a:solidFill>
                <a:effectLst/>
                <a:latin typeface="Roboto" panose="02000000000000000000" pitchFamily="2" charset="0"/>
              </a:rPr>
              <a:t>dabke</a:t>
            </a:r>
            <a:r>
              <a:rPr lang="en-US" b="0" i="0" dirty="0">
                <a:solidFill>
                  <a:schemeClr val="bg1"/>
                </a:solidFill>
                <a:effectLst/>
                <a:latin typeface="Roboto" panose="02000000000000000000" pitchFamily="2" charset="0"/>
              </a:rPr>
              <a:t> is considered a tradition in the </a:t>
            </a:r>
            <a:r>
              <a:rPr lang="en-US" b="0" i="0" dirty="0" err="1">
                <a:solidFill>
                  <a:schemeClr val="bg1"/>
                </a:solidFill>
                <a:effectLst/>
                <a:latin typeface="Roboto" panose="02000000000000000000" pitchFamily="2" charset="0"/>
              </a:rPr>
              <a:t>Levanto</a:t>
            </a:r>
            <a:r>
              <a:rPr lang="en-US" b="0" i="0" dirty="0">
                <a:solidFill>
                  <a:schemeClr val="bg1"/>
                </a:solidFill>
                <a:effectLst/>
                <a:latin typeface="Roboto" panose="02000000000000000000" pitchFamily="2" charset="0"/>
              </a:rPr>
              <a:t> special to the hearts of Arabs.</a:t>
            </a:r>
            <a:endParaRPr lang="en-US" dirty="0">
              <a:solidFill>
                <a:schemeClr val="bg1"/>
              </a:solidFill>
            </a:endParaRPr>
          </a:p>
        </p:txBody>
      </p:sp>
    </p:spTree>
    <p:extLst>
      <p:ext uri="{BB962C8B-B14F-4D97-AF65-F5344CB8AC3E}">
        <p14:creationId xmlns:p14="http://schemas.microsoft.com/office/powerpoint/2010/main" val="3278167410"/>
      </p:ext>
    </p:extLst>
  </p:cSld>
  <p:clrMapOvr>
    <a:masterClrMapping/>
  </p:clrMapOvr>
  <mc:AlternateContent xmlns:mc="http://schemas.openxmlformats.org/markup-compatibility/2006" xmlns:p14="http://schemas.microsoft.com/office/powerpoint/2010/main">
    <mc:Choice Requires="p14">
      <p:transition spd="slow" p14:dur="2000" advClick="0" advTm="51065">
        <p:fade/>
      </p:transition>
    </mc:Choice>
    <mc:Fallback xmlns="">
      <p:transition spd="slow" advClick="0" advTm="510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16E394-FF4A-75BE-1703-BB64594D13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9E0676E-60A2-7B78-BBBC-15940AE3A8C7}"/>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www.flickr.com/photos/dalbera/6949582694/"/>
              </a:rPr>
              <a:t>This Photo</a:t>
            </a:r>
            <a:r>
              <a:rPr lang="en-US" sz="900"/>
              <a:t> by Unknown Author is licensed under </a:t>
            </a:r>
            <a:r>
              <a:rPr lang="en-US" sz="900">
                <a:hlinkClick r:id="rId4" tooltip="https://creativecommons.org/licenses/by/3.0/"/>
              </a:rPr>
              <a:t>CC BY</a:t>
            </a:r>
            <a:endParaRPr lang="en-US" sz="900"/>
          </a:p>
        </p:txBody>
      </p:sp>
      <p:sp>
        <p:nvSpPr>
          <p:cNvPr id="2" name="Title 1">
            <a:extLst>
              <a:ext uri="{FF2B5EF4-FFF2-40B4-BE49-F238E27FC236}">
                <a16:creationId xmlns:a16="http://schemas.microsoft.com/office/drawing/2014/main" id="{7FBEC153-2A4D-FE74-C2B3-34734351F021}"/>
              </a:ext>
            </a:extLst>
          </p:cNvPr>
          <p:cNvSpPr>
            <a:spLocks noGrp="1"/>
          </p:cNvSpPr>
          <p:nvPr>
            <p:ph type="title"/>
          </p:nvPr>
        </p:nvSpPr>
        <p:spPr/>
        <p:txBody>
          <a:bodyPr/>
          <a:lstStyle/>
          <a:p>
            <a:r>
              <a:rPr lang="en-US" dirty="0">
                <a:solidFill>
                  <a:srgbClr val="FFFF00"/>
                </a:solidFill>
              </a:rPr>
              <a:t>What is Jordan's traditional dress made out of</a:t>
            </a:r>
          </a:p>
        </p:txBody>
      </p:sp>
      <p:sp>
        <p:nvSpPr>
          <p:cNvPr id="3" name="Content Placeholder 2">
            <a:extLst>
              <a:ext uri="{FF2B5EF4-FFF2-40B4-BE49-F238E27FC236}">
                <a16:creationId xmlns:a16="http://schemas.microsoft.com/office/drawing/2014/main" id="{7F548280-3675-1C7B-A546-BDFC2C9D2BCD}"/>
              </a:ext>
            </a:extLst>
          </p:cNvPr>
          <p:cNvSpPr>
            <a:spLocks noGrp="1"/>
          </p:cNvSpPr>
          <p:nvPr>
            <p:ph idx="1"/>
          </p:nvPr>
        </p:nvSpPr>
        <p:spPr/>
        <p:txBody>
          <a:bodyPr/>
          <a:lstStyle/>
          <a:p>
            <a:r>
              <a:rPr lang="en-US" dirty="0">
                <a:solidFill>
                  <a:srgbClr val="FFFF00"/>
                </a:solidFill>
              </a:rPr>
              <a:t>Cotton dresses women clothes are called thawb and in irbid to be exact its called shirsh and men's traditional clothes are called dishdashah</a:t>
            </a:r>
          </a:p>
        </p:txBody>
      </p:sp>
      <p:sp>
        <p:nvSpPr>
          <p:cNvPr id="8" name="TextBox 7">
            <a:extLst>
              <a:ext uri="{FF2B5EF4-FFF2-40B4-BE49-F238E27FC236}">
                <a16:creationId xmlns:a16="http://schemas.microsoft.com/office/drawing/2014/main" id="{6B4A81AF-5508-E5A8-9976-FF7720380854}"/>
              </a:ext>
            </a:extLst>
          </p:cNvPr>
          <p:cNvSpPr txBox="1"/>
          <p:nvPr/>
        </p:nvSpPr>
        <p:spPr>
          <a:xfrm>
            <a:off x="3287487" y="4974771"/>
            <a:ext cx="5856514" cy="584775"/>
          </a:xfrm>
          <a:prstGeom prst="rect">
            <a:avLst/>
          </a:prstGeom>
          <a:noFill/>
        </p:spPr>
        <p:txBody>
          <a:bodyPr wrap="square" rtlCol="0">
            <a:spAutoFit/>
          </a:bodyPr>
          <a:lstStyle/>
          <a:p>
            <a:r>
              <a:rPr lang="en-US" sz="3200" dirty="0">
                <a:solidFill>
                  <a:srgbClr val="FFFF00"/>
                </a:solidFill>
              </a:rPr>
              <a:t>Site:www.amideastdabroad.org</a:t>
            </a:r>
          </a:p>
        </p:txBody>
      </p:sp>
    </p:spTree>
    <p:extLst>
      <p:ext uri="{BB962C8B-B14F-4D97-AF65-F5344CB8AC3E}">
        <p14:creationId xmlns:p14="http://schemas.microsoft.com/office/powerpoint/2010/main" val="128277037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449</Words>
  <Application>Microsoft Office PowerPoint</Application>
  <PresentationFormat>Widescreen</PresentationFormat>
  <Paragraphs>26</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Global project </vt:lpstr>
      <vt:lpstr>dabkeh</vt:lpstr>
      <vt:lpstr>PowerPoint Presentation</vt:lpstr>
      <vt:lpstr>How do people practice dabkeh</vt:lpstr>
      <vt:lpstr>Why do people practice dabkeh</vt:lpstr>
      <vt:lpstr>What is Jordan's traditional dress made out 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Arabic</dc:title>
  <dc:creator>omar abutouq</dc:creator>
  <cp:lastModifiedBy>omar abutouq</cp:lastModifiedBy>
  <cp:revision>5</cp:revision>
  <dcterms:created xsi:type="dcterms:W3CDTF">2022-09-28T18:54:28Z</dcterms:created>
  <dcterms:modified xsi:type="dcterms:W3CDTF">2022-11-06T19:00:11Z</dcterms:modified>
</cp:coreProperties>
</file>