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62" r:id="rId3"/>
    <p:sldId id="257" r:id="rId4"/>
    <p:sldId id="258" r:id="rId5"/>
    <p:sldId id="268" r:id="rId6"/>
    <p:sldId id="263" r:id="rId7"/>
    <p:sldId id="260" r:id="rId8"/>
    <p:sldId id="261" r:id="rId9"/>
    <p:sldId id="269" r:id="rId10"/>
    <p:sldId id="264" r:id="rId11"/>
    <p:sldId id="265" r:id="rId12"/>
    <p:sldId id="267" r:id="rId13"/>
    <p:sldId id="27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FF0D97"/>
    <a:srgbClr val="0000CC"/>
    <a:srgbClr val="9EFF29"/>
    <a:srgbClr val="C80064"/>
    <a:srgbClr val="C33A1F"/>
    <a:srgbClr val="FF2549"/>
    <a:srgbClr val="007033"/>
    <a:srgbClr val="D6370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1769" autoAdjust="0"/>
  </p:normalViewPr>
  <p:slideViewPr>
    <p:cSldViewPr snapToGrid="0">
      <p:cViewPr varScale="1">
        <p:scale>
          <a:sx n="89" d="100"/>
          <a:sy n="89" d="100"/>
        </p:scale>
        <p:origin x="888"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388943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7</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4685" y="995515"/>
            <a:ext cx="8008376" cy="1496962"/>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26807" y="2455605"/>
            <a:ext cx="8001000" cy="678426"/>
          </a:xfrm>
        </p:spPr>
        <p:txBody>
          <a:bodyPr>
            <a:normAutofit/>
          </a:bodyPr>
          <a:lstStyle>
            <a:lvl1pPr marL="0" indent="0" algn="r">
              <a:buNone/>
              <a:defRPr sz="2800" b="0" i="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4" y="231711"/>
            <a:ext cx="8259098" cy="76352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179871"/>
            <a:ext cx="8246070" cy="3598603"/>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7300" y="406537"/>
            <a:ext cx="6474869" cy="725349"/>
          </a:xfrm>
        </p:spPr>
        <p:txBody>
          <a:bodyPr>
            <a:normAutofit/>
          </a:bodyPr>
          <a:lstStyle>
            <a:lvl1pPr algn="l">
              <a:defRPr sz="3600">
                <a:solidFill>
                  <a:schemeClr val="tx2">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27006" y="1143000"/>
            <a:ext cx="6496665" cy="3545497"/>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0569" y="205277"/>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463787"/>
            <a:ext cx="4040188" cy="479822"/>
          </a:xfrm>
        </p:spPr>
        <p:txBody>
          <a:bodyPr anchor="b"/>
          <a:lstStyle>
            <a:lvl1pPr marL="0" indent="0" algn="ctr">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193618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463787"/>
            <a:ext cx="4041775" cy="479822"/>
          </a:xfrm>
        </p:spPr>
        <p:txBody>
          <a:bodyPr anchor="b"/>
          <a:lstStyle>
            <a:lvl1pPr marL="0" indent="0" algn="ctr">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193618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568" y="929148"/>
            <a:ext cx="8067368" cy="1614945"/>
          </a:xfrm>
        </p:spPr>
        <p:txBody>
          <a:bodyPr>
            <a:normAutofit/>
          </a:bodyPr>
          <a:lstStyle/>
          <a:p>
            <a:pPr algn="ctr"/>
            <a:r>
              <a:rPr lang="en-US" sz="2200" dirty="0">
                <a:solidFill>
                  <a:schemeClr val="tx1"/>
                </a:solidFill>
                <a:latin typeface="Arial Black" panose="020B0A04020102020204" pitchFamily="34" charset="0"/>
              </a:rPr>
              <a:t>GLOBAL PERSPECTIVE </a:t>
            </a:r>
            <a:br>
              <a:rPr lang="en-US" dirty="0">
                <a:latin typeface="Arial Black" panose="020B0A04020102020204" pitchFamily="34" charset="0"/>
              </a:rPr>
            </a:br>
            <a:r>
              <a:rPr lang="en-US" dirty="0">
                <a:latin typeface="Arial Black" panose="020B0A04020102020204" pitchFamily="34" charset="0"/>
              </a:rPr>
              <a:t>Traditions In Jordan</a:t>
            </a:r>
            <a:br>
              <a:rPr lang="en-US" dirty="0">
                <a:latin typeface="Arial Black" panose="020B0A04020102020204" pitchFamily="34" charset="0"/>
              </a:rPr>
            </a:br>
            <a:r>
              <a:rPr lang="en-US" sz="2000" dirty="0">
                <a:latin typeface="Arial Black" panose="020B0A04020102020204" pitchFamily="34" charset="0"/>
              </a:rPr>
              <a:t>By: Abdullah </a:t>
            </a:r>
            <a:r>
              <a:rPr lang="en-US" sz="2000" dirty="0" err="1">
                <a:latin typeface="Arial Black" panose="020B0A04020102020204" pitchFamily="34" charset="0"/>
              </a:rPr>
              <a:t>Khattab</a:t>
            </a:r>
            <a:r>
              <a:rPr lang="en-US" sz="2000" dirty="0">
                <a:latin typeface="Arial Black" panose="020B0A04020102020204" pitchFamily="34" charset="0"/>
              </a:rPr>
              <a:t>,  </a:t>
            </a:r>
            <a:r>
              <a:rPr lang="en-US" sz="2000" dirty="0" err="1">
                <a:latin typeface="Arial Black" panose="020B0A04020102020204" pitchFamily="34" charset="0"/>
              </a:rPr>
              <a:t>Eid</a:t>
            </a:r>
            <a:r>
              <a:rPr lang="en-US" sz="2000" dirty="0">
                <a:latin typeface="Arial Black" panose="020B0A04020102020204" pitchFamily="34" charset="0"/>
              </a:rPr>
              <a:t> </a:t>
            </a:r>
            <a:r>
              <a:rPr lang="en-US" sz="2000" dirty="0" err="1">
                <a:latin typeface="Arial Black" panose="020B0A04020102020204" pitchFamily="34" charset="0"/>
              </a:rPr>
              <a:t>batarseh</a:t>
            </a:r>
            <a:r>
              <a:rPr lang="en-US" sz="2000" dirty="0">
                <a:latin typeface="Arial Black" panose="020B0A04020102020204" pitchFamily="34" charset="0"/>
              </a:rPr>
              <a:t>,  </a:t>
            </a:r>
            <a:r>
              <a:rPr lang="en-US" sz="2000" dirty="0" err="1">
                <a:latin typeface="Arial Black" panose="020B0A04020102020204" pitchFamily="34" charset="0"/>
              </a:rPr>
              <a:t>Ghina</a:t>
            </a:r>
            <a:r>
              <a:rPr lang="en-US" sz="2000" dirty="0">
                <a:latin typeface="Arial Black" panose="020B0A04020102020204" pitchFamily="34" charset="0"/>
              </a:rPr>
              <a:t> </a:t>
            </a:r>
            <a:r>
              <a:rPr lang="en-US" sz="2000" dirty="0" err="1">
                <a:latin typeface="Arial Black" panose="020B0A04020102020204" pitchFamily="34" charset="0"/>
              </a:rPr>
              <a:t>Abukhadra</a:t>
            </a:r>
            <a:r>
              <a:rPr lang="en-US" sz="2000" dirty="0">
                <a:latin typeface="Arial Black" panose="020B0A04020102020204" pitchFamily="34" charset="0"/>
              </a:rPr>
              <a:t> ,</a:t>
            </a:r>
            <a:r>
              <a:rPr lang="en-US" sz="2000" dirty="0" err="1">
                <a:latin typeface="Arial Black" panose="020B0A04020102020204" pitchFamily="34" charset="0"/>
              </a:rPr>
              <a:t>Laith</a:t>
            </a:r>
            <a:r>
              <a:rPr lang="en-US" sz="2000" dirty="0">
                <a:latin typeface="Arial Black" panose="020B0A04020102020204" pitchFamily="34" charset="0"/>
              </a:rPr>
              <a:t> </a:t>
            </a:r>
            <a:r>
              <a:rPr lang="en-US" sz="2000" dirty="0" err="1">
                <a:latin typeface="Arial Black" panose="020B0A04020102020204" pitchFamily="34" charset="0"/>
              </a:rPr>
              <a:t>Batshoun</a:t>
            </a:r>
            <a:r>
              <a:rPr lang="en-US" sz="2000" dirty="0">
                <a:latin typeface="Arial Black" panose="020B0A04020102020204" pitchFamily="34" charset="0"/>
              </a:rPr>
              <a:t>,  Mohammad Albakri</a:t>
            </a:r>
          </a:p>
        </p:txBody>
      </p:sp>
      <p:sp>
        <p:nvSpPr>
          <p:cNvPr id="3" name="Subtitle 2"/>
          <p:cNvSpPr>
            <a:spLocks noGrp="1"/>
          </p:cNvSpPr>
          <p:nvPr>
            <p:ph type="subTitle" idx="1"/>
          </p:nvPr>
        </p:nvSpPr>
        <p:spPr>
          <a:xfrm>
            <a:off x="550718" y="2544093"/>
            <a:ext cx="8096864" cy="730043"/>
          </a:xfrm>
        </p:spPr>
        <p:txBody>
          <a:bodyPr/>
          <a:lstStyle/>
          <a:p>
            <a:r>
              <a:rPr lang="en-US" dirty="0">
                <a:latin typeface="Arial Black" panose="020B0A04020102020204" pitchFamily="34" charset="0"/>
              </a:rPr>
              <a:t>Sixth Grade C</a:t>
            </a: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C0E5-7EF3-2D26-840E-8FA617825C46}"/>
              </a:ext>
            </a:extLst>
          </p:cNvPr>
          <p:cNvSpPr>
            <a:spLocks noGrp="1"/>
          </p:cNvSpPr>
          <p:nvPr>
            <p:ph type="ctrTitle"/>
          </p:nvPr>
        </p:nvSpPr>
        <p:spPr>
          <a:xfrm>
            <a:off x="626807" y="958643"/>
            <a:ext cx="8008376" cy="1496962"/>
          </a:xfrm>
        </p:spPr>
        <p:txBody>
          <a:bodyPr>
            <a:normAutofit/>
          </a:bodyPr>
          <a:lstStyle/>
          <a:p>
            <a:pPr algn="ctr"/>
            <a:r>
              <a:rPr lang="en-US" sz="4800" b="1" dirty="0">
                <a:latin typeface="Arial Black" panose="020B0A04020102020204" pitchFamily="34" charset="0"/>
              </a:rPr>
              <a:t>Arabic coffee</a:t>
            </a:r>
          </a:p>
        </p:txBody>
      </p:sp>
      <p:sp>
        <p:nvSpPr>
          <p:cNvPr id="3" name="Subtitle 2">
            <a:extLst>
              <a:ext uri="{FF2B5EF4-FFF2-40B4-BE49-F238E27FC236}">
                <a16:creationId xmlns:a16="http://schemas.microsoft.com/office/drawing/2014/main" id="{3E2FA0B4-B54D-848C-89DC-32AD75B466D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36735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F49A-8B56-EB73-D44D-C7DC25B6D7EF}"/>
              </a:ext>
            </a:extLst>
          </p:cNvPr>
          <p:cNvSpPr>
            <a:spLocks noGrp="1"/>
          </p:cNvSpPr>
          <p:nvPr>
            <p:ph type="title"/>
          </p:nvPr>
        </p:nvSpPr>
        <p:spPr/>
        <p:txBody>
          <a:bodyPr>
            <a:normAutofit/>
          </a:bodyPr>
          <a:lstStyle/>
          <a:p>
            <a:pPr algn="l"/>
            <a:r>
              <a:rPr lang="en-US" dirty="0">
                <a:effectLst/>
                <a:latin typeface="Arial Black" panose="020B0A04020102020204" pitchFamily="34" charset="0"/>
              </a:rPr>
              <a:t>Arabic Coffee</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747D26B-0A81-B6EC-5241-C7A416CABA3C}"/>
              </a:ext>
            </a:extLst>
          </p:cNvPr>
          <p:cNvSpPr>
            <a:spLocks noGrp="1"/>
          </p:cNvSpPr>
          <p:nvPr>
            <p:ph idx="1"/>
          </p:nvPr>
        </p:nvSpPr>
        <p:spPr>
          <a:xfrm>
            <a:off x="463714" y="1216800"/>
            <a:ext cx="8246070" cy="3736800"/>
          </a:xfrm>
        </p:spPr>
        <p:txBody>
          <a:bodyPr>
            <a:noAutofit/>
          </a:bodyPr>
          <a:lstStyle/>
          <a:p>
            <a:pPr marL="0" indent="0">
              <a:buNone/>
            </a:pPr>
            <a:r>
              <a:rPr lang="en-US" sz="1600" b="0" i="0" dirty="0">
                <a:effectLst/>
                <a:latin typeface="Arial Black" panose="020B0A04020102020204" pitchFamily="34" charset="0"/>
              </a:rPr>
              <a:t> Arabic coffee- the welcoming drink in Jordan.</a:t>
            </a:r>
            <a:r>
              <a:rPr lang="en-US" sz="2000" b="0" i="0" dirty="0">
                <a:effectLst/>
                <a:latin typeface="Arial Black" panose="020B0A04020102020204" pitchFamily="34" charset="0"/>
              </a:rPr>
              <a:t> </a:t>
            </a:r>
          </a:p>
          <a:p>
            <a:pPr marL="0" indent="0">
              <a:buNone/>
            </a:pPr>
            <a:endParaRPr lang="en-US" sz="2000" b="0" i="0" dirty="0">
              <a:effectLst/>
              <a:latin typeface="Arial Black" panose="020B0A04020102020204" pitchFamily="34" charset="0"/>
            </a:endParaRPr>
          </a:p>
          <a:p>
            <a:pPr marL="0" indent="0">
              <a:buNone/>
            </a:pPr>
            <a:r>
              <a:rPr lang="en-US" sz="1600" b="0" i="0" dirty="0">
                <a:effectLst/>
                <a:latin typeface="Arial Black" panose="020B0A04020102020204" pitchFamily="34" charset="0"/>
              </a:rPr>
              <a:t> Arabic coffee is a version of the brewed coffee Arabica beans. Most Arab countries throughout the Middle East have developed distinct methods for brewing and preparing coffee. Cardamom is an often added spice.  </a:t>
            </a:r>
            <a:r>
              <a:rPr lang="en-US" sz="1600" dirty="0">
                <a:latin typeface="Arial Black" panose="020B0A04020102020204" pitchFamily="34" charset="0"/>
              </a:rPr>
              <a:t>Serving Arabic Coffee</a:t>
            </a:r>
            <a:r>
              <a:rPr lang="en-US" sz="1600" b="0" i="0" dirty="0">
                <a:effectLst/>
                <a:latin typeface="Arial Black" panose="020B0A04020102020204" pitchFamily="34" charset="0"/>
              </a:rPr>
              <a:t> begins with poor it to the guest from right to left, and the host must serve the coffee to the guest with the right hand and hold the coffee pot with the left hand, and he must also make a light sound when he starts serving.</a:t>
            </a:r>
          </a:p>
          <a:p>
            <a:pPr marL="0" indent="0">
              <a:buNone/>
            </a:pPr>
            <a:endParaRPr lang="en-US" sz="1600" b="0" i="0" dirty="0">
              <a:effectLst/>
              <a:latin typeface="Arial Black" panose="020B0A04020102020204" pitchFamily="34" charset="0"/>
            </a:endParaRPr>
          </a:p>
          <a:p>
            <a:pPr marL="0" indent="0">
              <a:buNone/>
            </a:pPr>
            <a:r>
              <a:rPr lang="en-US" sz="1600" b="0" i="0" dirty="0">
                <a:effectLst/>
                <a:latin typeface="Arial Black" panose="020B0A04020102020204" pitchFamily="34" charset="0"/>
              </a:rPr>
              <a:t> In the origin Arabic coffee first found in Bedouin region ,now you can find it everywhere in Jordan. </a:t>
            </a:r>
          </a:p>
        </p:txBody>
      </p:sp>
    </p:spTree>
    <p:extLst>
      <p:ext uri="{BB962C8B-B14F-4D97-AF65-F5344CB8AC3E}">
        <p14:creationId xmlns:p14="http://schemas.microsoft.com/office/powerpoint/2010/main" val="377055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14093D-D8B7-D3AE-4AC7-3FF3367427F5}"/>
              </a:ext>
            </a:extLst>
          </p:cNvPr>
          <p:cNvSpPr>
            <a:spLocks noGrp="1"/>
          </p:cNvSpPr>
          <p:nvPr>
            <p:ph sz="half" idx="2"/>
          </p:nvPr>
        </p:nvSpPr>
        <p:spPr>
          <a:xfrm>
            <a:off x="338400" y="2454976"/>
            <a:ext cx="7654936" cy="854410"/>
          </a:xfrm>
        </p:spPr>
        <p:txBody>
          <a:bodyPr>
            <a:normAutofit/>
          </a:bodyPr>
          <a:lstStyle/>
          <a:p>
            <a:pPr marL="0" indent="0" algn="l">
              <a:buNone/>
            </a:pPr>
            <a:r>
              <a:rPr lang="en-US" sz="1600" b="0" i="0" dirty="0">
                <a:effectLst/>
                <a:latin typeface="Arial Black" panose="020B0A04020102020204" pitchFamily="34" charset="0"/>
              </a:rPr>
              <a:t> All the people of Jordan practice this tradition, because it is not only a symbol of hospitality and trust, it is a traditional sign of respect and a way to bring people to gather.</a:t>
            </a:r>
            <a:endParaRPr lang="en-US" sz="1600" dirty="0">
              <a:latin typeface="Arial Black" panose="020B0A04020102020204" pitchFamily="34" charset="0"/>
            </a:endParaRPr>
          </a:p>
        </p:txBody>
      </p:sp>
      <p:sp>
        <p:nvSpPr>
          <p:cNvPr id="6" name="Content Placeholder 5">
            <a:extLst>
              <a:ext uri="{FF2B5EF4-FFF2-40B4-BE49-F238E27FC236}">
                <a16:creationId xmlns:a16="http://schemas.microsoft.com/office/drawing/2014/main" id="{3B269CA3-95CD-2F13-6B61-D90633453FA3}"/>
              </a:ext>
            </a:extLst>
          </p:cNvPr>
          <p:cNvSpPr>
            <a:spLocks noGrp="1"/>
          </p:cNvSpPr>
          <p:nvPr>
            <p:ph sz="quarter" idx="4"/>
          </p:nvPr>
        </p:nvSpPr>
        <p:spPr>
          <a:xfrm>
            <a:off x="338400" y="3679626"/>
            <a:ext cx="6646245" cy="1045532"/>
          </a:xfrm>
        </p:spPr>
        <p:txBody>
          <a:bodyPr>
            <a:normAutofit/>
          </a:bodyPr>
          <a:lstStyle/>
          <a:p>
            <a:pPr marL="0" indent="0" algn="l">
              <a:buNone/>
            </a:pPr>
            <a:r>
              <a:rPr lang="en-US" sz="1600" b="0" i="0" dirty="0">
                <a:effectLst/>
                <a:latin typeface="Arial Black" panose="020B0A04020102020204" pitchFamily="34" charset="0"/>
                <a:cs typeface="Arial" panose="020B0604020202020204" pitchFamily="34" charset="0"/>
              </a:rPr>
              <a:t> Arabic coffee is the key to conversation in the Bedouin Society, as it is away to welcome the guest and show the meanings of generosity.</a:t>
            </a:r>
            <a:endParaRPr lang="en-US" sz="1600" dirty="0">
              <a:latin typeface="Arial Black" panose="020B0A04020102020204" pitchFamily="34" charset="0"/>
              <a:cs typeface="Arial" panose="020B0604020202020204" pitchFamily="34" charset="0"/>
            </a:endParaRPr>
          </a:p>
        </p:txBody>
      </p:sp>
      <p:sp>
        <p:nvSpPr>
          <p:cNvPr id="2" name="TextBox 1"/>
          <p:cNvSpPr txBox="1"/>
          <p:nvPr/>
        </p:nvSpPr>
        <p:spPr>
          <a:xfrm>
            <a:off x="432000" y="1039204"/>
            <a:ext cx="6926400" cy="1415772"/>
          </a:xfrm>
          <a:prstGeom prst="rect">
            <a:avLst/>
          </a:prstGeom>
          <a:noFill/>
        </p:spPr>
        <p:txBody>
          <a:bodyPr wrap="square" rtlCol="0">
            <a:spAutoFit/>
          </a:bodyPr>
          <a:lstStyle/>
          <a:p>
            <a:endParaRPr lang="en-US" sz="2000" dirty="0">
              <a:solidFill>
                <a:schemeClr val="bg1"/>
              </a:solidFill>
              <a:latin typeface="Arial Black" panose="020B0A04020102020204" pitchFamily="34" charset="0"/>
            </a:endParaRPr>
          </a:p>
          <a:p>
            <a:r>
              <a:rPr lang="en-US" sz="1600" dirty="0">
                <a:solidFill>
                  <a:schemeClr val="bg1"/>
                </a:solidFill>
                <a:latin typeface="Arial Black" panose="020B0A04020102020204" pitchFamily="34" charset="0"/>
              </a:rPr>
              <a:t> Culturally, Arabic coffee is served during family gathering or when receiving guests. Now serving coffee in all occasions. The happy and the sad ones.</a:t>
            </a:r>
          </a:p>
          <a:p>
            <a:endParaRPr lang="en-US" dirty="0"/>
          </a:p>
        </p:txBody>
      </p:sp>
    </p:spTree>
    <p:extLst>
      <p:ext uri="{BB962C8B-B14F-4D97-AF65-F5344CB8AC3E}">
        <p14:creationId xmlns:p14="http://schemas.microsoft.com/office/powerpoint/2010/main" val="39542741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4" y="390111"/>
            <a:ext cx="8259098" cy="763526"/>
          </a:xfrm>
        </p:spPr>
        <p:txBody>
          <a:bodyPr/>
          <a:lstStyle/>
          <a:p>
            <a:pPr algn="l"/>
            <a:r>
              <a:rPr lang="en-US" sz="3200" dirty="0">
                <a:latin typeface="Arial Black" panose="020B0A04020102020204" pitchFamily="34" charset="0"/>
              </a:rPr>
              <a:t>Reflection</a:t>
            </a:r>
            <a:r>
              <a:rPr lang="en-US" dirty="0">
                <a:latin typeface="Arial Black" panose="020B0A04020102020204" pitchFamily="34" charset="0"/>
              </a:rPr>
              <a:t> </a:t>
            </a:r>
          </a:p>
        </p:txBody>
      </p:sp>
      <p:sp>
        <p:nvSpPr>
          <p:cNvPr id="3" name="Content Placeholder 2"/>
          <p:cNvSpPr>
            <a:spLocks noGrp="1"/>
          </p:cNvSpPr>
          <p:nvPr>
            <p:ph idx="1"/>
          </p:nvPr>
        </p:nvSpPr>
        <p:spPr/>
        <p:txBody>
          <a:bodyPr>
            <a:normAutofit/>
          </a:bodyPr>
          <a:lstStyle/>
          <a:p>
            <a:pPr marL="0" indent="0">
              <a:buNone/>
            </a:pPr>
            <a:r>
              <a:rPr lang="en-US" sz="1600" dirty="0">
                <a:latin typeface="Arial Black" panose="020B0A04020102020204" pitchFamily="34" charset="0"/>
              </a:rPr>
              <a:t> Although I didn’t try Arabic coffee, I would like to try it when I grow up, but at this age, it is a great way to learn and know more about my culture.</a:t>
            </a:r>
          </a:p>
          <a:p>
            <a:pPr marL="0" indent="0">
              <a:buNone/>
            </a:pPr>
            <a:endParaRPr lang="en-US" sz="1600" dirty="0">
              <a:latin typeface="Arial Black" panose="020B0A04020102020204" pitchFamily="34" charset="0"/>
            </a:endParaRPr>
          </a:p>
          <a:p>
            <a:pPr marL="0" indent="0">
              <a:buNone/>
            </a:pPr>
            <a:endParaRPr lang="en-US" sz="1600" dirty="0">
              <a:latin typeface="Arial Black" panose="020B0A04020102020204" pitchFamily="34" charset="0"/>
            </a:endParaRPr>
          </a:p>
          <a:p>
            <a:pPr marL="0" indent="0">
              <a:buNone/>
            </a:pPr>
            <a:r>
              <a:rPr lang="en-US" sz="1600" dirty="0">
                <a:latin typeface="Arial Black" panose="020B0A04020102020204" pitchFamily="34" charset="0"/>
              </a:rPr>
              <a:t>Recourses:</a:t>
            </a:r>
          </a:p>
          <a:p>
            <a:pPr marL="0" indent="0">
              <a:buNone/>
            </a:pPr>
            <a:r>
              <a:rPr lang="en-US" sz="1600" dirty="0">
                <a:latin typeface="Arial Black" panose="020B0A04020102020204" pitchFamily="34" charset="0"/>
              </a:rPr>
              <a:t>www.wonderstourism.com</a:t>
            </a:r>
          </a:p>
          <a:p>
            <a:pPr marL="0" indent="0">
              <a:buNone/>
            </a:pPr>
            <a:endParaRPr lang="en-US" sz="1050" dirty="0">
              <a:latin typeface="Arial Black" panose="020B0A04020102020204" pitchFamily="34" charset="0"/>
            </a:endParaRPr>
          </a:p>
        </p:txBody>
      </p:sp>
    </p:spTree>
    <p:extLst>
      <p:ext uri="{BB962C8B-B14F-4D97-AF65-F5344CB8AC3E}">
        <p14:creationId xmlns:p14="http://schemas.microsoft.com/office/powerpoint/2010/main" val="21206764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812" y="958643"/>
            <a:ext cx="8008376" cy="1496962"/>
          </a:xfrm>
        </p:spPr>
        <p:txBody>
          <a:bodyPr>
            <a:normAutofit/>
          </a:bodyPr>
          <a:lstStyle/>
          <a:p>
            <a:pPr algn="ctr"/>
            <a:r>
              <a:rPr lang="en-US" sz="4800" b="1" dirty="0" err="1">
                <a:latin typeface="Arial Black" panose="020B0A04020102020204" pitchFamily="34" charset="0"/>
              </a:rPr>
              <a:t>Eidiyah</a:t>
            </a:r>
            <a:endParaRPr lang="en-US" sz="4800" b="1" dirty="0">
              <a:latin typeface="Arial Black" panose="020B0A04020102020204" pitchFamily="34"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56815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60" y="158975"/>
            <a:ext cx="8259098" cy="763526"/>
          </a:xfrm>
        </p:spPr>
        <p:txBody>
          <a:bodyPr>
            <a:normAutofit/>
          </a:bodyPr>
          <a:lstStyle/>
          <a:p>
            <a:pPr algn="l"/>
            <a:r>
              <a:rPr lang="en-US" dirty="0">
                <a:latin typeface="Arial Black" panose="020B0A04020102020204" pitchFamily="34" charset="0"/>
              </a:rPr>
              <a:t>Eidiyah</a:t>
            </a:r>
          </a:p>
        </p:txBody>
      </p:sp>
      <p:sp>
        <p:nvSpPr>
          <p:cNvPr id="3" name="Content Placeholder 2"/>
          <p:cNvSpPr>
            <a:spLocks noGrp="1"/>
          </p:cNvSpPr>
          <p:nvPr>
            <p:ph idx="1"/>
          </p:nvPr>
        </p:nvSpPr>
        <p:spPr>
          <a:xfrm>
            <a:off x="370196" y="1184564"/>
            <a:ext cx="8246070" cy="3656255"/>
          </a:xfrm>
        </p:spPr>
        <p:txBody>
          <a:bodyPr>
            <a:normAutofit/>
          </a:bodyPr>
          <a:lstStyle/>
          <a:p>
            <a:pPr marL="0" indent="0">
              <a:buNone/>
            </a:pPr>
            <a:endParaRPr lang="en-US" sz="2000" dirty="0">
              <a:latin typeface="Arial Black" panose="020B0A04020102020204" pitchFamily="34" charset="0"/>
              <a:cs typeface="Arabic Typesetting" panose="03020402040406030203" pitchFamily="66" charset="-78"/>
            </a:endParaRPr>
          </a:p>
          <a:p>
            <a:pPr marL="0" indent="0">
              <a:buNone/>
            </a:pPr>
            <a:r>
              <a:rPr lang="en-US" sz="2000" dirty="0">
                <a:latin typeface="Arial Black" panose="020B0A04020102020204" pitchFamily="34" charset="0"/>
                <a:cs typeface="Arabic Typesetting" panose="03020402040406030203" pitchFamily="66" charset="-78"/>
              </a:rPr>
              <a:t> </a:t>
            </a:r>
            <a:r>
              <a:rPr lang="en-US" sz="1600" dirty="0">
                <a:latin typeface="Arial Black" panose="020B0A04020102020204" pitchFamily="34" charset="0"/>
                <a:cs typeface="Arabic Typesetting" panose="03020402040406030203" pitchFamily="66" charset="-78"/>
              </a:rPr>
              <a:t> </a:t>
            </a:r>
            <a:r>
              <a:rPr lang="en-US" sz="1600" dirty="0" err="1">
                <a:latin typeface="Arial Black" panose="020B0A04020102020204" pitchFamily="34" charset="0"/>
                <a:cs typeface="Arabic Typesetting" panose="03020402040406030203" pitchFamily="66" charset="-78"/>
              </a:rPr>
              <a:t>Ediyah</a:t>
            </a:r>
            <a:r>
              <a:rPr lang="en-US" sz="1600" dirty="0">
                <a:latin typeface="Arial Black" panose="020B0A04020102020204" pitchFamily="34" charset="0"/>
                <a:cs typeface="Arabic Typesetting" panose="03020402040406030203" pitchFamily="66" charset="-78"/>
              </a:rPr>
              <a:t>-the tradition of giving cash to children during </a:t>
            </a:r>
            <a:r>
              <a:rPr lang="en-US" sz="1600" dirty="0" err="1">
                <a:latin typeface="Arial Black" panose="020B0A04020102020204" pitchFamily="34" charset="0"/>
                <a:cs typeface="Arabic Typesetting" panose="03020402040406030203" pitchFamily="66" charset="-78"/>
              </a:rPr>
              <a:t>Eid</a:t>
            </a:r>
            <a:r>
              <a:rPr lang="en-US" sz="1600" dirty="0">
                <a:latin typeface="Arial Black" panose="020B0A04020102020204" pitchFamily="34" charset="0"/>
                <a:cs typeface="Arabic Typesetting" panose="03020402040406030203" pitchFamily="66" charset="-78"/>
              </a:rPr>
              <a:t>.</a:t>
            </a:r>
          </a:p>
          <a:p>
            <a:pPr marL="0" indent="0">
              <a:buNone/>
            </a:pPr>
            <a:endParaRPr lang="en-US" sz="1600" dirty="0">
              <a:latin typeface="Arial Black" panose="020B0A04020102020204" pitchFamily="34" charset="0"/>
              <a:cs typeface="Arabic Typesetting" panose="03020402040406030203" pitchFamily="66" charset="-78"/>
            </a:endParaRPr>
          </a:p>
          <a:p>
            <a:pPr marL="0" indent="0">
              <a:buNone/>
            </a:pPr>
            <a:r>
              <a:rPr lang="en-US" sz="1600" dirty="0">
                <a:latin typeface="Arial Black" panose="020B0A04020102020204" pitchFamily="34" charset="0"/>
              </a:rPr>
              <a:t> Giving children gifts during religious festivals is a</a:t>
            </a:r>
          </a:p>
          <a:p>
            <a:pPr marL="0" indent="0">
              <a:buNone/>
            </a:pPr>
            <a:r>
              <a:rPr lang="en-US" sz="1600" dirty="0">
                <a:latin typeface="Arial Black" panose="020B0A04020102020204" pitchFamily="34" charset="0"/>
              </a:rPr>
              <a:t>tradition followed by families across the globe, in</a:t>
            </a:r>
          </a:p>
          <a:p>
            <a:pPr marL="0" indent="0">
              <a:buNone/>
            </a:pPr>
            <a:r>
              <a:rPr lang="en-US" sz="1600" dirty="0">
                <a:latin typeface="Arial Black" panose="020B0A04020102020204" pitchFamily="34" charset="0"/>
              </a:rPr>
              <a:t>Jordan this tradition involves giving children money</a:t>
            </a:r>
          </a:p>
          <a:p>
            <a:pPr marL="0" indent="0">
              <a:buNone/>
            </a:pPr>
            <a:r>
              <a:rPr lang="en-US" sz="1600" dirty="0">
                <a:latin typeface="Arial Black" panose="020B0A04020102020204" pitchFamily="34" charset="0"/>
              </a:rPr>
              <a:t>or gifts, those presents often take form of Eidiyah.</a:t>
            </a:r>
          </a:p>
          <a:p>
            <a:pPr marL="0" indent="0">
              <a:buNone/>
            </a:pPr>
            <a:r>
              <a:rPr lang="en-US" sz="1600" dirty="0">
                <a:latin typeface="Arial Black" panose="020B0A04020102020204" pitchFamily="34" charset="0"/>
              </a:rPr>
              <a:t>Spending money distributed to children in Eid times.</a:t>
            </a:r>
          </a:p>
          <a:p>
            <a:pPr marL="0" indent="0">
              <a:buNone/>
            </a:pPr>
            <a:r>
              <a:rPr lang="en-US" sz="1600" dirty="0">
                <a:latin typeface="Arial Black" panose="020B0A04020102020204" pitchFamily="34" charset="0"/>
              </a:rPr>
              <a:t> </a:t>
            </a:r>
            <a:r>
              <a:rPr lang="en-US" sz="1600" dirty="0" err="1">
                <a:latin typeface="Arial Black" panose="020B0A04020102020204" pitchFamily="34" charset="0"/>
              </a:rPr>
              <a:t>Eidiyah</a:t>
            </a:r>
            <a:r>
              <a:rPr lang="en-US" sz="1600" dirty="0">
                <a:latin typeface="Arial Black" panose="020B0A04020102020204" pitchFamily="34" charset="0"/>
              </a:rPr>
              <a:t> is referred to small amounts of money cash</a:t>
            </a:r>
          </a:p>
          <a:p>
            <a:pPr marL="0" indent="0">
              <a:buNone/>
            </a:pPr>
            <a:r>
              <a:rPr lang="en-US" sz="1600" dirty="0">
                <a:latin typeface="Arial Black" panose="020B0A04020102020204" pitchFamily="34" charset="0"/>
              </a:rPr>
              <a:t>given to children by their parents and older relatives</a:t>
            </a:r>
          </a:p>
          <a:p>
            <a:pPr marL="0" indent="0">
              <a:buNone/>
            </a:pPr>
            <a:r>
              <a:rPr lang="en-US" sz="1600" dirty="0">
                <a:latin typeface="Arial Black" panose="020B0A04020102020204" pitchFamily="34" charset="0"/>
              </a:rPr>
              <a:t>within a family.</a:t>
            </a:r>
          </a:p>
          <a:p>
            <a:endParaRPr lang="en-US" dirty="0"/>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8" dur="500"/>
                                        <p:tgtEl>
                                          <p:spTgt spid="3">
                                            <p:txEl>
                                              <p:pRg st="9" end="9"/>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44800" y="187200"/>
            <a:ext cx="8564974" cy="4902791"/>
          </a:xfrm>
        </p:spPr>
        <p:txBody>
          <a:bodyPr>
            <a:normAutofit lnSpcReduction="10000"/>
          </a:bodyPr>
          <a:lstStyle/>
          <a:p>
            <a:pPr algn="l"/>
            <a:endParaRPr lang="en-US" sz="1600" dirty="0">
              <a:latin typeface="Bodoni MT" panose="02070603080606020203" pitchFamily="18" charset="0"/>
            </a:endParaRPr>
          </a:p>
          <a:p>
            <a:pPr algn="l"/>
            <a:endParaRPr lang="en-US" sz="1600" dirty="0">
              <a:latin typeface="Bodoni MT" panose="02070603080606020203" pitchFamily="18" charset="0"/>
            </a:endParaRPr>
          </a:p>
          <a:p>
            <a:pPr marL="0" indent="0" algn="l">
              <a:buNone/>
            </a:pPr>
            <a:endParaRPr lang="en-US" sz="2000" dirty="0">
              <a:latin typeface="Arial Black" panose="020B0A04020102020204" pitchFamily="34" charset="0"/>
            </a:endParaRPr>
          </a:p>
          <a:p>
            <a:pPr marL="0" indent="0" algn="l">
              <a:buNone/>
            </a:pPr>
            <a:r>
              <a:rPr lang="en-US" sz="1600" dirty="0">
                <a:latin typeface="Arial Black" panose="020B0A04020102020204" pitchFamily="34" charset="0"/>
              </a:rPr>
              <a:t> We can see this tradition in Jordan and other Arab</a:t>
            </a:r>
          </a:p>
          <a:p>
            <a:pPr marL="0" indent="0" algn="l">
              <a:buNone/>
            </a:pPr>
            <a:r>
              <a:rPr lang="en-US" sz="1600" dirty="0">
                <a:latin typeface="Arial Black" panose="020B0A04020102020204" pitchFamily="34" charset="0"/>
              </a:rPr>
              <a:t>Countries.</a:t>
            </a:r>
          </a:p>
          <a:p>
            <a:pPr marL="0" indent="0" algn="l">
              <a:buNone/>
            </a:pPr>
            <a:endParaRPr lang="en-US" sz="2000" dirty="0">
              <a:latin typeface="Arial Black" panose="020B0A04020102020204" pitchFamily="34" charset="0"/>
            </a:endParaRPr>
          </a:p>
          <a:p>
            <a:pPr marL="0" indent="0" algn="l">
              <a:buNone/>
            </a:pPr>
            <a:r>
              <a:rPr lang="en-US" sz="1600" dirty="0">
                <a:latin typeface="Arial Black" panose="020B0A04020102020204" pitchFamily="34" charset="0"/>
              </a:rPr>
              <a:t> This tradition is practiced in most of religious</a:t>
            </a:r>
          </a:p>
          <a:p>
            <a:pPr marL="0" indent="0" algn="l">
              <a:buNone/>
            </a:pPr>
            <a:r>
              <a:rPr lang="en-US" sz="1600" dirty="0">
                <a:latin typeface="Arial Black" panose="020B0A04020102020204" pitchFamily="34" charset="0"/>
              </a:rPr>
              <a:t>festivals such as, Eid Al Fitr, Eid Al Adha, Christmas</a:t>
            </a:r>
          </a:p>
          <a:p>
            <a:pPr marL="0" indent="0" algn="l">
              <a:buNone/>
            </a:pPr>
            <a:r>
              <a:rPr lang="en-US" sz="1600" dirty="0">
                <a:latin typeface="Arial Black" panose="020B0A04020102020204" pitchFamily="34" charset="0"/>
              </a:rPr>
              <a:t>and Easter.</a:t>
            </a:r>
          </a:p>
          <a:p>
            <a:pPr marL="0" indent="0" algn="l">
              <a:buNone/>
            </a:pPr>
            <a:endParaRPr lang="en-US" sz="2000" dirty="0">
              <a:latin typeface="Arial Black" panose="020B0A04020102020204" pitchFamily="34" charset="0"/>
            </a:endParaRPr>
          </a:p>
          <a:p>
            <a:pPr marL="0" indent="0" algn="l">
              <a:buNone/>
            </a:pPr>
            <a:r>
              <a:rPr lang="en-US" sz="1600" dirty="0">
                <a:latin typeface="Arial Black" panose="020B0A04020102020204" pitchFamily="34" charset="0"/>
              </a:rPr>
              <a:t> Definitely not all families can give their children</a:t>
            </a:r>
          </a:p>
          <a:p>
            <a:pPr marL="0" indent="0" algn="l">
              <a:buNone/>
            </a:pPr>
            <a:r>
              <a:rPr lang="en-US" sz="1600" dirty="0">
                <a:latin typeface="Arial Black" panose="020B0A04020102020204" pitchFamily="34" charset="0"/>
              </a:rPr>
              <a:t>Eidiyah. Only families that have enough money can</a:t>
            </a:r>
          </a:p>
          <a:p>
            <a:pPr marL="0" indent="0" algn="l">
              <a:buNone/>
            </a:pPr>
            <a:r>
              <a:rPr lang="en-US" sz="1600" dirty="0">
                <a:latin typeface="Arial Black" panose="020B0A04020102020204" pitchFamily="34" charset="0"/>
              </a:rPr>
              <a:t>do it.</a:t>
            </a:r>
          </a:p>
          <a:p>
            <a:pPr marL="0" indent="0" algn="l">
              <a:buNone/>
            </a:pPr>
            <a:endParaRPr lang="en-US" sz="1600" dirty="0">
              <a:latin typeface="Arial Black" panose="020B0A04020102020204" pitchFamily="34" charset="0"/>
            </a:endParaRPr>
          </a:p>
          <a:p>
            <a:pPr marL="0" indent="0" algn="l">
              <a:buNone/>
            </a:pPr>
            <a:r>
              <a:rPr lang="en-US" sz="1600" dirty="0">
                <a:latin typeface="Arial Black" panose="020B0A04020102020204" pitchFamily="34" charset="0"/>
              </a:rPr>
              <a:t> </a:t>
            </a:r>
            <a:r>
              <a:rPr lang="en-US" sz="1600" dirty="0" err="1">
                <a:latin typeface="Arial Black" panose="020B0A04020102020204" pitchFamily="34" charset="0"/>
              </a:rPr>
              <a:t>Eidiyah</a:t>
            </a:r>
            <a:r>
              <a:rPr lang="en-US" sz="1600" dirty="0">
                <a:latin typeface="Arial Black" panose="020B0A04020102020204" pitchFamily="34" charset="0"/>
              </a:rPr>
              <a:t> is one way to spread the happiness and joy</a:t>
            </a:r>
          </a:p>
          <a:p>
            <a:pPr marL="0" indent="0" algn="l">
              <a:buNone/>
            </a:pPr>
            <a:r>
              <a:rPr lang="en-US" sz="1600" dirty="0">
                <a:latin typeface="Arial Black" panose="020B0A04020102020204" pitchFamily="34" charset="0"/>
              </a:rPr>
              <a:t>of </a:t>
            </a:r>
            <a:r>
              <a:rPr lang="en-US" sz="1600" dirty="0" err="1">
                <a:latin typeface="Arial Black" panose="020B0A04020102020204" pitchFamily="34" charset="0"/>
              </a:rPr>
              <a:t>Eid</a:t>
            </a:r>
            <a:r>
              <a:rPr lang="en-US" sz="1600" dirty="0">
                <a:latin typeface="Arial Black" panose="020B0A04020102020204" pitchFamily="34" charset="0"/>
              </a:rPr>
              <a:t>. It is also a way children could learn how to</a:t>
            </a:r>
          </a:p>
          <a:p>
            <a:pPr marL="0" indent="0" algn="l">
              <a:buNone/>
            </a:pPr>
            <a:r>
              <a:rPr lang="en-US" sz="1600" dirty="0">
                <a:latin typeface="Arial Black" panose="020B0A04020102020204" pitchFamily="34" charset="0"/>
              </a:rPr>
              <a:t>save their money and be responsible for it.</a:t>
            </a:r>
          </a:p>
          <a:p>
            <a:pPr marL="1371600" lvl="3" indent="0" algn="l">
              <a:buNone/>
            </a:pPr>
            <a:endParaRPr lang="en-US" dirty="0"/>
          </a:p>
        </p:txBody>
      </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circle(in)">
                                      <p:cBhvr>
                                        <p:cTn id="18" dur="2000"/>
                                        <p:tgtEl>
                                          <p:spTgt spid="6">
                                            <p:txEl>
                                              <p:pRg st="6" end="6"/>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circle(in)">
                                      <p:cBhvr>
                                        <p:cTn id="21" dur="2000"/>
                                        <p:tgtEl>
                                          <p:spTgt spid="6">
                                            <p:txEl>
                                              <p:pRg st="7" end="7"/>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circle(in)">
                                      <p:cBhvr>
                                        <p:cTn id="24" dur="2000"/>
                                        <p:tgtEl>
                                          <p:spTgt spid="6">
                                            <p:txEl>
                                              <p:pRg st="8" end="8"/>
                                            </p:txEl>
                                          </p:spTgt>
                                        </p:tgtEl>
                                      </p:cBhvr>
                                    </p:animEffect>
                                  </p:childTnLst>
                                </p:cTn>
                              </p:par>
                            </p:childTnLst>
                          </p:cTn>
                        </p:par>
                        <p:par>
                          <p:cTn id="25" fill="hold">
                            <p:stCondLst>
                              <p:cond delay="3000"/>
                            </p:stCondLst>
                            <p:childTnLst>
                              <p:par>
                                <p:cTn id="26" presetID="14" presetClass="entr" presetSubtype="10" fill="hold" nodeType="after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28" dur="500"/>
                                        <p:tgtEl>
                                          <p:spTgt spid="6">
                                            <p:txEl>
                                              <p:pRg st="10" end="10"/>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31" dur="500"/>
                                        <p:tgtEl>
                                          <p:spTgt spid="6">
                                            <p:txEl>
                                              <p:pRg st="11" end="1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34" dur="500"/>
                                        <p:tgtEl>
                                          <p:spTgt spid="6">
                                            <p:txEl>
                                              <p:pRg st="12" end="12"/>
                                            </p:txEl>
                                          </p:spTgt>
                                        </p:tgtEl>
                                      </p:cBhvr>
                                    </p:animEffect>
                                  </p:childTnLst>
                                </p:cTn>
                              </p:par>
                            </p:childTnLst>
                          </p:cTn>
                        </p:par>
                        <p:par>
                          <p:cTn id="35" fill="hold">
                            <p:stCondLst>
                              <p:cond delay="3500"/>
                            </p:stCondLst>
                            <p:childTnLst>
                              <p:par>
                                <p:cTn id="36" presetID="16" presetClass="entr" presetSubtype="21" fill="hold" nodeType="afterEffect">
                                  <p:stCondLst>
                                    <p:cond delay="0"/>
                                  </p:stCondLst>
                                  <p:childTnLst>
                                    <p:set>
                                      <p:cBhvr>
                                        <p:cTn id="37" dur="1" fill="hold">
                                          <p:stCondLst>
                                            <p:cond delay="0"/>
                                          </p:stCondLst>
                                        </p:cTn>
                                        <p:tgtEl>
                                          <p:spTgt spid="6">
                                            <p:txEl>
                                              <p:pRg st="14" end="14"/>
                                            </p:txEl>
                                          </p:spTgt>
                                        </p:tgtEl>
                                        <p:attrNameLst>
                                          <p:attrName>style.visibility</p:attrName>
                                        </p:attrNameLst>
                                      </p:cBhvr>
                                      <p:to>
                                        <p:strVal val="visible"/>
                                      </p:to>
                                    </p:set>
                                    <p:animEffect transition="in" filter="barn(inVertical)">
                                      <p:cBhvr>
                                        <p:cTn id="38" dur="500"/>
                                        <p:tgtEl>
                                          <p:spTgt spid="6">
                                            <p:txEl>
                                              <p:pRg st="14" end="14"/>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xEl>
                                              <p:pRg st="15" end="15"/>
                                            </p:txEl>
                                          </p:spTgt>
                                        </p:tgtEl>
                                        <p:attrNameLst>
                                          <p:attrName>style.visibility</p:attrName>
                                        </p:attrNameLst>
                                      </p:cBhvr>
                                      <p:to>
                                        <p:strVal val="visible"/>
                                      </p:to>
                                    </p:set>
                                    <p:animEffect transition="in" filter="barn(inVertical)">
                                      <p:cBhvr>
                                        <p:cTn id="41" dur="500"/>
                                        <p:tgtEl>
                                          <p:spTgt spid="6">
                                            <p:txEl>
                                              <p:pRg st="15" end="15"/>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
                                            <p:txEl>
                                              <p:pRg st="16" end="16"/>
                                            </p:txEl>
                                          </p:spTgt>
                                        </p:tgtEl>
                                        <p:attrNameLst>
                                          <p:attrName>style.visibility</p:attrName>
                                        </p:attrNameLst>
                                      </p:cBhvr>
                                      <p:to>
                                        <p:strVal val="visible"/>
                                      </p:to>
                                    </p:set>
                                    <p:animEffect transition="in" filter="barn(inVertical)">
                                      <p:cBhvr>
                                        <p:cTn id="44"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513" y="5300926"/>
            <a:ext cx="156087" cy="91874"/>
          </a:xfrm>
        </p:spPr>
        <p:txBody>
          <a:bodyPr>
            <a:normAutofit fontScale="90000"/>
          </a:bodyPr>
          <a:lstStyle/>
          <a:p>
            <a:br>
              <a:rPr lang="en-US" dirty="0"/>
            </a:br>
            <a:endParaRPr lang="en-US" sz="1600" dirty="0">
              <a:solidFill>
                <a:schemeClr val="bg1"/>
              </a:solidFill>
              <a:latin typeface="Arial Black" panose="020B0A04020102020204" pitchFamily="34" charset="0"/>
            </a:endParaRPr>
          </a:p>
        </p:txBody>
      </p:sp>
      <p:sp>
        <p:nvSpPr>
          <p:cNvPr id="3" name="Text Placeholder 2"/>
          <p:cNvSpPr>
            <a:spLocks noGrp="1"/>
          </p:cNvSpPr>
          <p:nvPr>
            <p:ph type="body" idx="1"/>
          </p:nvPr>
        </p:nvSpPr>
        <p:spPr>
          <a:xfrm>
            <a:off x="275913" y="624835"/>
            <a:ext cx="7772400" cy="440766"/>
          </a:xfrm>
        </p:spPr>
        <p:txBody>
          <a:bodyPr>
            <a:noAutofit/>
          </a:bodyPr>
          <a:lstStyle/>
          <a:p>
            <a:r>
              <a:rPr lang="en-US" sz="3200" b="1" dirty="0">
                <a:solidFill>
                  <a:schemeClr val="bg1"/>
                </a:solidFill>
                <a:latin typeface="Arial Black" panose="020B0A04020102020204" pitchFamily="34" charset="0"/>
              </a:rPr>
              <a:t>Reflection</a:t>
            </a:r>
          </a:p>
        </p:txBody>
      </p:sp>
      <p:sp>
        <p:nvSpPr>
          <p:cNvPr id="4" name="TextBox 3"/>
          <p:cNvSpPr txBox="1"/>
          <p:nvPr/>
        </p:nvSpPr>
        <p:spPr>
          <a:xfrm>
            <a:off x="115200" y="1166400"/>
            <a:ext cx="6600087" cy="1107996"/>
          </a:xfrm>
          <a:prstGeom prst="rect">
            <a:avLst/>
          </a:prstGeom>
          <a:noFill/>
        </p:spPr>
        <p:txBody>
          <a:bodyPr wrap="square" rtlCol="0">
            <a:spAutoFit/>
          </a:bodyPr>
          <a:lstStyle/>
          <a:p>
            <a:r>
              <a:rPr lang="en-US" sz="1600" dirty="0">
                <a:solidFill>
                  <a:schemeClr val="bg1"/>
                </a:solidFill>
                <a:latin typeface="Arial Black" panose="020B0A04020102020204" pitchFamily="34" charset="0"/>
              </a:rPr>
              <a:t> </a:t>
            </a:r>
            <a:r>
              <a:rPr lang="en-US" sz="1600" dirty="0" err="1">
                <a:solidFill>
                  <a:schemeClr val="bg1"/>
                </a:solidFill>
                <a:latin typeface="Arial Black" panose="020B0A04020102020204" pitchFamily="34" charset="0"/>
              </a:rPr>
              <a:t>Eidiyah</a:t>
            </a:r>
            <a:r>
              <a:rPr lang="en-US" sz="1600" dirty="0">
                <a:solidFill>
                  <a:schemeClr val="bg1"/>
                </a:solidFill>
                <a:latin typeface="Arial Black" panose="020B0A04020102020204" pitchFamily="34" charset="0"/>
              </a:rPr>
              <a:t> is a unique tradition for our region, as it is a great way to spread happiness and it teaches children how to save their money.</a:t>
            </a:r>
          </a:p>
          <a:p>
            <a:endParaRPr lang="en-US" dirty="0">
              <a:solidFill>
                <a:schemeClr val="bg1"/>
              </a:solidFill>
            </a:endParaRPr>
          </a:p>
        </p:txBody>
      </p:sp>
      <p:sp>
        <p:nvSpPr>
          <p:cNvPr id="5" name="TextBox 4"/>
          <p:cNvSpPr txBox="1"/>
          <p:nvPr/>
        </p:nvSpPr>
        <p:spPr>
          <a:xfrm>
            <a:off x="136800" y="2353595"/>
            <a:ext cx="6967287" cy="861774"/>
          </a:xfrm>
          <a:prstGeom prst="rect">
            <a:avLst/>
          </a:prstGeom>
          <a:noFill/>
        </p:spPr>
        <p:txBody>
          <a:bodyPr wrap="square" rtlCol="0">
            <a:spAutoFit/>
          </a:bodyPr>
          <a:lstStyle/>
          <a:p>
            <a:r>
              <a:rPr lang="en-US" sz="1600" dirty="0">
                <a:solidFill>
                  <a:schemeClr val="bg1"/>
                </a:solidFill>
                <a:latin typeface="Arial Black" panose="020B0A04020102020204" pitchFamily="34" charset="0"/>
              </a:rPr>
              <a:t> Recourses:</a:t>
            </a:r>
          </a:p>
          <a:p>
            <a:r>
              <a:rPr lang="en-US" sz="1600" dirty="0">
                <a:solidFill>
                  <a:schemeClr val="bg1"/>
                </a:solidFill>
                <a:latin typeface="Arial Black" panose="020B0A04020102020204" pitchFamily="34" charset="0"/>
              </a:rPr>
              <a:t>www.thenationalnews.com</a:t>
            </a:r>
          </a:p>
          <a:p>
            <a:endParaRPr lang="en-US" dirty="0"/>
          </a:p>
        </p:txBody>
      </p:sp>
    </p:spTree>
    <p:extLst>
      <p:ext uri="{BB962C8B-B14F-4D97-AF65-F5344CB8AC3E}">
        <p14:creationId xmlns:p14="http://schemas.microsoft.com/office/powerpoint/2010/main" val="2433162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a:latin typeface="Arial Black" panose="020B0A04020102020204" pitchFamily="34" charset="0"/>
              </a:rPr>
              <a:t>Dabke</a:t>
            </a:r>
          </a:p>
        </p:txBody>
      </p:sp>
    </p:spTree>
    <p:extLst>
      <p:ext uri="{BB962C8B-B14F-4D97-AF65-F5344CB8AC3E}">
        <p14:creationId xmlns:p14="http://schemas.microsoft.com/office/powerpoint/2010/main" val="123111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ECF8B51-0938-661B-07B0-AD59E2309E8B}"/>
              </a:ext>
            </a:extLst>
          </p:cNvPr>
          <p:cNvSpPr txBox="1">
            <a:spLocks/>
          </p:cNvSpPr>
          <p:nvPr/>
        </p:nvSpPr>
        <p:spPr>
          <a:xfrm>
            <a:off x="449824" y="231711"/>
            <a:ext cx="8259098" cy="76352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latin typeface="Arial Black" panose="020B0A04020102020204" pitchFamily="34" charset="0"/>
              </a:rPr>
              <a:t>Dabke</a:t>
            </a:r>
          </a:p>
        </p:txBody>
      </p:sp>
      <p:sp>
        <p:nvSpPr>
          <p:cNvPr id="13" name="Content Placeholder 2">
            <a:extLst>
              <a:ext uri="{FF2B5EF4-FFF2-40B4-BE49-F238E27FC236}">
                <a16:creationId xmlns:a16="http://schemas.microsoft.com/office/drawing/2014/main" id="{D4FF20EF-5E31-31B9-D45D-96E5EEDAD3BC}"/>
              </a:ext>
            </a:extLst>
          </p:cNvPr>
          <p:cNvSpPr txBox="1">
            <a:spLocks/>
          </p:cNvSpPr>
          <p:nvPr/>
        </p:nvSpPr>
        <p:spPr>
          <a:xfrm>
            <a:off x="462852" y="1215053"/>
            <a:ext cx="8246070" cy="35986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bg1"/>
                </a:solidFill>
                <a:latin typeface="Arial Black" panose="020B0A04020102020204" pitchFamily="34" charset="0"/>
              </a:rPr>
              <a:t>  </a:t>
            </a:r>
            <a:r>
              <a:rPr lang="en-US" sz="1600" dirty="0" err="1">
                <a:solidFill>
                  <a:schemeClr val="bg1"/>
                </a:solidFill>
                <a:latin typeface="Arial Black" panose="020B0A04020102020204" pitchFamily="34" charset="0"/>
              </a:rPr>
              <a:t>Dabke</a:t>
            </a:r>
            <a:r>
              <a:rPr lang="en-US" sz="1600" dirty="0">
                <a:solidFill>
                  <a:schemeClr val="bg1"/>
                </a:solidFill>
                <a:latin typeface="Arial Black" panose="020B0A04020102020204" pitchFamily="34" charset="0"/>
              </a:rPr>
              <a:t>- the traditional dance in Jordan.</a:t>
            </a:r>
          </a:p>
          <a:p>
            <a:pPr marL="0" indent="0">
              <a:buNone/>
            </a:pPr>
            <a:endParaRPr lang="en-US" sz="2000" dirty="0">
              <a:solidFill>
                <a:schemeClr val="bg1"/>
              </a:solidFill>
              <a:latin typeface="Arial Black" panose="020B0A04020102020204" pitchFamily="34" charset="0"/>
            </a:endParaRPr>
          </a:p>
          <a:p>
            <a:pPr marL="0" indent="0">
              <a:buNone/>
            </a:pPr>
            <a:r>
              <a:rPr lang="en-US" sz="1600" dirty="0">
                <a:solidFill>
                  <a:schemeClr val="bg1"/>
                </a:solidFill>
                <a:latin typeface="Arial Black" panose="020B0A04020102020204" pitchFamily="34" charset="0"/>
              </a:rPr>
              <a:t> The Dabke is the traditional folk dance in Jordan.</a:t>
            </a:r>
          </a:p>
          <a:p>
            <a:pPr marL="0" indent="0">
              <a:buNone/>
            </a:pPr>
            <a:r>
              <a:rPr lang="en-US" sz="1600" dirty="0">
                <a:solidFill>
                  <a:schemeClr val="bg1"/>
                </a:solidFill>
                <a:latin typeface="Arial Black" panose="020B0A04020102020204" pitchFamily="34" charset="0"/>
              </a:rPr>
              <a:t>The word Dabke is derived from the Arabic word</a:t>
            </a:r>
          </a:p>
          <a:p>
            <a:pPr marL="0" indent="0">
              <a:buNone/>
            </a:pPr>
            <a:r>
              <a:rPr lang="en-US" sz="1600" dirty="0">
                <a:solidFill>
                  <a:schemeClr val="bg1"/>
                </a:solidFill>
                <a:latin typeface="Arial Black" panose="020B0A04020102020204" pitchFamily="34" charset="0"/>
              </a:rPr>
              <a:t>meaning (stomping of the feet). It can be danced as</a:t>
            </a:r>
          </a:p>
          <a:p>
            <a:pPr marL="0" indent="0">
              <a:buNone/>
            </a:pPr>
            <a:r>
              <a:rPr lang="en-US" sz="1600" dirty="0">
                <a:solidFill>
                  <a:schemeClr val="bg1"/>
                </a:solidFill>
                <a:latin typeface="Arial Black" panose="020B0A04020102020204" pitchFamily="34" charset="0"/>
              </a:rPr>
              <a:t>women only, men only, or in mixed company. The</a:t>
            </a:r>
          </a:p>
          <a:p>
            <a:pPr marL="0" indent="0">
              <a:buNone/>
            </a:pPr>
            <a:r>
              <a:rPr lang="en-US" sz="1600" dirty="0">
                <a:solidFill>
                  <a:schemeClr val="bg1"/>
                </a:solidFill>
                <a:latin typeface="Arial Black" panose="020B0A04020102020204" pitchFamily="34" charset="0"/>
              </a:rPr>
              <a:t>general movements of the dance includes standing</a:t>
            </a:r>
          </a:p>
          <a:p>
            <a:pPr marL="0" indent="0">
              <a:buNone/>
            </a:pPr>
            <a:r>
              <a:rPr lang="en-US" sz="1600" dirty="0">
                <a:solidFill>
                  <a:schemeClr val="bg1"/>
                </a:solidFill>
                <a:latin typeface="Arial Black" panose="020B0A04020102020204" pitchFamily="34" charset="0"/>
              </a:rPr>
              <a:t>in a circle where the dancers either hold hands or</a:t>
            </a:r>
          </a:p>
          <a:p>
            <a:pPr marL="0" indent="0">
              <a:buNone/>
            </a:pPr>
            <a:r>
              <a:rPr lang="en-US" sz="1600" dirty="0">
                <a:solidFill>
                  <a:schemeClr val="bg1"/>
                </a:solidFill>
                <a:latin typeface="Arial Black" panose="020B0A04020102020204" pitchFamily="34" charset="0"/>
              </a:rPr>
              <a:t>put their hands on the neighbors’ shoulders followed</a:t>
            </a:r>
          </a:p>
          <a:p>
            <a:pPr marL="0" indent="0">
              <a:buNone/>
            </a:pPr>
            <a:r>
              <a:rPr lang="en-US" sz="1600" dirty="0">
                <a:solidFill>
                  <a:schemeClr val="bg1"/>
                </a:solidFill>
                <a:latin typeface="Arial Black" panose="020B0A04020102020204" pitchFamily="34" charset="0"/>
              </a:rPr>
              <a:t>by a series of stomps and kicks.</a:t>
            </a:r>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580">
                                          <p:stCondLst>
                                            <p:cond delay="0"/>
                                          </p:stCondLst>
                                        </p:cTn>
                                        <p:tgtEl>
                                          <p:spTgt spid="13">
                                            <p:txEl>
                                              <p:pRg st="0" end="0"/>
                                            </p:txEl>
                                          </p:spTgt>
                                        </p:tgtEl>
                                      </p:cBhvr>
                                    </p:animEffect>
                                    <p:anim calcmode="lin" valueType="num">
                                      <p:cBhvr>
                                        <p:cTn id="12"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
                                            <p:txEl>
                                              <p:pRg st="0" end="0"/>
                                            </p:txEl>
                                          </p:spTgt>
                                        </p:tgtEl>
                                      </p:cBhvr>
                                      <p:to x="100000" y="60000"/>
                                    </p:animScale>
                                    <p:animScale>
                                      <p:cBhvr>
                                        <p:cTn id="18" dur="166" decel="50000">
                                          <p:stCondLst>
                                            <p:cond delay="676"/>
                                          </p:stCondLst>
                                        </p:cTn>
                                        <p:tgtEl>
                                          <p:spTgt spid="13">
                                            <p:txEl>
                                              <p:pRg st="0" end="0"/>
                                            </p:txEl>
                                          </p:spTgt>
                                        </p:tgtEl>
                                      </p:cBhvr>
                                      <p:to x="100000" y="100000"/>
                                    </p:animScale>
                                    <p:animScale>
                                      <p:cBhvr>
                                        <p:cTn id="19" dur="26">
                                          <p:stCondLst>
                                            <p:cond delay="1312"/>
                                          </p:stCondLst>
                                        </p:cTn>
                                        <p:tgtEl>
                                          <p:spTgt spid="13">
                                            <p:txEl>
                                              <p:pRg st="0" end="0"/>
                                            </p:txEl>
                                          </p:spTgt>
                                        </p:tgtEl>
                                      </p:cBhvr>
                                      <p:to x="100000" y="80000"/>
                                    </p:animScale>
                                    <p:animScale>
                                      <p:cBhvr>
                                        <p:cTn id="20" dur="166" decel="50000">
                                          <p:stCondLst>
                                            <p:cond delay="1338"/>
                                          </p:stCondLst>
                                        </p:cTn>
                                        <p:tgtEl>
                                          <p:spTgt spid="13">
                                            <p:txEl>
                                              <p:pRg st="0" end="0"/>
                                            </p:txEl>
                                          </p:spTgt>
                                        </p:tgtEl>
                                      </p:cBhvr>
                                      <p:to x="100000" y="100000"/>
                                    </p:animScale>
                                    <p:animScale>
                                      <p:cBhvr>
                                        <p:cTn id="21" dur="26">
                                          <p:stCondLst>
                                            <p:cond delay="1642"/>
                                          </p:stCondLst>
                                        </p:cTn>
                                        <p:tgtEl>
                                          <p:spTgt spid="13">
                                            <p:txEl>
                                              <p:pRg st="0" end="0"/>
                                            </p:txEl>
                                          </p:spTgt>
                                        </p:tgtEl>
                                      </p:cBhvr>
                                      <p:to x="100000" y="90000"/>
                                    </p:animScale>
                                    <p:animScale>
                                      <p:cBhvr>
                                        <p:cTn id="22" dur="166" decel="50000">
                                          <p:stCondLst>
                                            <p:cond delay="1668"/>
                                          </p:stCondLst>
                                        </p:cTn>
                                        <p:tgtEl>
                                          <p:spTgt spid="13">
                                            <p:txEl>
                                              <p:pRg st="0" end="0"/>
                                            </p:txEl>
                                          </p:spTgt>
                                        </p:tgtEl>
                                      </p:cBhvr>
                                      <p:to x="100000" y="100000"/>
                                    </p:animScale>
                                    <p:animScale>
                                      <p:cBhvr>
                                        <p:cTn id="23" dur="26">
                                          <p:stCondLst>
                                            <p:cond delay="1808"/>
                                          </p:stCondLst>
                                        </p:cTn>
                                        <p:tgtEl>
                                          <p:spTgt spid="13">
                                            <p:txEl>
                                              <p:pRg st="0" end="0"/>
                                            </p:txEl>
                                          </p:spTgt>
                                        </p:tgtEl>
                                      </p:cBhvr>
                                      <p:to x="100000" y="95000"/>
                                    </p:animScale>
                                    <p:animScale>
                                      <p:cBhvr>
                                        <p:cTn id="24" dur="166" decel="50000">
                                          <p:stCondLst>
                                            <p:cond delay="1834"/>
                                          </p:stCondLst>
                                        </p:cTn>
                                        <p:tgtEl>
                                          <p:spTgt spid="13">
                                            <p:txEl>
                                              <p:pRg st="0" end="0"/>
                                            </p:txEl>
                                          </p:spTgt>
                                        </p:tgtEl>
                                      </p:cBhvr>
                                      <p:to x="100000" y="100000"/>
                                    </p:animScale>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p:cTn id="2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3">
                                            <p:txEl>
                                              <p:pRg st="2" end="2"/>
                                            </p:txEl>
                                          </p:spTgt>
                                        </p:tgtEl>
                                      </p:cBhvr>
                                    </p:animEffect>
                                  </p:childTnLst>
                                </p:cTn>
                              </p:par>
                            </p:childTnLst>
                          </p:cTn>
                        </p:par>
                        <p:par>
                          <p:cTn id="31" fill="hold">
                            <p:stCondLst>
                              <p:cond delay="4500"/>
                            </p:stCondLst>
                            <p:childTnLst>
                              <p:par>
                                <p:cTn id="32" presetID="53" presetClass="entr" presetSubtype="16" fill="hold" nodeType="after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 calcmode="lin" valueType="num">
                                      <p:cBhvr>
                                        <p:cTn id="34"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13">
                                            <p:txEl>
                                              <p:pRg st="3" end="3"/>
                                            </p:txEl>
                                          </p:spTgt>
                                        </p:tgtEl>
                                      </p:cBhvr>
                                    </p:animEffect>
                                  </p:childTnLst>
                                </p:cTn>
                              </p:par>
                            </p:childTnLst>
                          </p:cTn>
                        </p:par>
                        <p:par>
                          <p:cTn id="37" fill="hold">
                            <p:stCondLst>
                              <p:cond delay="5000"/>
                            </p:stCondLst>
                            <p:childTnLst>
                              <p:par>
                                <p:cTn id="38" presetID="53" presetClass="entr" presetSubtype="16" fill="hold" nodeType="after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 calcmode="lin" valueType="num">
                                      <p:cBhvr>
                                        <p:cTn id="40"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13">
                                            <p:txEl>
                                              <p:pRg st="4" end="4"/>
                                            </p:txEl>
                                          </p:spTgt>
                                        </p:tgtEl>
                                      </p:cBhvr>
                                    </p:animEffect>
                                  </p:childTnLst>
                                </p:cTn>
                              </p:par>
                            </p:childTnLst>
                          </p:cTn>
                        </p:par>
                        <p:par>
                          <p:cTn id="43" fill="hold">
                            <p:stCondLst>
                              <p:cond delay="5500"/>
                            </p:stCondLst>
                            <p:childTnLst>
                              <p:par>
                                <p:cTn id="44" presetID="53" presetClass="entr" presetSubtype="16" fill="hold" nodeType="afterEffect">
                                  <p:stCondLst>
                                    <p:cond delay="0"/>
                                  </p:stCondLst>
                                  <p:childTnLst>
                                    <p:set>
                                      <p:cBhvr>
                                        <p:cTn id="45" dur="1" fill="hold">
                                          <p:stCondLst>
                                            <p:cond delay="0"/>
                                          </p:stCondLst>
                                        </p:cTn>
                                        <p:tgtEl>
                                          <p:spTgt spid="13">
                                            <p:txEl>
                                              <p:pRg st="5" end="5"/>
                                            </p:txEl>
                                          </p:spTgt>
                                        </p:tgtEl>
                                        <p:attrNameLst>
                                          <p:attrName>style.visibility</p:attrName>
                                        </p:attrNameLst>
                                      </p:cBhvr>
                                      <p:to>
                                        <p:strVal val="visible"/>
                                      </p:to>
                                    </p:set>
                                    <p:anim calcmode="lin" valueType="num">
                                      <p:cBhvr>
                                        <p:cTn id="46"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13">
                                            <p:txEl>
                                              <p:pRg st="5" end="5"/>
                                            </p:txEl>
                                          </p:spTgt>
                                        </p:tgtEl>
                                      </p:cBhvr>
                                    </p:animEffect>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13">
                                            <p:txEl>
                                              <p:pRg st="6" end="6"/>
                                            </p:txEl>
                                          </p:spTgt>
                                        </p:tgtEl>
                                        <p:attrNameLst>
                                          <p:attrName>style.visibility</p:attrName>
                                        </p:attrNameLst>
                                      </p:cBhvr>
                                      <p:to>
                                        <p:strVal val="visible"/>
                                      </p:to>
                                    </p:set>
                                    <p:anim calcmode="lin" valueType="num">
                                      <p:cBhvr>
                                        <p:cTn id="52"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54" dur="500"/>
                                        <p:tgtEl>
                                          <p:spTgt spid="13">
                                            <p:txEl>
                                              <p:pRg st="6" end="6"/>
                                            </p:txEl>
                                          </p:spTgt>
                                        </p:tgtEl>
                                      </p:cBhvr>
                                    </p:animEffect>
                                  </p:childTnLst>
                                </p:cTn>
                              </p:par>
                            </p:childTnLst>
                          </p:cTn>
                        </p:par>
                        <p:par>
                          <p:cTn id="55" fill="hold">
                            <p:stCondLst>
                              <p:cond delay="6500"/>
                            </p:stCondLst>
                            <p:childTnLst>
                              <p:par>
                                <p:cTn id="56" presetID="53" presetClass="entr" presetSubtype="16" fill="hold" nodeType="afterEffect">
                                  <p:stCondLst>
                                    <p:cond delay="0"/>
                                  </p:stCondLst>
                                  <p:childTnLst>
                                    <p:set>
                                      <p:cBhvr>
                                        <p:cTn id="57" dur="1" fill="hold">
                                          <p:stCondLst>
                                            <p:cond delay="0"/>
                                          </p:stCondLst>
                                        </p:cTn>
                                        <p:tgtEl>
                                          <p:spTgt spid="13">
                                            <p:txEl>
                                              <p:pRg st="7" end="7"/>
                                            </p:txEl>
                                          </p:spTgt>
                                        </p:tgtEl>
                                        <p:attrNameLst>
                                          <p:attrName>style.visibility</p:attrName>
                                        </p:attrNameLst>
                                      </p:cBhvr>
                                      <p:to>
                                        <p:strVal val="visible"/>
                                      </p:to>
                                    </p:set>
                                    <p:anim calcmode="lin" valueType="num">
                                      <p:cBhvr>
                                        <p:cTn id="58" dur="5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59" dur="500" fill="hold"/>
                                        <p:tgtEl>
                                          <p:spTgt spid="13">
                                            <p:txEl>
                                              <p:pRg st="7" end="7"/>
                                            </p:txEl>
                                          </p:spTgt>
                                        </p:tgtEl>
                                        <p:attrNameLst>
                                          <p:attrName>ppt_h</p:attrName>
                                        </p:attrNameLst>
                                      </p:cBhvr>
                                      <p:tavLst>
                                        <p:tav tm="0">
                                          <p:val>
                                            <p:fltVal val="0"/>
                                          </p:val>
                                        </p:tav>
                                        <p:tav tm="100000">
                                          <p:val>
                                            <p:strVal val="#ppt_h"/>
                                          </p:val>
                                        </p:tav>
                                      </p:tavLst>
                                    </p:anim>
                                    <p:animEffect transition="in" filter="fade">
                                      <p:cBhvr>
                                        <p:cTn id="60" dur="500"/>
                                        <p:tgtEl>
                                          <p:spTgt spid="13">
                                            <p:txEl>
                                              <p:pRg st="7" end="7"/>
                                            </p:txEl>
                                          </p:spTgt>
                                        </p:tgtEl>
                                      </p:cBhvr>
                                    </p:animEffect>
                                  </p:childTnLst>
                                </p:cTn>
                              </p:par>
                            </p:childTnLst>
                          </p:cTn>
                        </p:par>
                        <p:par>
                          <p:cTn id="61" fill="hold">
                            <p:stCondLst>
                              <p:cond delay="7000"/>
                            </p:stCondLst>
                            <p:childTnLst>
                              <p:par>
                                <p:cTn id="62" presetID="53" presetClass="entr" presetSubtype="16" fill="hold" nodeType="afterEffect">
                                  <p:stCondLst>
                                    <p:cond delay="0"/>
                                  </p:stCondLst>
                                  <p:childTnLst>
                                    <p:set>
                                      <p:cBhvr>
                                        <p:cTn id="63" dur="1" fill="hold">
                                          <p:stCondLst>
                                            <p:cond delay="0"/>
                                          </p:stCondLst>
                                        </p:cTn>
                                        <p:tgtEl>
                                          <p:spTgt spid="13">
                                            <p:txEl>
                                              <p:pRg st="8" end="8"/>
                                            </p:txEl>
                                          </p:spTgt>
                                        </p:tgtEl>
                                        <p:attrNameLst>
                                          <p:attrName>style.visibility</p:attrName>
                                        </p:attrNameLst>
                                      </p:cBhvr>
                                      <p:to>
                                        <p:strVal val="visible"/>
                                      </p:to>
                                    </p:set>
                                    <p:anim calcmode="lin" valueType="num">
                                      <p:cBhvr>
                                        <p:cTn id="64" dur="5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65" dur="500" fill="hold"/>
                                        <p:tgtEl>
                                          <p:spTgt spid="13">
                                            <p:txEl>
                                              <p:pRg st="8" end="8"/>
                                            </p:txEl>
                                          </p:spTgt>
                                        </p:tgtEl>
                                        <p:attrNameLst>
                                          <p:attrName>ppt_h</p:attrName>
                                        </p:attrNameLst>
                                      </p:cBhvr>
                                      <p:tavLst>
                                        <p:tav tm="0">
                                          <p:val>
                                            <p:fltVal val="0"/>
                                          </p:val>
                                        </p:tav>
                                        <p:tav tm="100000">
                                          <p:val>
                                            <p:strVal val="#ppt_h"/>
                                          </p:val>
                                        </p:tav>
                                      </p:tavLst>
                                    </p:anim>
                                    <p:animEffect transition="in" filter="fade">
                                      <p:cBhvr>
                                        <p:cTn id="66" dur="500"/>
                                        <p:tgtEl>
                                          <p:spTgt spid="13">
                                            <p:txEl>
                                              <p:pRg st="8" end="8"/>
                                            </p:txEl>
                                          </p:spTgt>
                                        </p:tgtEl>
                                      </p:cBhvr>
                                    </p:animEffect>
                                  </p:childTnLst>
                                </p:cTn>
                              </p:par>
                            </p:childTnLst>
                          </p:cTn>
                        </p:par>
                        <p:par>
                          <p:cTn id="67" fill="hold">
                            <p:stCondLst>
                              <p:cond delay="7500"/>
                            </p:stCondLst>
                            <p:childTnLst>
                              <p:par>
                                <p:cTn id="68" presetID="53" presetClass="entr" presetSubtype="16" fill="hold" nodeType="afterEffect">
                                  <p:stCondLst>
                                    <p:cond delay="0"/>
                                  </p:stCondLst>
                                  <p:childTnLst>
                                    <p:set>
                                      <p:cBhvr>
                                        <p:cTn id="69" dur="1" fill="hold">
                                          <p:stCondLst>
                                            <p:cond delay="0"/>
                                          </p:stCondLst>
                                        </p:cTn>
                                        <p:tgtEl>
                                          <p:spTgt spid="13">
                                            <p:txEl>
                                              <p:pRg st="9" end="9"/>
                                            </p:txEl>
                                          </p:spTgt>
                                        </p:tgtEl>
                                        <p:attrNameLst>
                                          <p:attrName>style.visibility</p:attrName>
                                        </p:attrNameLst>
                                      </p:cBhvr>
                                      <p:to>
                                        <p:strVal val="visible"/>
                                      </p:to>
                                    </p:set>
                                    <p:anim calcmode="lin" valueType="num">
                                      <p:cBhvr>
                                        <p:cTn id="70" dur="5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1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727CB9C-4D41-531D-DC56-EE4C63EAA944}"/>
              </a:ext>
            </a:extLst>
          </p:cNvPr>
          <p:cNvSpPr txBox="1">
            <a:spLocks/>
          </p:cNvSpPr>
          <p:nvPr/>
        </p:nvSpPr>
        <p:spPr>
          <a:xfrm>
            <a:off x="448965" y="1200653"/>
            <a:ext cx="8246070" cy="35986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solidFill>
                <a:schemeClr val="bg1"/>
              </a:solidFill>
              <a:latin typeface="Arial Black" panose="020B0A04020102020204" pitchFamily="34" charset="0"/>
            </a:endParaRPr>
          </a:p>
        </p:txBody>
      </p:sp>
      <p:sp>
        <p:nvSpPr>
          <p:cNvPr id="8" name="Content Placeholder 2">
            <a:extLst>
              <a:ext uri="{FF2B5EF4-FFF2-40B4-BE49-F238E27FC236}">
                <a16:creationId xmlns:a16="http://schemas.microsoft.com/office/drawing/2014/main" id="{BE099602-826B-4374-E874-DB34EF4F0E58}"/>
              </a:ext>
            </a:extLst>
          </p:cNvPr>
          <p:cNvSpPr txBox="1">
            <a:spLocks/>
          </p:cNvSpPr>
          <p:nvPr/>
        </p:nvSpPr>
        <p:spPr>
          <a:xfrm>
            <a:off x="369765" y="677948"/>
            <a:ext cx="8246070" cy="437088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solidFill>
                <a:schemeClr val="bg1"/>
              </a:solidFill>
              <a:latin typeface="Arial Black" panose="020B0A04020102020204" pitchFamily="34" charset="0"/>
            </a:endParaRPr>
          </a:p>
          <a:p>
            <a:pPr marL="0" indent="0">
              <a:buNone/>
            </a:pPr>
            <a:r>
              <a:rPr lang="en-US" sz="1700" dirty="0">
                <a:solidFill>
                  <a:schemeClr val="bg1"/>
                </a:solidFill>
                <a:latin typeface="Arial Black" panose="020B0A04020102020204" pitchFamily="34" charset="0"/>
              </a:rPr>
              <a:t> It is performed at weddings and other happy</a:t>
            </a:r>
          </a:p>
          <a:p>
            <a:pPr marL="0" indent="0">
              <a:buNone/>
            </a:pPr>
            <a:r>
              <a:rPr lang="en-US" sz="1700" dirty="0">
                <a:solidFill>
                  <a:schemeClr val="bg1"/>
                </a:solidFill>
                <a:latin typeface="Arial Black" panose="020B0A04020102020204" pitchFamily="34" charset="0"/>
              </a:rPr>
              <a:t>occasions in Jordan and surrounding Arab nations.</a:t>
            </a:r>
          </a:p>
          <a:p>
            <a:pPr marL="0" indent="0">
              <a:buNone/>
            </a:pPr>
            <a:endParaRPr lang="en-US" sz="2200" dirty="0">
              <a:solidFill>
                <a:schemeClr val="bg1"/>
              </a:solidFill>
              <a:latin typeface="Arial Black" panose="020B0A04020102020204" pitchFamily="34" charset="0"/>
            </a:endParaRPr>
          </a:p>
          <a:p>
            <a:pPr marL="0" indent="0">
              <a:buNone/>
            </a:pPr>
            <a:r>
              <a:rPr lang="en-US" sz="1700" dirty="0">
                <a:solidFill>
                  <a:schemeClr val="bg1"/>
                </a:solidFill>
                <a:latin typeface="Arial Black" panose="020B0A04020102020204" pitchFamily="34" charset="0"/>
              </a:rPr>
              <a:t> When </a:t>
            </a:r>
            <a:r>
              <a:rPr lang="en-US" sz="1700" dirty="0" err="1">
                <a:solidFill>
                  <a:schemeClr val="bg1"/>
                </a:solidFill>
                <a:latin typeface="Arial Black" panose="020B0A04020102020204" pitchFamily="34" charset="0"/>
              </a:rPr>
              <a:t>Dabke</a:t>
            </a:r>
            <a:r>
              <a:rPr lang="en-US" sz="1700" dirty="0">
                <a:solidFill>
                  <a:schemeClr val="bg1"/>
                </a:solidFill>
                <a:latin typeface="Arial Black" panose="020B0A04020102020204" pitchFamily="34" charset="0"/>
              </a:rPr>
              <a:t> dance was first created it was mainly danced in Lebanon, Jordan, Syria, Palestine, and some </a:t>
            </a:r>
            <a:r>
              <a:rPr lang="en-US" sz="1700" dirty="0" err="1">
                <a:solidFill>
                  <a:schemeClr val="bg1"/>
                </a:solidFill>
                <a:latin typeface="Arial Black" panose="020B0A04020102020204" pitchFamily="34" charset="0"/>
              </a:rPr>
              <a:t>qusi</a:t>
            </a:r>
            <a:r>
              <a:rPr lang="en-US" sz="1700" dirty="0">
                <a:solidFill>
                  <a:schemeClr val="bg1"/>
                </a:solidFill>
                <a:latin typeface="Arial Black" panose="020B0A04020102020204" pitchFamily="34" charset="0"/>
              </a:rPr>
              <a:t>-Bedouin tribes that were living in nearby territories.</a:t>
            </a:r>
          </a:p>
          <a:p>
            <a:pPr marL="0" indent="0">
              <a:buNone/>
            </a:pPr>
            <a:endParaRPr lang="en-US" sz="2200" dirty="0">
              <a:solidFill>
                <a:schemeClr val="bg1"/>
              </a:solidFill>
              <a:latin typeface="Arial Black" panose="020B0A04020102020204" pitchFamily="34" charset="0"/>
            </a:endParaRPr>
          </a:p>
          <a:p>
            <a:pPr marL="0" indent="0">
              <a:buNone/>
            </a:pPr>
            <a:r>
              <a:rPr lang="en-US" sz="1900" dirty="0" err="1">
                <a:solidFill>
                  <a:schemeClr val="bg1"/>
                </a:solidFill>
                <a:latin typeface="Arial Black" panose="020B0A04020102020204" pitchFamily="34" charset="0"/>
              </a:rPr>
              <a:t>Dabke</a:t>
            </a:r>
            <a:r>
              <a:rPr lang="en-US" sz="1900" dirty="0">
                <a:solidFill>
                  <a:schemeClr val="bg1"/>
                </a:solidFill>
                <a:latin typeface="Arial Black" panose="020B0A04020102020204" pitchFamily="34" charset="0"/>
              </a:rPr>
              <a:t> steps and rhythms have been passed down generation after generation, taught by mothers to sons, by older brothers to sisters.</a:t>
            </a:r>
          </a:p>
          <a:p>
            <a:pPr marL="0" indent="0">
              <a:buNone/>
            </a:pPr>
            <a:endParaRPr lang="en-US" sz="2200" dirty="0">
              <a:solidFill>
                <a:schemeClr val="bg1"/>
              </a:solidFill>
              <a:latin typeface="Arial Black" panose="020B0A04020102020204" pitchFamily="34" charset="0"/>
            </a:endParaRPr>
          </a:p>
          <a:p>
            <a:pPr marL="0" indent="0">
              <a:buNone/>
            </a:pPr>
            <a:r>
              <a:rPr lang="en-US" sz="1700" dirty="0"/>
              <a:t> </a:t>
            </a:r>
            <a:r>
              <a:rPr lang="en-US" sz="1700" dirty="0" err="1">
                <a:solidFill>
                  <a:schemeClr val="bg1"/>
                </a:solidFill>
                <a:latin typeface="Arial Black" panose="020B0A04020102020204" pitchFamily="34" charset="0"/>
              </a:rPr>
              <a:t>Dabke</a:t>
            </a:r>
            <a:r>
              <a:rPr lang="en-US" sz="1700" dirty="0">
                <a:solidFill>
                  <a:schemeClr val="bg1"/>
                </a:solidFill>
                <a:latin typeface="Arial Black" panose="020B0A04020102020204" pitchFamily="34" charset="0"/>
              </a:rPr>
              <a:t> is a social dance, which means anyone and everyone can learn it! It is a way for our parents and families to teach more about our culture it’s a source of both pride and happiness. </a:t>
            </a:r>
          </a:p>
          <a:p>
            <a:pPr marL="0" indent="0">
              <a:buNone/>
            </a:pPr>
            <a:endParaRPr lang="en-US" sz="1600" dirty="0">
              <a:solidFill>
                <a:schemeClr val="bg1"/>
              </a:solidFill>
              <a:latin typeface="Arial Black" panose="020B0A04020102020204" pitchFamily="34" charset="0"/>
            </a:endParaRPr>
          </a:p>
          <a:p>
            <a:pPr marL="0" indent="0">
              <a:buNone/>
            </a:pPr>
            <a:endParaRPr lang="en-US"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17363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nodePh="1">
                                  <p:stCondLst>
                                    <p:cond delay="0"/>
                                  </p:stCondLst>
                                  <p:endCondLst>
                                    <p:cond evt="begin" delay="0">
                                      <p:tn val="5"/>
                                    </p:cond>
                                  </p:endCondLst>
                                  <p:childTnLst>
                                    <p:animClr clrSpc="rgb" dir="cw">
                                      <p:cBhvr override="childStyle">
                                        <p:cTn id="6" dur="250" autoRev="1" fill="remove"/>
                                        <p:tgtEl>
                                          <p:spTgt spid="7">
                                            <p:txEl>
                                              <p:pRg st="0" end="0"/>
                                            </p:txEl>
                                          </p:spTgt>
                                        </p:tgtEl>
                                        <p:attrNameLst>
                                          <p:attrName>style.color</p:attrName>
                                        </p:attrNameLst>
                                      </p:cBhvr>
                                      <p:to>
                                        <a:schemeClr val="bg1"/>
                                      </p:to>
                                    </p:animClr>
                                    <p:animClr clrSpc="rgb" dir="cw">
                                      <p:cBhvr>
                                        <p:cTn id="7" dur="250" autoRev="1" fill="remove"/>
                                        <p:tgtEl>
                                          <p:spTgt spid="7">
                                            <p:txEl>
                                              <p:pRg st="0" end="0"/>
                                            </p:txEl>
                                          </p:spTgt>
                                        </p:tgtEl>
                                        <p:attrNameLst>
                                          <p:attrName>fillcolor</p:attrName>
                                        </p:attrNameLst>
                                      </p:cBhvr>
                                      <p:to>
                                        <a:schemeClr val="bg1"/>
                                      </p:to>
                                    </p:animClr>
                                    <p:set>
                                      <p:cBhvr>
                                        <p:cTn id="8" dur="250" autoRev="1" fill="remove"/>
                                        <p:tgtEl>
                                          <p:spTgt spid="7">
                                            <p:txEl>
                                              <p:pRg st="0" end="0"/>
                                            </p:txEl>
                                          </p:spTgt>
                                        </p:tgtEl>
                                        <p:attrNameLst>
                                          <p:attrName>fill.type</p:attrName>
                                        </p:attrNameLst>
                                      </p:cBhvr>
                                      <p:to>
                                        <p:strVal val="solid"/>
                                      </p:to>
                                    </p:set>
                                    <p:set>
                                      <p:cBhvr>
                                        <p:cTn id="9" dur="250" autoRev="1" fill="remove"/>
                                        <p:tgtEl>
                                          <p:spTgt spid="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barn(inVertical)">
                                      <p:cBhvr>
                                        <p:cTn id="14" dur="500"/>
                                        <p:tgtEl>
                                          <p:spTgt spid="8">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1" dur="500"/>
                                        <p:tgtEl>
                                          <p:spTgt spid="8">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fade">
                                      <p:cBhvr>
                                        <p:cTn id="2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400" y="548781"/>
            <a:ext cx="5119200" cy="584775"/>
          </a:xfrm>
          <a:prstGeom prst="rect">
            <a:avLst/>
          </a:prstGeom>
          <a:noFill/>
        </p:spPr>
        <p:txBody>
          <a:bodyPr wrap="square" rtlCol="0">
            <a:spAutoFit/>
          </a:bodyPr>
          <a:lstStyle/>
          <a:p>
            <a:r>
              <a:rPr lang="en-US" sz="3200" dirty="0">
                <a:solidFill>
                  <a:schemeClr val="bg1"/>
                </a:solidFill>
                <a:latin typeface="Arial Black" panose="020B0A04020102020204" pitchFamily="34" charset="0"/>
              </a:rPr>
              <a:t>Reflection </a:t>
            </a:r>
          </a:p>
        </p:txBody>
      </p:sp>
      <p:sp>
        <p:nvSpPr>
          <p:cNvPr id="4" name="TextBox 3"/>
          <p:cNvSpPr txBox="1"/>
          <p:nvPr/>
        </p:nvSpPr>
        <p:spPr>
          <a:xfrm>
            <a:off x="244800" y="1274400"/>
            <a:ext cx="5040000" cy="1077218"/>
          </a:xfrm>
          <a:prstGeom prst="rect">
            <a:avLst/>
          </a:prstGeom>
          <a:noFill/>
        </p:spPr>
        <p:txBody>
          <a:bodyPr wrap="square" rtlCol="0">
            <a:spAutoFit/>
          </a:bodyPr>
          <a:lstStyle/>
          <a:p>
            <a:r>
              <a:rPr lang="en-US" sz="1600" dirty="0">
                <a:solidFill>
                  <a:schemeClr val="bg1"/>
                </a:solidFill>
                <a:latin typeface="Arial Black" panose="020B0A04020102020204" pitchFamily="34" charset="0"/>
              </a:rPr>
              <a:t> It is a great dance for groups and strangers to celebrate happy events and to show happiness.</a:t>
            </a:r>
          </a:p>
          <a:p>
            <a:endParaRPr lang="en-US" sz="1600" dirty="0">
              <a:solidFill>
                <a:schemeClr val="bg1"/>
              </a:solidFill>
              <a:latin typeface="Arial Black" panose="020B0A04020102020204" pitchFamily="34" charset="0"/>
            </a:endParaRPr>
          </a:p>
        </p:txBody>
      </p:sp>
      <p:sp>
        <p:nvSpPr>
          <p:cNvPr id="6" name="TextBox 5"/>
          <p:cNvSpPr txBox="1"/>
          <p:nvPr/>
        </p:nvSpPr>
        <p:spPr>
          <a:xfrm>
            <a:off x="244800" y="2571750"/>
            <a:ext cx="4233600" cy="861774"/>
          </a:xfrm>
          <a:prstGeom prst="rect">
            <a:avLst/>
          </a:prstGeom>
          <a:noFill/>
        </p:spPr>
        <p:txBody>
          <a:bodyPr wrap="square" rtlCol="0">
            <a:spAutoFit/>
          </a:bodyPr>
          <a:lstStyle/>
          <a:p>
            <a:r>
              <a:rPr lang="en-US" sz="1600" dirty="0">
                <a:solidFill>
                  <a:schemeClr val="bg1"/>
                </a:solidFill>
                <a:latin typeface="Arial Black" panose="020B0A04020102020204" pitchFamily="34" charset="0"/>
              </a:rPr>
              <a:t>Recourses:</a:t>
            </a:r>
          </a:p>
          <a:p>
            <a:r>
              <a:rPr lang="en-US" sz="1600" dirty="0">
                <a:solidFill>
                  <a:schemeClr val="bg1"/>
                </a:solidFill>
                <a:latin typeface="Arial Black" panose="020B0A04020102020204" pitchFamily="34" charset="0"/>
              </a:rPr>
              <a:t>www.wordlyrise.blogpost.com</a:t>
            </a:r>
          </a:p>
          <a:p>
            <a:endParaRPr lang="en-US"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66117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 dockstate="right" visibility="0" width="350" row="7">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C3CB8AB-9041-440A-A5B4-80F132D7E5DB}">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4459336C-B6B5-46B0-8D88-33D4E3BAA71D}">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TM03457452[[fn=Celestial]]</Template>
  <TotalTime>0</TotalTime>
  <Words>733</Words>
  <Application>Microsoft Office PowerPoint</Application>
  <PresentationFormat>On-screen Show (16:9)</PresentationFormat>
  <Paragraphs>82</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Bodoni MT</vt:lpstr>
      <vt:lpstr>Calibri</vt:lpstr>
      <vt:lpstr>Office Theme</vt:lpstr>
      <vt:lpstr>GLOBAL PERSPECTIVE  Traditions In Jordan By: Abdullah Khattab,  Eid batarseh,  Ghina Abukhadra ,Laith Batshoun,  Mohammad Albakri</vt:lpstr>
      <vt:lpstr>Eidiyah</vt:lpstr>
      <vt:lpstr>Eidiyah</vt:lpstr>
      <vt:lpstr>PowerPoint Presentation</vt:lpstr>
      <vt:lpstr> </vt:lpstr>
      <vt:lpstr>Dabke</vt:lpstr>
      <vt:lpstr>PowerPoint Presentation</vt:lpstr>
      <vt:lpstr>PowerPoint Presentation</vt:lpstr>
      <vt:lpstr>PowerPoint Presentation</vt:lpstr>
      <vt:lpstr>Arabic coffee</vt:lpstr>
      <vt:lpstr>Arabic Coffee</vt:lpstr>
      <vt:lpstr>PowerPoint Presentation</vt:lpstr>
      <vt:lpstr>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2022-11-05T08:32:49Z</dcterms:modified>
</cp:coreProperties>
</file>