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8" r:id="rId3"/>
    <p:sldId id="270" r:id="rId4"/>
    <p:sldId id="271" r:id="rId5"/>
    <p:sldId id="262" r:id="rId6"/>
    <p:sldId id="259" r:id="rId7"/>
    <p:sldId id="264" r:id="rId8"/>
    <p:sldId id="263" r:id="rId9"/>
    <p:sldId id="272" r:id="rId10"/>
    <p:sldId id="265" r:id="rId11"/>
    <p:sldId id="261" r:id="rId12"/>
    <p:sldId id="266" r:id="rId13"/>
    <p:sldId id="267" r:id="rId14"/>
    <p:sldId id="268" r:id="rId15"/>
    <p:sldId id="273"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89419" autoAdjust="0"/>
  </p:normalViewPr>
  <p:slideViewPr>
    <p:cSldViewPr>
      <p:cViewPr varScale="1">
        <p:scale>
          <a:sx n="71" d="100"/>
          <a:sy n="71" d="100"/>
        </p:scale>
        <p:origin x="1709" y="58"/>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8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949C57-6A60-44BE-AECE-64EAFD7EF7A2}" type="datetimeFigureOut">
              <a:rPr lang="en-US" smtClean="0"/>
              <a:pPr/>
              <a:t>11/2/2022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D500DC-11CB-4635-9647-67B2D2FE1EB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42D9F-34B5-445B-996B-F6105D0BAF9F}" type="datetimeFigureOut">
              <a:rPr lang="en-US" smtClean="0"/>
              <a:t>11/2/2022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EB9D8-6673-4786-9EEA-116FC6AD6FEB}" type="slidenum">
              <a:rPr lang="en-US" smtClean="0"/>
              <a:t>‹#›</a:t>
            </a:fld>
            <a:endParaRPr lang="en-US"/>
          </a:p>
        </p:txBody>
      </p:sp>
    </p:spTree>
    <p:extLst>
      <p:ext uri="{BB962C8B-B14F-4D97-AF65-F5344CB8AC3E}">
        <p14:creationId xmlns:p14="http://schemas.microsoft.com/office/powerpoint/2010/main" val="965451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EB9D8-6673-4786-9EEA-116FC6AD6FEB}" type="slidenum">
              <a:rPr lang="en-US" smtClean="0"/>
              <a:t>15</a:t>
            </a:fld>
            <a:endParaRPr lang="en-US"/>
          </a:p>
        </p:txBody>
      </p:sp>
    </p:spTree>
    <p:extLst>
      <p:ext uri="{BB962C8B-B14F-4D97-AF65-F5344CB8AC3E}">
        <p14:creationId xmlns:p14="http://schemas.microsoft.com/office/powerpoint/2010/main" val="67626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381F91-21A6-4008-A2B9-57E53AA6C145}"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EAC6F-D9F1-42F5-B7BC-04E69B10F2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381F91-21A6-4008-A2B9-57E53AA6C145}"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EAC6F-D9F1-42F5-B7BC-04E69B10F2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381F91-21A6-4008-A2B9-57E53AA6C145}"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EAC6F-D9F1-42F5-B7BC-04E69B10F2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381F91-21A6-4008-A2B9-57E53AA6C145}"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EAC6F-D9F1-42F5-B7BC-04E69B10F2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381F91-21A6-4008-A2B9-57E53AA6C145}"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EAC6F-D9F1-42F5-B7BC-04E69B10F2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381F91-21A6-4008-A2B9-57E53AA6C145}"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EAC6F-D9F1-42F5-B7BC-04E69B10F2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381F91-21A6-4008-A2B9-57E53AA6C145}" type="datetimeFigureOut">
              <a:rPr lang="en-US" smtClean="0"/>
              <a:pPr/>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1EAC6F-D9F1-42F5-B7BC-04E69B10F2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381F91-21A6-4008-A2B9-57E53AA6C145}" type="datetimeFigureOut">
              <a:rPr lang="en-US" smtClean="0"/>
              <a:pPr/>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1EAC6F-D9F1-42F5-B7BC-04E69B10F2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81F91-21A6-4008-A2B9-57E53AA6C145}" type="datetimeFigureOut">
              <a:rPr lang="en-US" smtClean="0"/>
              <a:pPr/>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1EAC6F-D9F1-42F5-B7BC-04E69B10F2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381F91-21A6-4008-A2B9-57E53AA6C145}"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EAC6F-D9F1-42F5-B7BC-04E69B10F2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381F91-21A6-4008-A2B9-57E53AA6C145}"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EAC6F-D9F1-42F5-B7BC-04E69B10F2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5" descr="1-.jpg"/>
          <p:cNvPicPr>
            <a:picLocks noChangeAspect="1"/>
          </p:cNvPicPr>
          <p:nvPr userDrawn="1"/>
        </p:nvPicPr>
        <p:blipFill>
          <a:blip r:embed="rId13"/>
          <a:srcRect t="22896" b="42757"/>
          <a:stretch>
            <a:fillRect/>
          </a:stretch>
        </p:blipFill>
        <p:spPr>
          <a:xfrm>
            <a:off x="0" y="4502509"/>
            <a:ext cx="9144000" cy="235549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2743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381F91-21A6-4008-A2B9-57E53AA6C145}" type="datetimeFigureOut">
              <a:rPr lang="en-US" smtClean="0"/>
              <a:pPr/>
              <a:t>11/2/2022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1EAC6F-D9F1-42F5-B7BC-04E69B10F2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hyperlink" Target="https://www.flickr.com/photos/whltravel/4127226263/"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uhobbietuviaje.com/2020/05/01/lo-mas-singular-de-la-gastronomia-de-jordania/"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8" name="Content Placeholder 7" descr="1-.jpg"/>
          <p:cNvPicPr>
            <a:picLocks noGrp="1" noChangeAspect="1"/>
          </p:cNvPicPr>
          <p:nvPr>
            <p:ph idx="1"/>
          </p:nvPr>
        </p:nvPicPr>
        <p:blipFill>
          <a:blip r:embed="rId2"/>
          <a:stretch>
            <a:fillRect/>
          </a:stretch>
        </p:blipFill>
        <p:spPr>
          <a:xfrm>
            <a:off x="0" y="0"/>
            <a:ext cx="9144000" cy="6858000"/>
          </a:xfrm>
        </p:spPr>
      </p:pic>
      <p:grpSp>
        <p:nvGrpSpPr>
          <p:cNvPr id="9" name="Group 8"/>
          <p:cNvGrpSpPr/>
          <p:nvPr/>
        </p:nvGrpSpPr>
        <p:grpSpPr>
          <a:xfrm>
            <a:off x="0" y="4114800"/>
            <a:ext cx="9144000" cy="1676400"/>
            <a:chOff x="0" y="4267200"/>
            <a:chExt cx="9144000" cy="1676400"/>
          </a:xfrm>
        </p:grpSpPr>
        <p:sp>
          <p:nvSpPr>
            <p:cNvPr id="10" name="Rectangle 9"/>
            <p:cNvSpPr/>
            <p:nvPr/>
          </p:nvSpPr>
          <p:spPr>
            <a:xfrm>
              <a:off x="0" y="4267200"/>
              <a:ext cx="9144000" cy="1676400"/>
            </a:xfrm>
            <a:prstGeom prst="rect">
              <a:avLst/>
            </a:prstGeom>
            <a:solidFill>
              <a:schemeClr val="bg1">
                <a:alpha val="38000"/>
              </a:schemeClr>
            </a:solidFill>
            <a:ln>
              <a:noFill/>
            </a:ln>
            <a:effectLst>
              <a:outerShdw dir="4740000" algn="ctr" rotWithShape="0">
                <a:schemeClr val="bg1">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p:cNvSpPr/>
            <p:nvPr/>
          </p:nvSpPr>
          <p:spPr>
            <a:xfrm>
              <a:off x="0" y="4419600"/>
              <a:ext cx="9144000" cy="1371600"/>
            </a:xfrm>
            <a:prstGeom prst="rect">
              <a:avLst/>
            </a:prstGeom>
            <a:solidFill>
              <a:schemeClr val="bg1">
                <a:alpha val="67000"/>
              </a:schemeClr>
            </a:solidFill>
            <a:ln>
              <a:noFill/>
            </a:ln>
            <a:effectLst>
              <a:outerShdw dir="4740000" algn="ctr" rotWithShape="0">
                <a:schemeClr val="bg1">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i="0" dirty="0">
                  <a:solidFill>
                    <a:schemeClr val="tx1"/>
                  </a:solidFill>
                  <a:effectLst/>
                  <a:latin typeface="+mj-lt"/>
                </a:rPr>
                <a:t>The Hashemit </a:t>
              </a:r>
              <a:r>
                <a:rPr lang="en-US" sz="5000" b="1" dirty="0">
                  <a:solidFill>
                    <a:schemeClr val="tx1"/>
                  </a:solidFill>
                </a:rPr>
                <a:t>Kingdom of Jordan</a:t>
              </a:r>
            </a:p>
            <a:p>
              <a:pPr algn="ctr"/>
              <a:r>
                <a:rPr lang="en-US" sz="5000" b="1" dirty="0">
                  <a:solidFill>
                    <a:schemeClr val="tx1"/>
                  </a:solidFill>
                </a:rPr>
                <a:t>Jordanian Traditions (TD)</a:t>
              </a:r>
            </a:p>
          </p:txBody>
        </p:sp>
      </p:gr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295249-10B4-4C24-2605-F754FF6067D4}"/>
              </a:ext>
            </a:extLst>
          </p:cNvPr>
          <p:cNvSpPr/>
          <p:nvPr/>
        </p:nvSpPr>
        <p:spPr>
          <a:xfrm>
            <a:off x="152400" y="25101"/>
            <a:ext cx="8229600" cy="1143000"/>
          </a:xfrm>
          <a:prstGeom prst="rect">
            <a:avLst/>
          </a:prstGeom>
        </p:spPr>
        <p:txBody>
          <a:bodyPr vert="horz" lIns="91440" tIns="45720" rIns="91440" bIns="45720" rtlCol="0" anchor="ctr">
            <a:normAutofit/>
          </a:bodyPr>
          <a:lstStyle/>
          <a:p>
            <a:pPr algn="ctr">
              <a:spcBef>
                <a:spcPct val="0"/>
              </a:spcBef>
              <a:spcAft>
                <a:spcPts val="600"/>
              </a:spcAft>
            </a:pPr>
            <a:r>
              <a:rPr lang="en-US" sz="4400" dirty="0">
                <a:latin typeface="+mj-lt"/>
                <a:ea typeface="+mj-ea"/>
                <a:cs typeface="+mj-cs"/>
              </a:rPr>
              <a:t>Why is this tradition practiced?</a:t>
            </a:r>
          </a:p>
        </p:txBody>
      </p:sp>
      <p:sp>
        <p:nvSpPr>
          <p:cNvPr id="3" name="Rectangle 2">
            <a:extLst>
              <a:ext uri="{FF2B5EF4-FFF2-40B4-BE49-F238E27FC236}">
                <a16:creationId xmlns:a16="http://schemas.microsoft.com/office/drawing/2014/main" id="{D57DB7EA-00E3-F9EC-AC8F-CC447EE84827}"/>
              </a:ext>
            </a:extLst>
          </p:cNvPr>
          <p:cNvSpPr/>
          <p:nvPr/>
        </p:nvSpPr>
        <p:spPr>
          <a:xfrm>
            <a:off x="457200" y="1158240"/>
            <a:ext cx="8686800" cy="2880360"/>
          </a:xfrm>
          <a:prstGeom prst="rect">
            <a:avLst/>
          </a:prstGeom>
        </p:spPr>
        <p:txBody>
          <a:bodyPr vert="horz" lIns="91440" tIns="45720" rIns="91440" bIns="45720" rtlCol="0">
            <a:normAutofit/>
          </a:bodyPr>
          <a:lstStyle/>
          <a:p>
            <a:pPr marL="0" marR="0">
              <a:lnSpc>
                <a:spcPct val="90000"/>
              </a:lnSpc>
              <a:spcBef>
                <a:spcPct val="20000"/>
              </a:spcBef>
              <a:spcAft>
                <a:spcPts val="800"/>
              </a:spcAft>
              <a:buFont typeface="Arial" pitchFamily="34" charset="0"/>
            </a:pPr>
            <a:r>
              <a:rPr lang="en-US" sz="3200" dirty="0"/>
              <a:t>A</a:t>
            </a:r>
            <a:r>
              <a:rPr lang="en-US" sz="3200" dirty="0">
                <a:effectLst/>
              </a:rPr>
              <a:t>long with just being unique and delicious, Mansaf is an important piece that is well known for solving problems.</a:t>
            </a:r>
          </a:p>
          <a:p>
            <a:pPr marL="0" marR="0">
              <a:lnSpc>
                <a:spcPct val="90000"/>
              </a:lnSpc>
              <a:spcBef>
                <a:spcPct val="20000"/>
              </a:spcBef>
              <a:spcAft>
                <a:spcPts val="800"/>
              </a:spcAft>
              <a:buFont typeface="Arial" pitchFamily="34" charset="0"/>
            </a:pPr>
            <a:r>
              <a:rPr lang="en-US" sz="3200" dirty="0">
                <a:effectLst/>
              </a:rPr>
              <a:t>Mansaf is also used by people in Jordan to show that they have manners and that they are nice.</a:t>
            </a:r>
          </a:p>
        </p:txBody>
      </p:sp>
    </p:spTree>
    <p:extLst>
      <p:ext uri="{BB962C8B-B14F-4D97-AF65-F5344CB8AC3E}">
        <p14:creationId xmlns:p14="http://schemas.microsoft.com/office/powerpoint/2010/main" val="504030829"/>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videoplayback">
            <a:hlinkClick r:id="" action="ppaction://media"/>
            <a:extLst>
              <a:ext uri="{FF2B5EF4-FFF2-40B4-BE49-F238E27FC236}">
                <a16:creationId xmlns:a16="http://schemas.microsoft.com/office/drawing/2014/main" id="{0A84FFCA-70DB-582C-CB0C-AF442CBFAEC8}"/>
              </a:ext>
            </a:extLst>
          </p:cNvPr>
          <p:cNvPicPr>
            <a:picLocks noChangeAspect="1"/>
          </p:cNvPicPr>
          <p:nvPr>
            <a:videoFile r:link="rId1"/>
            <p:extLst>
              <p:ext uri="{DAA4B4D4-6D71-4841-9C94-3DE7FCFB9230}">
                <p14:media xmlns:p14="http://schemas.microsoft.com/office/powerpoint/2010/main" r:embed="rId2">
                  <p14:trim st="25914" end="355073"/>
                </p14:media>
              </p:ext>
            </p:extLst>
          </p:nvPr>
        </p:nvPicPr>
        <p:blipFill>
          <a:blip r:embed="rId4"/>
          <a:stretch>
            <a:fillRect/>
          </a:stretch>
        </p:blipFill>
        <p:spPr>
          <a:xfrm>
            <a:off x="6693946" y="260873"/>
            <a:ext cx="2438400" cy="1828800"/>
          </a:xfrm>
          <a:prstGeom prst="rect">
            <a:avLst/>
          </a:prstGeom>
        </p:spPr>
      </p:pic>
      <p:sp>
        <p:nvSpPr>
          <p:cNvPr id="2" name="Title 1">
            <a:extLst>
              <a:ext uri="{FF2B5EF4-FFF2-40B4-BE49-F238E27FC236}">
                <a16:creationId xmlns:a16="http://schemas.microsoft.com/office/drawing/2014/main" id="{610D87E4-A088-6545-43B8-4112F40D1CB2}"/>
              </a:ext>
            </a:extLst>
          </p:cNvPr>
          <p:cNvSpPr>
            <a:spLocks noGrp="1"/>
          </p:cNvSpPr>
          <p:nvPr>
            <p:ph type="title"/>
          </p:nvPr>
        </p:nvSpPr>
        <p:spPr>
          <a:xfrm>
            <a:off x="457200" y="0"/>
            <a:ext cx="8229600" cy="1143000"/>
          </a:xfrm>
        </p:spPr>
        <p:txBody>
          <a:bodyPr anchor="ctr">
            <a:normAutofit/>
          </a:bodyPr>
          <a:lstStyle/>
          <a:p>
            <a:r>
              <a:rPr lang="en-US" dirty="0"/>
              <a:t>Dabkeh</a:t>
            </a:r>
          </a:p>
        </p:txBody>
      </p:sp>
      <p:sp>
        <p:nvSpPr>
          <p:cNvPr id="3" name="Content Placeholder 2">
            <a:extLst>
              <a:ext uri="{FF2B5EF4-FFF2-40B4-BE49-F238E27FC236}">
                <a16:creationId xmlns:a16="http://schemas.microsoft.com/office/drawing/2014/main" id="{5F5CF862-1202-78FB-2720-CA0761A9A6E7}"/>
              </a:ext>
            </a:extLst>
          </p:cNvPr>
          <p:cNvSpPr>
            <a:spLocks noGrp="1"/>
          </p:cNvSpPr>
          <p:nvPr>
            <p:ph sz="half" idx="1"/>
          </p:nvPr>
        </p:nvSpPr>
        <p:spPr>
          <a:xfrm>
            <a:off x="265356" y="1066800"/>
            <a:ext cx="6477000" cy="3434828"/>
          </a:xfrm>
        </p:spPr>
        <p:txBody>
          <a:bodyPr>
            <a:normAutofit lnSpcReduction="10000"/>
          </a:bodyPr>
          <a:lstStyle/>
          <a:p>
            <a:pPr marL="0" indent="0">
              <a:lnSpc>
                <a:spcPct val="90000"/>
              </a:lnSpc>
              <a:buNone/>
            </a:pPr>
            <a:r>
              <a:rPr lang="en-GB" sz="2600" dirty="0"/>
              <a:t>What is this tradition?</a:t>
            </a:r>
          </a:p>
          <a:p>
            <a:pPr marL="0" indent="0">
              <a:lnSpc>
                <a:spcPct val="90000"/>
              </a:lnSpc>
              <a:buNone/>
            </a:pPr>
            <a:endParaRPr lang="en-GB" sz="2600" dirty="0"/>
          </a:p>
          <a:p>
            <a:pPr marL="0" indent="0">
              <a:lnSpc>
                <a:spcPct val="90000"/>
              </a:lnSpc>
              <a:buNone/>
            </a:pPr>
            <a:r>
              <a:rPr lang="en-GB" sz="2600" dirty="0" err="1"/>
              <a:t>Dabkeh</a:t>
            </a:r>
            <a:r>
              <a:rPr lang="en-GB" sz="2600" dirty="0"/>
              <a:t> is an exuberant, joyful form of traditional line and circle dancing with origins in Middle Eastern culture and Bedouin tribes. Large groups of people interlock arms, tap and stomp with their feet, and sing or chant. Their purpose is to share historical narratives and vibrant folk legacies.</a:t>
            </a:r>
          </a:p>
          <a:p>
            <a:pPr>
              <a:lnSpc>
                <a:spcPct val="90000"/>
              </a:lnSpc>
            </a:pPr>
            <a:endParaRPr lang="en-US" sz="2600" dirty="0"/>
          </a:p>
        </p:txBody>
      </p:sp>
      <p:pic>
        <p:nvPicPr>
          <p:cNvPr id="4" name="Picture 3" descr="A picture containing grass, tree, outdoor, person">
            <a:extLst>
              <a:ext uri="{FF2B5EF4-FFF2-40B4-BE49-F238E27FC236}">
                <a16:creationId xmlns:a16="http://schemas.microsoft.com/office/drawing/2014/main" id="{8396978E-E243-4872-7EE5-A2FD971CFD9D}"/>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9867" r="21687" b="2"/>
          <a:stretch/>
        </p:blipFill>
        <p:spPr>
          <a:xfrm>
            <a:off x="6524513" y="0"/>
            <a:ext cx="2607833" cy="2362200"/>
          </a:xfrm>
          <a:prstGeom prst="rect">
            <a:avLst/>
          </a:prstGeom>
          <a:noFill/>
        </p:spPr>
      </p:pic>
    </p:spTree>
    <p:extLst>
      <p:ext uri="{BB962C8B-B14F-4D97-AF65-F5344CB8AC3E}">
        <p14:creationId xmlns:p14="http://schemas.microsoft.com/office/powerpoint/2010/main" val="38602657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EC80B3-7A73-98B2-2D1E-95191C52BB42}"/>
              </a:ext>
            </a:extLst>
          </p:cNvPr>
          <p:cNvSpPr/>
          <p:nvPr/>
        </p:nvSpPr>
        <p:spPr>
          <a:xfrm>
            <a:off x="457200" y="274638"/>
            <a:ext cx="8229600" cy="1143000"/>
          </a:xfrm>
          <a:prstGeom prst="rect">
            <a:avLst/>
          </a:prstGeom>
        </p:spPr>
        <p:txBody>
          <a:bodyPr vert="horz" lIns="91440" tIns="45720" rIns="91440" bIns="45720" rtlCol="0" anchor="ctr">
            <a:normAutofit/>
          </a:bodyPr>
          <a:lstStyle/>
          <a:p>
            <a:pPr algn="ctr">
              <a:spcBef>
                <a:spcPct val="0"/>
              </a:spcBef>
              <a:spcAft>
                <a:spcPts val="600"/>
              </a:spcAft>
            </a:pPr>
            <a:r>
              <a:rPr lang="en-US" sz="4400" dirty="0">
                <a:latin typeface="+mj-lt"/>
                <a:ea typeface="+mj-ea"/>
                <a:cs typeface="+mj-cs"/>
              </a:rPr>
              <a:t>Where is Dabkeh practiced?</a:t>
            </a:r>
          </a:p>
        </p:txBody>
      </p:sp>
      <p:sp>
        <p:nvSpPr>
          <p:cNvPr id="3" name="Rectangle 2">
            <a:extLst>
              <a:ext uri="{FF2B5EF4-FFF2-40B4-BE49-F238E27FC236}">
                <a16:creationId xmlns:a16="http://schemas.microsoft.com/office/drawing/2014/main" id="{D87F203B-8FA4-8303-C3A2-E6DBAF1ADF5B}"/>
              </a:ext>
            </a:extLst>
          </p:cNvPr>
          <p:cNvSpPr/>
          <p:nvPr/>
        </p:nvSpPr>
        <p:spPr>
          <a:xfrm>
            <a:off x="457200" y="1600201"/>
            <a:ext cx="8229600" cy="2895599"/>
          </a:xfrm>
          <a:prstGeom prst="rect">
            <a:avLst/>
          </a:prstGeom>
        </p:spPr>
        <p:txBody>
          <a:bodyPr vert="horz" lIns="91440" tIns="45720" rIns="91440" bIns="45720" rtlCol="0">
            <a:normAutofit/>
          </a:bodyPr>
          <a:lstStyle/>
          <a:p>
            <a:pPr>
              <a:spcBef>
                <a:spcPct val="20000"/>
              </a:spcBef>
              <a:spcAft>
                <a:spcPts val="800"/>
              </a:spcAft>
            </a:pPr>
            <a:r>
              <a:rPr lang="en-US" sz="3200" dirty="0"/>
              <a:t>Its often danced at weddings, banquets and occasional parties.</a:t>
            </a:r>
          </a:p>
          <a:p>
            <a:pPr marL="0" marR="0">
              <a:spcBef>
                <a:spcPct val="20000"/>
              </a:spcBef>
              <a:spcAft>
                <a:spcPts val="800"/>
              </a:spcAft>
              <a:buFont typeface="Arial" pitchFamily="34" charset="0"/>
            </a:pPr>
            <a:endParaRPr lang="en-US" sz="3200" dirty="0"/>
          </a:p>
        </p:txBody>
      </p:sp>
    </p:spTree>
    <p:extLst>
      <p:ext uri="{BB962C8B-B14F-4D97-AF65-F5344CB8AC3E}">
        <p14:creationId xmlns:p14="http://schemas.microsoft.com/office/powerpoint/2010/main" val="1647342904"/>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9069C6-6538-D755-4BF1-EC06B4524BFC}"/>
              </a:ext>
            </a:extLst>
          </p:cNvPr>
          <p:cNvSpPr/>
          <p:nvPr/>
        </p:nvSpPr>
        <p:spPr>
          <a:xfrm>
            <a:off x="457200" y="274638"/>
            <a:ext cx="8229600" cy="1143000"/>
          </a:xfrm>
          <a:prstGeom prst="rect">
            <a:avLst/>
          </a:prstGeom>
        </p:spPr>
        <p:txBody>
          <a:bodyPr vert="horz" lIns="91440" tIns="45720" rIns="91440" bIns="45720" rtlCol="0" anchor="ctr">
            <a:normAutofit/>
          </a:bodyPr>
          <a:lstStyle/>
          <a:p>
            <a:pPr algn="ctr">
              <a:spcBef>
                <a:spcPct val="0"/>
              </a:spcBef>
              <a:spcAft>
                <a:spcPts val="600"/>
              </a:spcAft>
            </a:pPr>
            <a:r>
              <a:rPr lang="en-US" sz="4100" dirty="0">
                <a:latin typeface="+mj-lt"/>
                <a:ea typeface="+mj-ea"/>
                <a:cs typeface="+mj-cs"/>
              </a:rPr>
              <a:t>When is Dabkeh practiced?</a:t>
            </a:r>
          </a:p>
        </p:txBody>
      </p:sp>
      <p:sp>
        <p:nvSpPr>
          <p:cNvPr id="3" name="Rectangle 2">
            <a:extLst>
              <a:ext uri="{FF2B5EF4-FFF2-40B4-BE49-F238E27FC236}">
                <a16:creationId xmlns:a16="http://schemas.microsoft.com/office/drawing/2014/main" id="{BEA56B3B-FCB8-31C5-5BAA-8E1FC2B14DC4}"/>
              </a:ext>
            </a:extLst>
          </p:cNvPr>
          <p:cNvSpPr/>
          <p:nvPr/>
        </p:nvSpPr>
        <p:spPr>
          <a:xfrm>
            <a:off x="457200" y="1600201"/>
            <a:ext cx="8229600" cy="2666999"/>
          </a:xfrm>
          <a:prstGeom prst="rect">
            <a:avLst/>
          </a:prstGeom>
        </p:spPr>
        <p:txBody>
          <a:bodyPr vert="horz" lIns="91440" tIns="45720" rIns="91440" bIns="45720" rtlCol="0">
            <a:normAutofit/>
          </a:bodyPr>
          <a:lstStyle/>
          <a:p>
            <a:pPr marL="0" marR="0">
              <a:spcBef>
                <a:spcPct val="20000"/>
              </a:spcBef>
              <a:spcAft>
                <a:spcPts val="800"/>
              </a:spcAft>
              <a:buFont typeface="Arial" pitchFamily="34" charset="0"/>
            </a:pPr>
            <a:r>
              <a:rPr lang="en-US" sz="3200" dirty="0" err="1"/>
              <a:t>Dabkeh</a:t>
            </a:r>
            <a:r>
              <a:rPr lang="en-US" sz="3200" dirty="0"/>
              <a:t> is danced on special places like graduations or Jordans independence day that’s on 25 of May.</a:t>
            </a:r>
            <a:endParaRPr lang="en-US" sz="3200" dirty="0">
              <a:effectLst/>
            </a:endParaRPr>
          </a:p>
        </p:txBody>
      </p:sp>
    </p:spTree>
    <p:extLst>
      <p:ext uri="{BB962C8B-B14F-4D97-AF65-F5344CB8AC3E}">
        <p14:creationId xmlns:p14="http://schemas.microsoft.com/office/powerpoint/2010/main" val="1601099051"/>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0EA09A-738B-B17E-AE5A-6371A456C17B}"/>
              </a:ext>
            </a:extLst>
          </p:cNvPr>
          <p:cNvSpPr/>
          <p:nvPr/>
        </p:nvSpPr>
        <p:spPr>
          <a:xfrm>
            <a:off x="457200" y="274638"/>
            <a:ext cx="8229600" cy="1143000"/>
          </a:xfrm>
          <a:prstGeom prst="rect">
            <a:avLst/>
          </a:prstGeom>
        </p:spPr>
        <p:txBody>
          <a:bodyPr vert="horz" lIns="91440" tIns="45720" rIns="91440" bIns="45720" rtlCol="0" anchor="ctr">
            <a:normAutofit/>
          </a:bodyPr>
          <a:lstStyle/>
          <a:p>
            <a:pPr algn="ctr">
              <a:spcBef>
                <a:spcPct val="0"/>
              </a:spcBef>
              <a:spcAft>
                <a:spcPts val="600"/>
              </a:spcAft>
            </a:pPr>
            <a:r>
              <a:rPr lang="en-US" sz="4100" dirty="0">
                <a:latin typeface="+mj-lt"/>
                <a:ea typeface="+mj-ea"/>
                <a:cs typeface="+mj-cs"/>
              </a:rPr>
              <a:t>Why is </a:t>
            </a:r>
            <a:r>
              <a:rPr lang="en-US" sz="4100" dirty="0" err="1">
                <a:latin typeface="+mj-lt"/>
                <a:ea typeface="+mj-ea"/>
                <a:cs typeface="+mj-cs"/>
              </a:rPr>
              <a:t>Dabkeh</a:t>
            </a:r>
            <a:r>
              <a:rPr lang="en-US" sz="4100" dirty="0">
                <a:latin typeface="+mj-lt"/>
                <a:ea typeface="+mj-ea"/>
                <a:cs typeface="+mj-cs"/>
              </a:rPr>
              <a:t> practiced? </a:t>
            </a:r>
          </a:p>
        </p:txBody>
      </p:sp>
      <p:sp>
        <p:nvSpPr>
          <p:cNvPr id="3" name="Rectangle 2">
            <a:extLst>
              <a:ext uri="{FF2B5EF4-FFF2-40B4-BE49-F238E27FC236}">
                <a16:creationId xmlns:a16="http://schemas.microsoft.com/office/drawing/2014/main" id="{CCA071E9-F9AA-1B81-C82B-5DF0449D0290}"/>
              </a:ext>
            </a:extLst>
          </p:cNvPr>
          <p:cNvSpPr/>
          <p:nvPr/>
        </p:nvSpPr>
        <p:spPr>
          <a:xfrm>
            <a:off x="457200" y="1600201"/>
            <a:ext cx="8229600" cy="2209799"/>
          </a:xfrm>
          <a:prstGeom prst="rect">
            <a:avLst/>
          </a:prstGeom>
        </p:spPr>
        <p:txBody>
          <a:bodyPr vert="horz" lIns="91440" tIns="45720" rIns="91440" bIns="45720" rtlCol="0">
            <a:normAutofit/>
          </a:bodyPr>
          <a:lstStyle/>
          <a:p>
            <a:pPr>
              <a:spcBef>
                <a:spcPct val="20000"/>
              </a:spcBef>
              <a:buFont typeface="Arial" pitchFamily="34" charset="0"/>
            </a:pPr>
            <a:r>
              <a:rPr lang="en-US" sz="3200" dirty="0"/>
              <a:t>Dabkeh is danced when people are proud of something or somebody or if people are happy about an event.</a:t>
            </a:r>
          </a:p>
        </p:txBody>
      </p:sp>
    </p:spTree>
    <p:extLst>
      <p:ext uri="{BB962C8B-B14F-4D97-AF65-F5344CB8AC3E}">
        <p14:creationId xmlns:p14="http://schemas.microsoft.com/office/powerpoint/2010/main" val="1179530435"/>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4FE039-39A7-3FC8-11FC-3FB14281701B}"/>
              </a:ext>
            </a:extLst>
          </p:cNvPr>
          <p:cNvSpPr/>
          <p:nvPr/>
        </p:nvSpPr>
        <p:spPr>
          <a:xfrm>
            <a:off x="457200" y="274638"/>
            <a:ext cx="8229600" cy="1143000"/>
          </a:xfrm>
          <a:prstGeom prst="rect">
            <a:avLst/>
          </a:prstGeom>
        </p:spPr>
        <p:txBody>
          <a:bodyPr vert="horz" lIns="91440" tIns="45720" rIns="91440" bIns="45720" rtlCol="0" anchor="ctr">
            <a:normAutofit/>
          </a:bodyPr>
          <a:lstStyle/>
          <a:p>
            <a:pPr algn="ctr">
              <a:spcBef>
                <a:spcPct val="0"/>
              </a:spcBef>
              <a:spcAft>
                <a:spcPts val="600"/>
              </a:spcAft>
            </a:pPr>
            <a:r>
              <a:rPr lang="en-US" sz="4100" dirty="0">
                <a:latin typeface="+mj-lt"/>
                <a:ea typeface="+mj-ea"/>
                <a:cs typeface="+mj-cs"/>
              </a:rPr>
              <a:t>Who practices this tradition?</a:t>
            </a:r>
          </a:p>
        </p:txBody>
      </p:sp>
      <p:sp>
        <p:nvSpPr>
          <p:cNvPr id="3" name="Rectangle 2">
            <a:extLst>
              <a:ext uri="{FF2B5EF4-FFF2-40B4-BE49-F238E27FC236}">
                <a16:creationId xmlns:a16="http://schemas.microsoft.com/office/drawing/2014/main" id="{9F832DA8-CC5C-663A-EE93-07D2E040A7C4}"/>
              </a:ext>
            </a:extLst>
          </p:cNvPr>
          <p:cNvSpPr/>
          <p:nvPr/>
        </p:nvSpPr>
        <p:spPr>
          <a:xfrm>
            <a:off x="457200" y="1600201"/>
            <a:ext cx="8229600" cy="2743199"/>
          </a:xfrm>
          <a:prstGeom prst="rect">
            <a:avLst/>
          </a:prstGeom>
        </p:spPr>
        <p:txBody>
          <a:bodyPr vert="horz" lIns="91440" tIns="45720" rIns="91440" bIns="45720" rtlCol="0">
            <a:normAutofit/>
          </a:bodyPr>
          <a:lstStyle/>
          <a:p>
            <a:pPr>
              <a:spcBef>
                <a:spcPct val="20000"/>
              </a:spcBef>
              <a:buFont typeface="Arial" pitchFamily="34" charset="0"/>
            </a:pPr>
            <a:r>
              <a:rPr lang="en-US" sz="3200" dirty="0"/>
              <a:t>Most Jordanians practice the Dabkah, and it is just holding each others hands, stomping the ground and move around in a circle.</a:t>
            </a:r>
          </a:p>
        </p:txBody>
      </p:sp>
    </p:spTree>
    <p:extLst>
      <p:ext uri="{BB962C8B-B14F-4D97-AF65-F5344CB8AC3E}">
        <p14:creationId xmlns:p14="http://schemas.microsoft.com/office/powerpoint/2010/main" val="3914713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88F548-3464-F079-1BE0-EBAC208D5045}"/>
              </a:ext>
            </a:extLst>
          </p:cNvPr>
          <p:cNvSpPr/>
          <p:nvPr/>
        </p:nvSpPr>
        <p:spPr>
          <a:xfrm>
            <a:off x="457200" y="274638"/>
            <a:ext cx="8229600" cy="1143000"/>
          </a:xfrm>
          <a:prstGeom prst="rect">
            <a:avLst/>
          </a:prstGeom>
        </p:spPr>
        <p:txBody>
          <a:bodyPr vert="horz" lIns="91440" tIns="45720" rIns="91440" bIns="45720" rtlCol="0" anchor="ctr">
            <a:normAutofit fontScale="92500" lnSpcReduction="10000"/>
          </a:bodyPr>
          <a:lstStyle/>
          <a:p>
            <a:pPr algn="ctr">
              <a:lnSpc>
                <a:spcPct val="90000"/>
              </a:lnSpc>
              <a:spcBef>
                <a:spcPct val="0"/>
              </a:spcBef>
              <a:spcAft>
                <a:spcPts val="600"/>
              </a:spcAft>
            </a:pPr>
            <a:r>
              <a:rPr lang="en-US" sz="4400" dirty="0">
                <a:latin typeface="+mj-lt"/>
                <a:ea typeface="+mj-ea"/>
                <a:cs typeface="+mj-cs"/>
              </a:rPr>
              <a:t>Reflection (what do we think about Dabkeh and Mansaf) ?</a:t>
            </a:r>
          </a:p>
        </p:txBody>
      </p:sp>
      <p:sp>
        <p:nvSpPr>
          <p:cNvPr id="7" name="Content Placeholder 2">
            <a:extLst>
              <a:ext uri="{FF2B5EF4-FFF2-40B4-BE49-F238E27FC236}">
                <a16:creationId xmlns:a16="http://schemas.microsoft.com/office/drawing/2014/main" id="{AA2B9D7E-0E31-11F2-5845-43C6A3C3D6F5}"/>
              </a:ext>
            </a:extLst>
          </p:cNvPr>
          <p:cNvSpPr>
            <a:spLocks noGrp="1"/>
          </p:cNvSpPr>
          <p:nvPr>
            <p:ph idx="1"/>
          </p:nvPr>
        </p:nvSpPr>
        <p:spPr>
          <a:xfrm>
            <a:off x="427616" y="1485900"/>
            <a:ext cx="8229600" cy="3009900"/>
          </a:xfrm>
        </p:spPr>
        <p:txBody>
          <a:bodyPr>
            <a:normAutofit fontScale="92500" lnSpcReduction="20000"/>
          </a:bodyPr>
          <a:lstStyle/>
          <a:p>
            <a:r>
              <a:rPr lang="en-US" dirty="0"/>
              <a:t>Dabkeh: Is completely normal, even though some people think it’s weird, because of how it’s practiced.</a:t>
            </a:r>
          </a:p>
          <a:p>
            <a:r>
              <a:rPr lang="en-US" dirty="0"/>
              <a:t>Mansaf: Is the best dish in Jordan because of how it’s done, and with that yogurt (Jameed) that makes our mouth water of how fantastic it really is.</a:t>
            </a:r>
          </a:p>
        </p:txBody>
      </p:sp>
    </p:spTree>
    <p:extLst>
      <p:ext uri="{BB962C8B-B14F-4D97-AF65-F5344CB8AC3E}">
        <p14:creationId xmlns:p14="http://schemas.microsoft.com/office/powerpoint/2010/main" val="2888848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F7C06-1D71-7DE9-00F0-61ECBC5E1940}"/>
              </a:ext>
            </a:extLst>
          </p:cNvPr>
          <p:cNvSpPr>
            <a:spLocks noGrp="1"/>
          </p:cNvSpPr>
          <p:nvPr>
            <p:ph idx="1"/>
          </p:nvPr>
        </p:nvSpPr>
        <p:spPr>
          <a:xfrm>
            <a:off x="457200" y="381000"/>
            <a:ext cx="8229600" cy="3581400"/>
          </a:xfrm>
        </p:spPr>
        <p:txBody>
          <a:bodyPr>
            <a:normAutofit/>
          </a:bodyPr>
          <a:lstStyle/>
          <a:p>
            <a:pPr algn="ctr"/>
            <a:r>
              <a:rPr lang="en-US" b="1" dirty="0"/>
              <a:t>Done</a:t>
            </a:r>
            <a:r>
              <a:rPr lang="en-US" sz="3200" b="1" dirty="0">
                <a:solidFill>
                  <a:schemeClr val="tx1"/>
                </a:solidFill>
              </a:rPr>
              <a:t> By: </a:t>
            </a:r>
          </a:p>
          <a:p>
            <a:pPr lvl="1" algn="ctr">
              <a:buFont typeface="Wingdings" panose="05000000000000000000" pitchFamily="2" charset="2"/>
              <a:buChar char="v"/>
            </a:pPr>
            <a:r>
              <a:rPr lang="en-US" sz="2000" dirty="0">
                <a:solidFill>
                  <a:schemeClr val="tx1"/>
                </a:solidFill>
              </a:rPr>
              <a:t> Yazan Halaseh</a:t>
            </a:r>
          </a:p>
          <a:p>
            <a:pPr lvl="1" algn="ctr">
              <a:buFont typeface="Wingdings" panose="05000000000000000000" pitchFamily="2" charset="2"/>
              <a:buChar char="v"/>
            </a:pPr>
            <a:r>
              <a:rPr lang="en-US" sz="2000" dirty="0">
                <a:solidFill>
                  <a:schemeClr val="tx1"/>
                </a:solidFill>
              </a:rPr>
              <a:t>    Ramez </a:t>
            </a:r>
            <a:r>
              <a:rPr lang="en-US" sz="2000" dirty="0" err="1">
                <a:solidFill>
                  <a:schemeClr val="tx1"/>
                </a:solidFill>
              </a:rPr>
              <a:t>AlZraikat</a:t>
            </a:r>
            <a:r>
              <a:rPr lang="en-US" sz="2000" dirty="0">
                <a:solidFill>
                  <a:schemeClr val="tx1"/>
                </a:solidFill>
              </a:rPr>
              <a:t> </a:t>
            </a:r>
          </a:p>
          <a:p>
            <a:pPr lvl="1" algn="ctr">
              <a:buFont typeface="Wingdings" panose="05000000000000000000" pitchFamily="2" charset="2"/>
              <a:buChar char="v"/>
            </a:pPr>
            <a:r>
              <a:rPr lang="en-US" sz="2000" dirty="0">
                <a:solidFill>
                  <a:schemeClr val="tx1"/>
                </a:solidFill>
              </a:rPr>
              <a:t>Amir </a:t>
            </a:r>
            <a:r>
              <a:rPr lang="en-US" sz="2000" dirty="0" err="1">
                <a:solidFill>
                  <a:schemeClr val="tx1"/>
                </a:solidFill>
              </a:rPr>
              <a:t>Hadadin</a:t>
            </a:r>
            <a:endParaRPr lang="en-US" sz="2000" dirty="0">
              <a:solidFill>
                <a:schemeClr val="tx1"/>
              </a:solidFill>
            </a:endParaRPr>
          </a:p>
          <a:p>
            <a:pPr lvl="1" algn="ctr">
              <a:buFont typeface="Wingdings" panose="05000000000000000000" pitchFamily="2" charset="2"/>
              <a:buChar char="v"/>
            </a:pPr>
            <a:r>
              <a:rPr lang="en-US" sz="2000" dirty="0">
                <a:solidFill>
                  <a:schemeClr val="tx1"/>
                </a:solidFill>
              </a:rPr>
              <a:t>    Salma </a:t>
            </a:r>
            <a:r>
              <a:rPr lang="en-US" sz="2000" dirty="0" err="1">
                <a:solidFill>
                  <a:schemeClr val="tx1"/>
                </a:solidFill>
              </a:rPr>
              <a:t>Hantoush</a:t>
            </a:r>
            <a:r>
              <a:rPr lang="en-US" sz="2000" dirty="0">
                <a:solidFill>
                  <a:schemeClr val="tx1"/>
                </a:solidFill>
              </a:rPr>
              <a:t> </a:t>
            </a:r>
          </a:p>
          <a:p>
            <a:pPr lvl="1" algn="ctr">
              <a:buFont typeface="Wingdings" panose="05000000000000000000" pitchFamily="2" charset="2"/>
              <a:buChar char="v"/>
            </a:pPr>
            <a:r>
              <a:rPr lang="en-US" sz="2000" dirty="0">
                <a:solidFill>
                  <a:schemeClr val="tx1"/>
                </a:solidFill>
              </a:rPr>
              <a:t>Karam </a:t>
            </a:r>
            <a:r>
              <a:rPr lang="en-US" sz="2000" dirty="0" err="1">
                <a:solidFill>
                  <a:schemeClr val="tx1"/>
                </a:solidFill>
              </a:rPr>
              <a:t>AlSaleh</a:t>
            </a:r>
            <a:endParaRPr lang="en-US" sz="2000" dirty="0">
              <a:solidFill>
                <a:schemeClr val="tx1"/>
              </a:solidFill>
            </a:endParaRPr>
          </a:p>
          <a:p>
            <a:pPr algn="ctr"/>
            <a:r>
              <a:rPr lang="en-US" sz="3200" b="1" dirty="0">
                <a:solidFill>
                  <a:schemeClr val="tx1"/>
                </a:solidFill>
              </a:rPr>
              <a:t>Supervised by: </a:t>
            </a:r>
          </a:p>
          <a:p>
            <a:pPr lvl="1" algn="ctr">
              <a:buFont typeface="Wingdings" panose="05000000000000000000" pitchFamily="2" charset="2"/>
              <a:buChar char="v"/>
            </a:pPr>
            <a:r>
              <a:rPr lang="en-US" sz="2000" dirty="0">
                <a:solidFill>
                  <a:schemeClr val="tx1"/>
                </a:solidFill>
              </a:rPr>
              <a:t>Ellen Mitri</a:t>
            </a:r>
          </a:p>
          <a:p>
            <a:endParaRPr lang="en-US" dirty="0"/>
          </a:p>
        </p:txBody>
      </p:sp>
    </p:spTree>
    <p:extLst>
      <p:ext uri="{BB962C8B-B14F-4D97-AF65-F5344CB8AC3E}">
        <p14:creationId xmlns:p14="http://schemas.microsoft.com/office/powerpoint/2010/main" val="2086248547"/>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D45AA-FE8D-5341-FECB-363265E9D6C6}"/>
              </a:ext>
            </a:extLst>
          </p:cNvPr>
          <p:cNvSpPr>
            <a:spLocks noGrp="1"/>
          </p:cNvSpPr>
          <p:nvPr>
            <p:ph type="title"/>
          </p:nvPr>
        </p:nvSpPr>
        <p:spPr>
          <a:xfrm>
            <a:off x="429409" y="0"/>
            <a:ext cx="8229600" cy="1143000"/>
          </a:xfrm>
        </p:spPr>
        <p:txBody>
          <a:bodyPr/>
          <a:lstStyle/>
          <a:p>
            <a:r>
              <a:rPr lang="en-US" dirty="0"/>
              <a:t>Contents</a:t>
            </a:r>
          </a:p>
        </p:txBody>
      </p:sp>
      <p:sp>
        <p:nvSpPr>
          <p:cNvPr id="3" name="Content Placeholder 2">
            <a:extLst>
              <a:ext uri="{FF2B5EF4-FFF2-40B4-BE49-F238E27FC236}">
                <a16:creationId xmlns:a16="http://schemas.microsoft.com/office/drawing/2014/main" id="{A83967D5-5A08-0BE4-9FF1-60B99957A192}"/>
              </a:ext>
            </a:extLst>
          </p:cNvPr>
          <p:cNvSpPr>
            <a:spLocks noGrp="1"/>
          </p:cNvSpPr>
          <p:nvPr>
            <p:ph idx="1"/>
          </p:nvPr>
        </p:nvSpPr>
        <p:spPr>
          <a:xfrm>
            <a:off x="484991" y="990600"/>
            <a:ext cx="8229600" cy="2743200"/>
          </a:xfrm>
        </p:spPr>
        <p:txBody>
          <a:bodyPr>
            <a:normAutofit fontScale="92500" lnSpcReduction="10000"/>
          </a:bodyPr>
          <a:lstStyle/>
          <a:p>
            <a:r>
              <a:rPr lang="en-US" dirty="0"/>
              <a:t>What are </a:t>
            </a:r>
            <a:r>
              <a:rPr lang="en-US" sz="3200" dirty="0"/>
              <a:t>Jordanian Traditions?</a:t>
            </a:r>
          </a:p>
          <a:p>
            <a:r>
              <a:rPr lang="en-US" sz="2800" dirty="0"/>
              <a:t>Mansaf</a:t>
            </a:r>
          </a:p>
          <a:p>
            <a:pPr lvl="1"/>
            <a:r>
              <a:rPr lang="en-US" sz="2200" dirty="0"/>
              <a:t>What is this tradition? </a:t>
            </a:r>
          </a:p>
          <a:p>
            <a:pPr lvl="1"/>
            <a:r>
              <a:rPr lang="en-US" sz="2200" dirty="0"/>
              <a:t>Where is Mansaf practiced (eaten)? </a:t>
            </a:r>
          </a:p>
          <a:p>
            <a:pPr lvl="1"/>
            <a:r>
              <a:rPr lang="en-US" sz="2200" dirty="0"/>
              <a:t>When is Mansaf practiced (eaten)?</a:t>
            </a:r>
          </a:p>
          <a:p>
            <a:pPr lvl="1"/>
            <a:r>
              <a:rPr lang="en-US" sz="2400" dirty="0"/>
              <a:t>Who Practices this tradition?</a:t>
            </a:r>
            <a:endParaRPr lang="en-US" sz="2200" dirty="0"/>
          </a:p>
          <a:p>
            <a:pPr lvl="1"/>
            <a:r>
              <a:rPr lang="en-US" sz="2200" dirty="0"/>
              <a:t>Why is this tradition practiced?</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31468559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24132-6813-EBC9-B9A4-E962F170566B}"/>
              </a:ext>
            </a:extLst>
          </p:cNvPr>
          <p:cNvSpPr>
            <a:spLocks noGrp="1"/>
          </p:cNvSpPr>
          <p:nvPr>
            <p:ph type="title"/>
          </p:nvPr>
        </p:nvSpPr>
        <p:spPr/>
        <p:txBody>
          <a:bodyPr/>
          <a:lstStyle/>
          <a:p>
            <a:r>
              <a:rPr lang="en-US" dirty="0"/>
              <a:t>Contents (cont.)</a:t>
            </a:r>
          </a:p>
        </p:txBody>
      </p:sp>
      <p:sp>
        <p:nvSpPr>
          <p:cNvPr id="3" name="Content Placeholder 2">
            <a:extLst>
              <a:ext uri="{FF2B5EF4-FFF2-40B4-BE49-F238E27FC236}">
                <a16:creationId xmlns:a16="http://schemas.microsoft.com/office/drawing/2014/main" id="{42211F86-AEBA-D752-171E-847F8A095946}"/>
              </a:ext>
            </a:extLst>
          </p:cNvPr>
          <p:cNvSpPr>
            <a:spLocks noGrp="1"/>
          </p:cNvSpPr>
          <p:nvPr>
            <p:ph idx="1"/>
          </p:nvPr>
        </p:nvSpPr>
        <p:spPr>
          <a:xfrm>
            <a:off x="457200" y="1295400"/>
            <a:ext cx="8458200" cy="3048001"/>
          </a:xfrm>
        </p:spPr>
        <p:txBody>
          <a:bodyPr>
            <a:normAutofit fontScale="77500" lnSpcReduction="20000"/>
          </a:bodyPr>
          <a:lstStyle/>
          <a:p>
            <a:r>
              <a:rPr lang="en-US" sz="3300" dirty="0"/>
              <a:t>Dabkeh</a:t>
            </a:r>
          </a:p>
          <a:p>
            <a:pPr lvl="1"/>
            <a:r>
              <a:rPr lang="en-US" sz="2600" dirty="0"/>
              <a:t>What is this tradition? </a:t>
            </a:r>
          </a:p>
          <a:p>
            <a:pPr lvl="1"/>
            <a:r>
              <a:rPr lang="en-US" sz="2600" dirty="0"/>
              <a:t>Where is </a:t>
            </a:r>
            <a:r>
              <a:rPr lang="en-US" sz="2600" dirty="0">
                <a:latin typeface="+mj-lt"/>
                <a:ea typeface="+mj-ea"/>
                <a:cs typeface="+mj-cs"/>
              </a:rPr>
              <a:t>Dabkeh</a:t>
            </a:r>
            <a:r>
              <a:rPr lang="en-US" sz="2600" dirty="0"/>
              <a:t> practiced? </a:t>
            </a:r>
          </a:p>
          <a:p>
            <a:pPr lvl="1"/>
            <a:r>
              <a:rPr lang="en-US" sz="2600" dirty="0"/>
              <a:t>When is </a:t>
            </a:r>
            <a:r>
              <a:rPr lang="en-US" sz="2600" dirty="0">
                <a:latin typeface="+mj-lt"/>
                <a:ea typeface="+mj-ea"/>
                <a:cs typeface="+mj-cs"/>
              </a:rPr>
              <a:t>Dabkeh</a:t>
            </a:r>
            <a:r>
              <a:rPr lang="en-US" sz="2600" dirty="0"/>
              <a:t> practiced?</a:t>
            </a:r>
          </a:p>
          <a:p>
            <a:pPr lvl="1"/>
            <a:r>
              <a:rPr lang="en-US" sz="2600" dirty="0"/>
              <a:t>Who Practices this tradition?</a:t>
            </a:r>
          </a:p>
          <a:p>
            <a:pPr lvl="1"/>
            <a:r>
              <a:rPr lang="en-US" sz="2600" dirty="0"/>
              <a:t>Why is this tradition practiced?</a:t>
            </a:r>
          </a:p>
          <a:p>
            <a:pPr marL="457200" lvl="1" indent="0">
              <a:buNone/>
            </a:pPr>
            <a:endParaRPr lang="en-US" sz="2200" dirty="0"/>
          </a:p>
          <a:p>
            <a:r>
              <a:rPr lang="en-US" sz="3300" dirty="0"/>
              <a:t>Reflection (what do we think about Dabkeh and Mansaf) ?</a:t>
            </a:r>
          </a:p>
          <a:p>
            <a:pPr lvl="1"/>
            <a:endParaRPr lang="en-US" sz="2200" dirty="0"/>
          </a:p>
          <a:p>
            <a:endParaRPr lang="en-US" dirty="0"/>
          </a:p>
        </p:txBody>
      </p:sp>
    </p:spTree>
    <p:extLst>
      <p:ext uri="{BB962C8B-B14F-4D97-AF65-F5344CB8AC3E}">
        <p14:creationId xmlns:p14="http://schemas.microsoft.com/office/powerpoint/2010/main" val="1057691333"/>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11C86-E49C-61AF-5E2D-2A9BE81DD965}"/>
              </a:ext>
            </a:extLst>
          </p:cNvPr>
          <p:cNvSpPr>
            <a:spLocks noGrp="1"/>
          </p:cNvSpPr>
          <p:nvPr>
            <p:ph type="title"/>
          </p:nvPr>
        </p:nvSpPr>
        <p:spPr/>
        <p:txBody>
          <a:bodyPr>
            <a:normAutofit/>
          </a:bodyPr>
          <a:lstStyle/>
          <a:p>
            <a:r>
              <a:rPr lang="en-US" dirty="0"/>
              <a:t>What are </a:t>
            </a:r>
            <a:r>
              <a:rPr lang="en-US" sz="4400" dirty="0"/>
              <a:t>Jordanian Traditions?</a:t>
            </a:r>
            <a:endParaRPr lang="en-US" dirty="0"/>
          </a:p>
        </p:txBody>
      </p:sp>
      <p:sp>
        <p:nvSpPr>
          <p:cNvPr id="3" name="Content Placeholder 2">
            <a:extLst>
              <a:ext uri="{FF2B5EF4-FFF2-40B4-BE49-F238E27FC236}">
                <a16:creationId xmlns:a16="http://schemas.microsoft.com/office/drawing/2014/main" id="{1E8F18E9-1E8D-A3D9-E26C-1C5A515713F6}"/>
              </a:ext>
            </a:extLst>
          </p:cNvPr>
          <p:cNvSpPr>
            <a:spLocks noGrp="1"/>
          </p:cNvSpPr>
          <p:nvPr>
            <p:ph idx="1"/>
          </p:nvPr>
        </p:nvSpPr>
        <p:spPr>
          <a:xfrm>
            <a:off x="457200" y="1676400"/>
            <a:ext cx="8229600" cy="2286000"/>
          </a:xfrm>
        </p:spPr>
        <p:txBody>
          <a:bodyPr>
            <a:normAutofit/>
          </a:bodyPr>
          <a:lstStyle/>
          <a:p>
            <a:r>
              <a:rPr lang="en-US" sz="2800" dirty="0"/>
              <a:t>Jordanian Traditions:</a:t>
            </a:r>
          </a:p>
          <a:p>
            <a:pPr lvl="2">
              <a:buFont typeface="Wingdings" panose="05000000000000000000" pitchFamily="2" charset="2"/>
              <a:buChar char="v"/>
            </a:pPr>
            <a:r>
              <a:rPr lang="en-US" sz="2800" dirty="0"/>
              <a:t> Mansaf.</a:t>
            </a:r>
          </a:p>
          <a:p>
            <a:pPr lvl="2">
              <a:buFont typeface="Wingdings" panose="05000000000000000000" pitchFamily="2" charset="2"/>
              <a:buChar char="v"/>
            </a:pPr>
            <a:r>
              <a:rPr lang="en-US" sz="2800" dirty="0"/>
              <a:t> Dabkeh.</a:t>
            </a:r>
          </a:p>
          <a:p>
            <a:endParaRPr lang="en-US" sz="2800" dirty="0"/>
          </a:p>
        </p:txBody>
      </p:sp>
    </p:spTree>
    <p:extLst>
      <p:ext uri="{BB962C8B-B14F-4D97-AF65-F5344CB8AC3E}">
        <p14:creationId xmlns:p14="http://schemas.microsoft.com/office/powerpoint/2010/main" val="3555509396"/>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D7336-2A1A-C713-D197-5C6A3CDB3166}"/>
              </a:ext>
            </a:extLst>
          </p:cNvPr>
          <p:cNvSpPr>
            <a:spLocks noGrp="1"/>
          </p:cNvSpPr>
          <p:nvPr>
            <p:ph type="title"/>
          </p:nvPr>
        </p:nvSpPr>
        <p:spPr>
          <a:xfrm>
            <a:off x="457200" y="274638"/>
            <a:ext cx="8229600" cy="1143000"/>
          </a:xfrm>
        </p:spPr>
        <p:txBody>
          <a:bodyPr anchor="ctr">
            <a:normAutofit/>
          </a:bodyPr>
          <a:lstStyle/>
          <a:p>
            <a:r>
              <a:rPr lang="en-US" dirty="0"/>
              <a:t>Mansaf</a:t>
            </a:r>
          </a:p>
        </p:txBody>
      </p:sp>
      <p:sp>
        <p:nvSpPr>
          <p:cNvPr id="3" name="Content Placeholder 2">
            <a:extLst>
              <a:ext uri="{FF2B5EF4-FFF2-40B4-BE49-F238E27FC236}">
                <a16:creationId xmlns:a16="http://schemas.microsoft.com/office/drawing/2014/main" id="{BBB90E88-0696-155C-2B77-AA8C585B327F}"/>
              </a:ext>
            </a:extLst>
          </p:cNvPr>
          <p:cNvSpPr>
            <a:spLocks noGrp="1"/>
          </p:cNvSpPr>
          <p:nvPr>
            <p:ph sz="half" idx="1"/>
          </p:nvPr>
        </p:nvSpPr>
        <p:spPr>
          <a:xfrm>
            <a:off x="457200" y="1295400"/>
            <a:ext cx="6324600" cy="3124201"/>
          </a:xfrm>
        </p:spPr>
        <p:txBody>
          <a:bodyPr>
            <a:normAutofit lnSpcReduction="10000"/>
          </a:bodyPr>
          <a:lstStyle/>
          <a:p>
            <a:pPr marL="0" indent="0">
              <a:lnSpc>
                <a:spcPct val="90000"/>
              </a:lnSpc>
              <a:buNone/>
            </a:pPr>
            <a:r>
              <a:rPr lang="en-US" dirty="0"/>
              <a:t>What is this tradition?</a:t>
            </a:r>
          </a:p>
          <a:p>
            <a:pPr marL="0" indent="0">
              <a:lnSpc>
                <a:spcPct val="90000"/>
              </a:lnSpc>
              <a:buNone/>
            </a:pPr>
            <a:endParaRPr lang="en-US" dirty="0"/>
          </a:p>
          <a:p>
            <a:pPr marL="457200" lvl="1" indent="0">
              <a:lnSpc>
                <a:spcPct val="90000"/>
              </a:lnSpc>
              <a:buNone/>
            </a:pPr>
            <a:r>
              <a:rPr lang="en-US" sz="2800" dirty="0"/>
              <a:t>Mansaf is the traditional Jordanian Dish in Jordan.</a:t>
            </a:r>
          </a:p>
          <a:p>
            <a:pPr marL="457200" lvl="1" indent="0">
              <a:lnSpc>
                <a:spcPct val="90000"/>
              </a:lnSpc>
              <a:buNone/>
            </a:pPr>
            <a:r>
              <a:rPr lang="en-US" sz="2800" dirty="0"/>
              <a:t>Its is made from lambs in boiled yogurt sauce called (Jammeed) with rice, with almonds and all on top a piece of bread.</a:t>
            </a:r>
          </a:p>
          <a:p>
            <a:pPr>
              <a:lnSpc>
                <a:spcPct val="90000"/>
              </a:lnSpc>
            </a:pPr>
            <a:endParaRPr lang="en-US" dirty="0"/>
          </a:p>
          <a:p>
            <a:pPr>
              <a:lnSpc>
                <a:spcPct val="90000"/>
              </a:lnSpc>
            </a:pPr>
            <a:endParaRPr lang="en-US" dirty="0"/>
          </a:p>
        </p:txBody>
      </p:sp>
      <p:pic>
        <p:nvPicPr>
          <p:cNvPr id="4" name="Picture 3" descr="A picture containing food, indoor, dessert, dish&#10;&#10;Description automatically generated">
            <a:extLst>
              <a:ext uri="{FF2B5EF4-FFF2-40B4-BE49-F238E27FC236}">
                <a16:creationId xmlns:a16="http://schemas.microsoft.com/office/drawing/2014/main" id="{10E588B9-5AD7-3ED2-D2A6-468CA7060C2E}"/>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304" r="17774" b="3"/>
          <a:stretch/>
        </p:blipFill>
        <p:spPr>
          <a:xfrm>
            <a:off x="6852722" y="0"/>
            <a:ext cx="2291278" cy="2567781"/>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8984403"/>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AA8E06-7528-5F58-A1A0-B173EFCBC849}"/>
              </a:ext>
            </a:extLst>
          </p:cNvPr>
          <p:cNvSpPr>
            <a:spLocks noGrp="1"/>
          </p:cNvSpPr>
          <p:nvPr>
            <p:ph sz="half" idx="1"/>
          </p:nvPr>
        </p:nvSpPr>
        <p:spPr>
          <a:xfrm>
            <a:off x="297628" y="2033195"/>
            <a:ext cx="8153400" cy="1395805"/>
          </a:xfrm>
        </p:spPr>
        <p:txBody>
          <a:bodyPr/>
          <a:lstStyle/>
          <a:p>
            <a:pPr marL="0" indent="0">
              <a:buNone/>
            </a:pPr>
            <a:r>
              <a:rPr lang="en-US" sz="2800" dirty="0"/>
              <a:t>Mansaf is served in Amman and all cities of Jordan, many restaurants serve Mansaf, and it's eaten in different households.</a:t>
            </a:r>
            <a:r>
              <a:rPr lang="en-US" dirty="0"/>
              <a:t> </a:t>
            </a:r>
          </a:p>
        </p:txBody>
      </p:sp>
      <p:sp>
        <p:nvSpPr>
          <p:cNvPr id="5" name="Content Placeholder 3">
            <a:extLst>
              <a:ext uri="{FF2B5EF4-FFF2-40B4-BE49-F238E27FC236}">
                <a16:creationId xmlns:a16="http://schemas.microsoft.com/office/drawing/2014/main" id="{C07FE8DB-0532-804B-5053-D9F8403EDAF9}"/>
              </a:ext>
            </a:extLst>
          </p:cNvPr>
          <p:cNvSpPr>
            <a:spLocks noGrp="1"/>
          </p:cNvSpPr>
          <p:nvPr>
            <p:ph type="title"/>
          </p:nvPr>
        </p:nvSpPr>
        <p:spPr>
          <a:xfrm>
            <a:off x="304800" y="685800"/>
            <a:ext cx="8534400" cy="1143000"/>
          </a:xfrm>
        </p:spPr>
        <p:txBody>
          <a:bodyPr>
            <a:normAutofit fontScale="90000"/>
          </a:bodyPr>
          <a:lstStyle/>
          <a:p>
            <a:r>
              <a:rPr lang="en-US" sz="4900" dirty="0"/>
              <a:t>Where is Mansaf practiced (eaten)?</a:t>
            </a:r>
            <a:br>
              <a:rPr lang="en-US" sz="4400" dirty="0"/>
            </a:br>
            <a:endParaRPr lang="en-US" dirty="0"/>
          </a:p>
        </p:txBody>
      </p:sp>
    </p:spTree>
    <p:extLst>
      <p:ext uri="{BB962C8B-B14F-4D97-AF65-F5344CB8AC3E}">
        <p14:creationId xmlns:p14="http://schemas.microsoft.com/office/powerpoint/2010/main" val="424748101"/>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3E716-F858-F77B-AAC2-F2EA61CFB628}"/>
              </a:ext>
            </a:extLst>
          </p:cNvPr>
          <p:cNvSpPr>
            <a:spLocks noGrp="1"/>
          </p:cNvSpPr>
          <p:nvPr>
            <p:ph type="title"/>
          </p:nvPr>
        </p:nvSpPr>
        <p:spPr/>
        <p:txBody>
          <a:bodyPr>
            <a:noAutofit/>
          </a:bodyPr>
          <a:lstStyle/>
          <a:p>
            <a:r>
              <a:rPr lang="en-US" dirty="0"/>
              <a:t>When is Mansaf practiced (eaten)?</a:t>
            </a:r>
            <a:br>
              <a:rPr lang="en-US" dirty="0"/>
            </a:br>
            <a:endParaRPr lang="en-US" dirty="0"/>
          </a:p>
        </p:txBody>
      </p:sp>
      <p:sp>
        <p:nvSpPr>
          <p:cNvPr id="3" name="Content Placeholder 2">
            <a:extLst>
              <a:ext uri="{FF2B5EF4-FFF2-40B4-BE49-F238E27FC236}">
                <a16:creationId xmlns:a16="http://schemas.microsoft.com/office/drawing/2014/main" id="{A38AD03A-411D-195A-19AA-9492C84D2CB6}"/>
              </a:ext>
            </a:extLst>
          </p:cNvPr>
          <p:cNvSpPr>
            <a:spLocks noGrp="1"/>
          </p:cNvSpPr>
          <p:nvPr>
            <p:ph sz="half" idx="1"/>
          </p:nvPr>
        </p:nvSpPr>
        <p:spPr>
          <a:xfrm>
            <a:off x="457200" y="1066800"/>
            <a:ext cx="7924800" cy="2819400"/>
          </a:xfrm>
        </p:spPr>
        <p:txBody>
          <a:bodyPr/>
          <a:lstStyle/>
          <a:p>
            <a:pPr marL="0" indent="0">
              <a:buNone/>
            </a:pPr>
            <a:r>
              <a:rPr lang="en-US" sz="2800" dirty="0"/>
              <a:t>Most of the time, It is </a:t>
            </a:r>
            <a:r>
              <a:rPr lang="en-US" dirty="0"/>
              <a:t>served on </a:t>
            </a:r>
            <a:r>
              <a:rPr lang="en-GB" dirty="0"/>
              <a:t>parties and family gathering such as </a:t>
            </a:r>
            <a:r>
              <a:rPr lang="en-US" dirty="0"/>
              <a:t>Eid Al-Fitr, Eid Al-Adha, Christmas, Easter, </a:t>
            </a:r>
            <a:r>
              <a:rPr lang="en-US" sz="2800" dirty="0"/>
              <a:t>on happy occasions like birth of new baby </a:t>
            </a:r>
            <a:r>
              <a:rPr lang="en-US" dirty="0"/>
              <a:t>and especially on May 25 that is Jordans </a:t>
            </a:r>
            <a:r>
              <a:rPr lang="en-US" sz="2800" dirty="0"/>
              <a:t>Independence Day.</a:t>
            </a:r>
          </a:p>
          <a:p>
            <a:pPr marL="0" indent="0">
              <a:buNone/>
            </a:pPr>
            <a:endParaRPr lang="en-US" dirty="0"/>
          </a:p>
        </p:txBody>
      </p:sp>
    </p:spTree>
    <p:extLst>
      <p:ext uri="{BB962C8B-B14F-4D97-AF65-F5344CB8AC3E}">
        <p14:creationId xmlns:p14="http://schemas.microsoft.com/office/powerpoint/2010/main" val="1096397060"/>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D93342-E69C-96E0-111A-D69488FFB1DF}"/>
              </a:ext>
            </a:extLst>
          </p:cNvPr>
          <p:cNvSpPr/>
          <p:nvPr/>
        </p:nvSpPr>
        <p:spPr>
          <a:xfrm>
            <a:off x="457200" y="274638"/>
            <a:ext cx="8229600" cy="1143000"/>
          </a:xfrm>
          <a:prstGeom prst="rect">
            <a:avLst/>
          </a:prstGeom>
        </p:spPr>
        <p:txBody>
          <a:bodyPr vert="horz" lIns="91440" tIns="45720" rIns="91440" bIns="45720" rtlCol="0" anchor="ctr">
            <a:normAutofit/>
          </a:bodyPr>
          <a:lstStyle/>
          <a:p>
            <a:pPr algn="ctr">
              <a:spcBef>
                <a:spcPct val="0"/>
              </a:spcBef>
              <a:spcAft>
                <a:spcPts val="600"/>
              </a:spcAft>
            </a:pPr>
            <a:r>
              <a:rPr lang="en-US" sz="4400" dirty="0">
                <a:latin typeface="+mj-lt"/>
                <a:ea typeface="+mj-ea"/>
                <a:cs typeface="+mj-cs"/>
              </a:rPr>
              <a:t>Who practices this tradition?</a:t>
            </a:r>
          </a:p>
        </p:txBody>
      </p:sp>
      <p:sp>
        <p:nvSpPr>
          <p:cNvPr id="3" name="Rectangle 2">
            <a:extLst>
              <a:ext uri="{FF2B5EF4-FFF2-40B4-BE49-F238E27FC236}">
                <a16:creationId xmlns:a16="http://schemas.microsoft.com/office/drawing/2014/main" id="{59FB3551-3941-26EC-A432-D452EB033AC1}"/>
              </a:ext>
            </a:extLst>
          </p:cNvPr>
          <p:cNvSpPr/>
          <p:nvPr/>
        </p:nvSpPr>
        <p:spPr>
          <a:xfrm>
            <a:off x="457200" y="1600201"/>
            <a:ext cx="8229600" cy="2209799"/>
          </a:xfrm>
          <a:prstGeom prst="rect">
            <a:avLst/>
          </a:prstGeom>
        </p:spPr>
        <p:txBody>
          <a:bodyPr vert="horz" lIns="91440" tIns="45720" rIns="91440" bIns="45720" rtlCol="0">
            <a:normAutofit/>
          </a:bodyPr>
          <a:lstStyle/>
          <a:p>
            <a:pPr>
              <a:spcBef>
                <a:spcPct val="20000"/>
              </a:spcBef>
              <a:buFont typeface="Arial" pitchFamily="34" charset="0"/>
            </a:pPr>
            <a:r>
              <a:rPr lang="en-US" sz="2800" dirty="0"/>
              <a:t>People all around Jordan eat Mansaf this includes men, women and a children.</a:t>
            </a:r>
          </a:p>
        </p:txBody>
      </p:sp>
      <p:sp>
        <p:nvSpPr>
          <p:cNvPr id="4" name="TextBox 3">
            <a:extLst>
              <a:ext uri="{FF2B5EF4-FFF2-40B4-BE49-F238E27FC236}">
                <a16:creationId xmlns:a16="http://schemas.microsoft.com/office/drawing/2014/main" id="{5869F744-B3B6-F5A2-201B-027B4C2C3BD9}"/>
              </a:ext>
            </a:extLst>
          </p:cNvPr>
          <p:cNvSpPr txBox="1"/>
          <p:nvPr/>
        </p:nvSpPr>
        <p:spPr>
          <a:xfrm>
            <a:off x="11049000" y="2209800"/>
            <a:ext cx="264816" cy="369332"/>
          </a:xfrm>
          <a:prstGeom prst="rect">
            <a:avLst/>
          </a:prstGeom>
          <a:noFill/>
        </p:spPr>
        <p:txBody>
          <a:bodyPr wrap="none" rtlCol="0">
            <a:spAutoFit/>
          </a:bodyPr>
          <a:lstStyle/>
          <a:p>
            <a:pPr>
              <a:spcAft>
                <a:spcPts val="600"/>
              </a:spcAft>
            </a:pPr>
            <a:r>
              <a:rPr lang="en-US"/>
              <a:t>r</a:t>
            </a:r>
          </a:p>
        </p:txBody>
      </p:sp>
    </p:spTree>
    <p:extLst>
      <p:ext uri="{BB962C8B-B14F-4D97-AF65-F5344CB8AC3E}">
        <p14:creationId xmlns:p14="http://schemas.microsoft.com/office/powerpoint/2010/main" val="1450445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Jordan-PowerPoint-Template-840</Template>
  <TotalTime>501</TotalTime>
  <Words>538</Words>
  <Application>Microsoft Office PowerPoint</Application>
  <PresentationFormat>On-screen Show (4:3)</PresentationFormat>
  <Paragraphs>63</Paragraphs>
  <Slides>16</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PowerPoint Presentation</vt:lpstr>
      <vt:lpstr>PowerPoint Presentation</vt:lpstr>
      <vt:lpstr>Contents</vt:lpstr>
      <vt:lpstr>Contents (cont.)</vt:lpstr>
      <vt:lpstr>What are Jordanian Traditions?</vt:lpstr>
      <vt:lpstr>Mansaf</vt:lpstr>
      <vt:lpstr>Where is Mansaf practiced (eaten)? </vt:lpstr>
      <vt:lpstr>When is Mansaf practiced (eaten)? </vt:lpstr>
      <vt:lpstr>PowerPoint Presentation</vt:lpstr>
      <vt:lpstr>PowerPoint Presentation</vt:lpstr>
      <vt:lpstr>Dabkeh</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Areej Nesheiwat</dc:creator>
  <cp:lastModifiedBy>Areej Nesheiwat</cp:lastModifiedBy>
  <cp:revision>56</cp:revision>
  <dcterms:created xsi:type="dcterms:W3CDTF">2022-10-24T13:59:03Z</dcterms:created>
  <dcterms:modified xsi:type="dcterms:W3CDTF">2022-11-02T17:03:53Z</dcterms:modified>
</cp:coreProperties>
</file>