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259" r:id="rId3"/>
    <p:sldId id="304" r:id="rId4"/>
    <p:sldId id="260" r:id="rId5"/>
    <p:sldId id="302" r:id="rId6"/>
    <p:sldId id="262" r:id="rId7"/>
    <p:sldId id="303" r:id="rId8"/>
    <p:sldId id="269" r:id="rId9"/>
    <p:sldId id="313" r:id="rId10"/>
    <p:sldId id="311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19"/>
    </p:embeddedFont>
    <p:embeddedFont>
      <p:font typeface="Comfortaa" panose="020B0604020202020204" charset="0"/>
      <p:regular r:id="rId20"/>
      <p:bold r:id="rId21"/>
    </p:embeddedFont>
    <p:embeddedFont>
      <p:font typeface="Lobster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D9A8B-6008-4F3B-805E-2E2D9432C79D}">
  <a:tblStyle styleId="{1BDD9A8B-6008-4F3B-805E-2E2D9432C7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d0710e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d0710e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86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528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55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180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66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e0d54e6a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e0d54e6a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65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e0d54e6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e0d54e6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e0d54e6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e0d54e6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41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8e0d54e6a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8e0d54e6a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8e0d54e6a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8e0d54e6a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70770" y="946963"/>
            <a:ext cx="4090500" cy="2199000"/>
          </a:xfrm>
          <a:prstGeom prst="rect">
            <a:avLst/>
          </a:prstGeom>
          <a:effectLst>
            <a:outerShdw dist="19050" dir="1896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Allura"/>
              <a:buNone/>
              <a:defRPr sz="5500">
                <a:solidFill>
                  <a:srgbClr val="263C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7720" y="3310738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4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349513" y="2030413"/>
            <a:ext cx="44886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349513" y="2793438"/>
            <a:ext cx="44886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7"/>
          <p:cNvCxnSpPr/>
          <p:nvPr/>
        </p:nvCxnSpPr>
        <p:spPr>
          <a:xfrm>
            <a:off x="-111400" y="3391105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0" name="Google Shape;50;p7"/>
          <p:cNvGrpSpPr/>
          <p:nvPr/>
        </p:nvGrpSpPr>
        <p:grpSpPr>
          <a:xfrm>
            <a:off x="-1867070" y="-959950"/>
            <a:ext cx="12904395" cy="3805200"/>
            <a:chOff x="-1867070" y="-959950"/>
            <a:chExt cx="12904395" cy="3805200"/>
          </a:xfrm>
        </p:grpSpPr>
        <p:cxnSp>
          <p:nvCxnSpPr>
            <p:cNvPr id="51" name="Google Shape;51;p7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7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">
  <p:cSld name="CUSTOM_3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952375" y="2599785"/>
            <a:ext cx="28488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 idx="2"/>
          </p:nvPr>
        </p:nvSpPr>
        <p:spPr>
          <a:xfrm>
            <a:off x="952400" y="2234413"/>
            <a:ext cx="2848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86" name="Google Shape;186;p18"/>
          <p:cNvCxnSpPr/>
          <p:nvPr/>
        </p:nvCxnSpPr>
        <p:spPr>
          <a:xfrm rot="-5400000">
            <a:off x="-1498475" y="1309225"/>
            <a:ext cx="5374500" cy="2303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8"/>
          <p:cNvCxnSpPr/>
          <p:nvPr/>
        </p:nvCxnSpPr>
        <p:spPr>
          <a:xfrm rot="5400000" flipH="1">
            <a:off x="5333900" y="18625"/>
            <a:ext cx="3940500" cy="3771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8"/>
          <p:cNvCxnSpPr/>
          <p:nvPr/>
        </p:nvCxnSpPr>
        <p:spPr>
          <a:xfrm flipH="1">
            <a:off x="5409425" y="4292575"/>
            <a:ext cx="3762600" cy="1094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4574700" y="2353200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4341150" y="1532128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3"/>
          <p:cNvGrpSpPr/>
          <p:nvPr/>
        </p:nvGrpSpPr>
        <p:grpSpPr>
          <a:xfrm rot="10800000">
            <a:off x="-1867070" y="2303605"/>
            <a:ext cx="12904395" cy="3805200"/>
            <a:chOff x="-1867070" y="-959950"/>
            <a:chExt cx="12904395" cy="3805200"/>
          </a:xfrm>
        </p:grpSpPr>
        <p:cxnSp>
          <p:nvCxnSpPr>
            <p:cNvPr id="242" name="Google Shape;242;p23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3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3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5" name="Google Shape;245;p23"/>
          <p:cNvCxnSpPr/>
          <p:nvPr/>
        </p:nvCxnSpPr>
        <p:spPr>
          <a:xfrm rot="10800000">
            <a:off x="2988255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713254" y="3047988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713250" y="1555763"/>
            <a:ext cx="37359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cxnSp>
        <p:nvCxnSpPr>
          <p:cNvPr id="266" name="Google Shape;266;p26"/>
          <p:cNvCxnSpPr/>
          <p:nvPr/>
        </p:nvCxnSpPr>
        <p:spPr>
          <a:xfrm rot="10800000" flipH="1">
            <a:off x="0" y="-63481"/>
            <a:ext cx="4861200" cy="1696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6"/>
          <p:cNvCxnSpPr/>
          <p:nvPr/>
        </p:nvCxnSpPr>
        <p:spPr>
          <a:xfrm>
            <a:off x="0" y="3231450"/>
            <a:ext cx="7330800" cy="198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6"/>
          <p:cNvCxnSpPr/>
          <p:nvPr/>
        </p:nvCxnSpPr>
        <p:spPr>
          <a:xfrm rot="-5400000" flipH="1">
            <a:off x="5411600" y="1559300"/>
            <a:ext cx="5291700" cy="1905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69" name="Google Shape;269;p26"/>
          <p:cNvGrpSpPr/>
          <p:nvPr/>
        </p:nvGrpSpPr>
        <p:grpSpPr>
          <a:xfrm>
            <a:off x="189251" y="3761116"/>
            <a:ext cx="1200094" cy="1171061"/>
            <a:chOff x="1125475" y="238125"/>
            <a:chExt cx="5321925" cy="5193175"/>
          </a:xfrm>
        </p:grpSpPr>
        <p:sp>
          <p:nvSpPr>
            <p:cNvPr id="270" name="Google Shape;270;p26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9"/>
          <p:cNvGrpSpPr/>
          <p:nvPr/>
        </p:nvGrpSpPr>
        <p:grpSpPr>
          <a:xfrm flipH="1">
            <a:off x="-175" y="-134800"/>
            <a:ext cx="9144335" cy="1954575"/>
            <a:chOff x="0" y="1629825"/>
            <a:chExt cx="7337775" cy="1954575"/>
          </a:xfrm>
        </p:grpSpPr>
        <p:cxnSp>
          <p:nvCxnSpPr>
            <p:cNvPr id="288" name="Google Shape;288;p29"/>
            <p:cNvCxnSpPr/>
            <p:nvPr/>
          </p:nvCxnSpPr>
          <p:spPr>
            <a:xfrm>
              <a:off x="0" y="1629825"/>
              <a:ext cx="3069300" cy="1954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9"/>
            <p:cNvCxnSpPr/>
            <p:nvPr/>
          </p:nvCxnSpPr>
          <p:spPr>
            <a:xfrm flipH="1">
              <a:off x="3033975" y="2476500"/>
              <a:ext cx="4303800" cy="1107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0" name="Google Shape;290;p29"/>
          <p:cNvCxnSpPr/>
          <p:nvPr/>
        </p:nvCxnSpPr>
        <p:spPr>
          <a:xfrm>
            <a:off x="-121400" y="3532375"/>
            <a:ext cx="5022600" cy="177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30"/>
          <p:cNvGrpSpPr/>
          <p:nvPr/>
        </p:nvGrpSpPr>
        <p:grpSpPr>
          <a:xfrm rot="10800000">
            <a:off x="-1880195" y="669155"/>
            <a:ext cx="12904395" cy="3805200"/>
            <a:chOff x="-1867070" y="-959950"/>
            <a:chExt cx="12904395" cy="3805200"/>
          </a:xfrm>
        </p:grpSpPr>
        <p:cxnSp>
          <p:nvCxnSpPr>
            <p:cNvPr id="294" name="Google Shape;294;p30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30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30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E798"/>
            </a:gs>
            <a:gs pos="100000">
              <a:srgbClr val="CFB78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4" r:id="rId5"/>
    <p:sldLayoutId id="2147483669" r:id="rId6"/>
    <p:sldLayoutId id="2147483672" r:id="rId7"/>
    <p:sldLayoutId id="2147483675" r:id="rId8"/>
    <p:sldLayoutId id="2147483676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sa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seed.me/2020/10/09/the-most-famous-dish-in-jordan-186/#:~:text=Mansaf%20is%20the%20most%20distinctive,Independence%20Day%20on%20May%201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sa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grationology.com/mansaf-jorda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.osu.edu/sellman.13/2021/05/01/dabke-dance-a-shared-tradition-of-the-levant/#:~:text=Dabke%20(also%20spelled%20as%20Dabka,Lebanon%2C%20Jordan%2C%20and%20Syr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.osu.edu/sellman.13/2021/05/01/dabke-dance-a-shared-tradition-of-the-levant/#:~:text=Dabke%20(also%20spelled%20as%20Dabka,Lebanon%2C%20Jordan%2C%20and%20Syri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Dabk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pitapita.com/all-about-dabk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.osu.edu/sellman.13/2021/05/01/dabke-dance-a-shared-tradition-of-the-leva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4"/>
          <p:cNvCxnSpPr/>
          <p:nvPr/>
        </p:nvCxnSpPr>
        <p:spPr>
          <a:xfrm rot="10800000" flipH="1">
            <a:off x="-111400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34"/>
          <p:cNvGrpSpPr/>
          <p:nvPr/>
        </p:nvGrpSpPr>
        <p:grpSpPr>
          <a:xfrm>
            <a:off x="7509838" y="200381"/>
            <a:ext cx="1556131" cy="1518484"/>
            <a:chOff x="1125475" y="238125"/>
            <a:chExt cx="5321925" cy="5193175"/>
          </a:xfrm>
        </p:grpSpPr>
        <p:sp>
          <p:nvSpPr>
            <p:cNvPr id="311" name="Google Shape;311;p34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6" name="Google Shape;316;p34"/>
          <p:cNvSpPr/>
          <p:nvPr/>
        </p:nvSpPr>
        <p:spPr>
          <a:xfrm>
            <a:off x="561325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4"/>
          <p:cNvGrpSpPr/>
          <p:nvPr/>
        </p:nvGrpSpPr>
        <p:grpSpPr>
          <a:xfrm>
            <a:off x="-1880198" y="2459722"/>
            <a:ext cx="12904395" cy="3805200"/>
            <a:chOff x="-1867070" y="2303605"/>
            <a:chExt cx="12904395" cy="3805200"/>
          </a:xfrm>
        </p:grpSpPr>
        <p:cxnSp>
          <p:nvCxnSpPr>
            <p:cNvPr id="318" name="Google Shape;318;p34"/>
            <p:cNvCxnSpPr/>
            <p:nvPr/>
          </p:nvCxnSpPr>
          <p:spPr>
            <a:xfrm>
              <a:off x="2407050" y="4206205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34"/>
            <p:cNvCxnSpPr/>
            <p:nvPr/>
          </p:nvCxnSpPr>
          <p:spPr>
            <a:xfrm>
              <a:off x="-1867070" y="23036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34"/>
            <p:cNvCxnSpPr/>
            <p:nvPr/>
          </p:nvCxnSpPr>
          <p:spPr>
            <a:xfrm>
              <a:off x="6790225" y="42062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 l="2939" t="4373" r="4330" b="12328"/>
          <a:stretch/>
        </p:blipFill>
        <p:spPr>
          <a:xfrm>
            <a:off x="741804" y="525104"/>
            <a:ext cx="3261346" cy="409298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4401475" y="477665"/>
            <a:ext cx="4090500" cy="21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Jordanian Traditions</a:t>
            </a:r>
            <a:endParaRPr dirty="0"/>
          </a:p>
        </p:txBody>
      </p:sp>
      <p:sp>
        <p:nvSpPr>
          <p:cNvPr id="323" name="Google Shape;323;p34"/>
          <p:cNvSpPr txBox="1">
            <a:spLocks noGrp="1"/>
          </p:cNvSpPr>
          <p:nvPr>
            <p:ph type="subTitle" idx="1"/>
          </p:nvPr>
        </p:nvSpPr>
        <p:spPr>
          <a:xfrm>
            <a:off x="4808109" y="3316394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5"/>
                </a:solidFill>
              </a:rPr>
              <a:t>Made by: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Tia Nazha</a:t>
            </a:r>
          </a:p>
          <a:p>
            <a:pPr marL="0" indent="0"/>
            <a:r>
              <a:rPr lang="en-US" b="1" dirty="0"/>
              <a:t>Noor Nasar</a:t>
            </a:r>
          </a:p>
          <a:p>
            <a:pPr marL="0" indent="0"/>
            <a:r>
              <a:rPr lang="en-US" b="1" dirty="0"/>
              <a:t>Raad Atiyat</a:t>
            </a:r>
          </a:p>
          <a:p>
            <a:pPr marL="0" indent="0"/>
            <a:r>
              <a:rPr lang="en-US" b="1" dirty="0"/>
              <a:t>Saif Yaghmour</a:t>
            </a:r>
          </a:p>
          <a:p>
            <a:pPr marL="0" indent="0"/>
            <a:r>
              <a:rPr lang="en-US" b="1" dirty="0"/>
              <a:t>Dina Haddad</a:t>
            </a:r>
          </a:p>
          <a:p>
            <a:pPr marL="0" indent="0"/>
            <a:endParaRPr lang="en-US" b="1" dirty="0"/>
          </a:p>
        </p:txBody>
      </p:sp>
      <p:grpSp>
        <p:nvGrpSpPr>
          <p:cNvPr id="324" name="Google Shape;324;p34"/>
          <p:cNvGrpSpPr/>
          <p:nvPr/>
        </p:nvGrpSpPr>
        <p:grpSpPr>
          <a:xfrm>
            <a:off x="4686068" y="2550490"/>
            <a:ext cx="3521314" cy="221374"/>
            <a:chOff x="729050" y="223975"/>
            <a:chExt cx="6133625" cy="328400"/>
          </a:xfrm>
        </p:grpSpPr>
        <p:sp>
          <p:nvSpPr>
            <p:cNvPr id="325" name="Google Shape;325;p34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0A43-F462-48BF-860D-E6DFAC7D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00" y="397258"/>
            <a:ext cx="6367800" cy="4090800"/>
          </a:xfrm>
        </p:spPr>
        <p:txBody>
          <a:bodyPr/>
          <a:lstStyle/>
          <a:p>
            <a:r>
              <a:rPr lang="en-US" sz="4400" dirty="0"/>
              <a:t>Reflection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 have seen traditions from different perspectives.  </a:t>
            </a:r>
          </a:p>
        </p:txBody>
      </p:sp>
    </p:spTree>
    <p:extLst>
      <p:ext uri="{BB962C8B-B14F-4D97-AF65-F5344CB8AC3E}">
        <p14:creationId xmlns:p14="http://schemas.microsoft.com/office/powerpoint/2010/main" val="305577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2402836" y="347916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Britannic Bold" panose="020B0903060703020204" pitchFamily="34" charset="0"/>
              </a:rPr>
              <a:t>Mansaf</a:t>
            </a:r>
            <a:endParaRPr sz="6600" dirty="0">
              <a:latin typeface="Britannic Bold" panose="020B0903060703020204" pitchFamily="34" charset="0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3721E-7D0D-48A9-9B76-40975CAA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41" y="1135222"/>
            <a:ext cx="6354313" cy="35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733226" y="724435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is Mansaf</a:t>
            </a:r>
            <a:r>
              <a:rPr lang="en" sz="3600" dirty="0"/>
              <a:t>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92" y="1453001"/>
            <a:ext cx="3735900" cy="1258200"/>
          </a:xfrm>
        </p:spPr>
        <p:txBody>
          <a:bodyPr/>
          <a:lstStyle/>
          <a:p>
            <a:pPr algn="ctr"/>
            <a:r>
              <a:rPr lang="en-US" sz="2000" b="1" dirty="0"/>
              <a:t>Mansaf is a Jordanian traditional dish. Mansaf is made of lamb, rice, jameed and dried or fermented yoghurt.</a:t>
            </a:r>
          </a:p>
          <a:p>
            <a:pPr algn="ctr"/>
            <a:endParaRPr lang="en-US" sz="2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65DB9C-8FDF-42B8-AB15-B12740BE21B7}"/>
              </a:ext>
            </a:extLst>
          </p:cNvPr>
          <p:cNvSpPr txBox="1">
            <a:spLocks/>
          </p:cNvSpPr>
          <p:nvPr/>
        </p:nvSpPr>
        <p:spPr>
          <a:xfrm>
            <a:off x="4189950" y="95335"/>
            <a:ext cx="37359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4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https://en.wikipedia.org/wiki/Mansaf</a:t>
            </a:r>
            <a:endParaRPr lang="en-US" sz="1400" b="1" dirty="0">
              <a:solidFill>
                <a:srgbClr val="7030A0"/>
              </a:solidFill>
            </a:endParaRPr>
          </a:p>
          <a:p>
            <a:pPr algn="ctr"/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migrationology.smugmug.com/Jordan-Travel-Guide/i-bXpNxMN/0/X3/tawaheen-al-tawa-amman-1-X3.jpg">
            <a:extLst>
              <a:ext uri="{FF2B5EF4-FFF2-40B4-BE49-F238E27FC236}">
                <a16:creationId xmlns:a16="http://schemas.microsoft.com/office/drawing/2014/main" id="{7B6FE5BC-8D84-4CE8-BC17-EA94E172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1" y="1195735"/>
            <a:ext cx="4427547" cy="29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1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836100" y="724435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When do you </a:t>
            </a:r>
            <a:br>
              <a:rPr lang="en-US" sz="3600" dirty="0"/>
            </a:br>
            <a:r>
              <a:rPr lang="en-US" sz="3600" dirty="0"/>
              <a:t>eat Mansaf?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34" y="1549820"/>
            <a:ext cx="3735900" cy="1258200"/>
          </a:xfrm>
        </p:spPr>
        <p:txBody>
          <a:bodyPr/>
          <a:lstStyle/>
          <a:p>
            <a:pPr algn="ctr"/>
            <a:r>
              <a:rPr lang="en-US" b="1" dirty="0"/>
              <a:t>Mansaf is usually eaten at weddings, funerals, graduations or birth of a baby. It is also severed on holidays such as: Eid al-</a:t>
            </a:r>
            <a:r>
              <a:rPr lang="en-US" b="1" dirty="0" err="1"/>
              <a:t>Fitr</a:t>
            </a:r>
            <a:r>
              <a:rPr lang="en-US" b="1" dirty="0"/>
              <a:t>, Eid al-</a:t>
            </a:r>
            <a:r>
              <a:rPr lang="en-US" b="1" dirty="0" err="1"/>
              <a:t>Adha</a:t>
            </a:r>
            <a:r>
              <a:rPr lang="en-US" b="1" dirty="0"/>
              <a:t>, and national holidays such as the Jordanian Independence Day on May 25</a:t>
            </a:r>
            <a:r>
              <a:rPr lang="en-US" b="1" baseline="30000" dirty="0"/>
              <a:t>th</a:t>
            </a:r>
            <a:r>
              <a:rPr lang="en-US" b="1" dirty="0"/>
              <a:t>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65DB9C-8FDF-42B8-AB15-B12740BE21B7}"/>
              </a:ext>
            </a:extLst>
          </p:cNvPr>
          <p:cNvSpPr txBox="1">
            <a:spLocks/>
          </p:cNvSpPr>
          <p:nvPr/>
        </p:nvSpPr>
        <p:spPr>
          <a:xfrm>
            <a:off x="3775840" y="3848"/>
            <a:ext cx="5260584" cy="73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1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https://www.edseed.me/2020/10/09/the-most-famous-dish-in-jordan-186/#:~:text=Mansaf%20is%20the%20most%20distinctive,Independence%20Day%20on%20May%2015</a:t>
            </a:r>
            <a:r>
              <a:rPr lang="en-US" sz="1100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en-US" sz="11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Mansaf - The One Dish You Have To Eat in Jordan">
            <a:extLst>
              <a:ext uri="{FF2B5EF4-FFF2-40B4-BE49-F238E27FC236}">
                <a16:creationId xmlns:a16="http://schemas.microsoft.com/office/drawing/2014/main" id="{0F6201D5-4140-4A96-A787-617360D1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97" y="1331416"/>
            <a:ext cx="4430722" cy="29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2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836100" y="787813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Where do you </a:t>
            </a:r>
            <a:br>
              <a:rPr lang="en-US" sz="3600" dirty="0"/>
            </a:br>
            <a:r>
              <a:rPr lang="en-US" sz="3600" dirty="0"/>
              <a:t>eat Mansaf?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36" y="1620134"/>
            <a:ext cx="3511248" cy="1258200"/>
          </a:xfrm>
        </p:spPr>
        <p:txBody>
          <a:bodyPr/>
          <a:lstStyle/>
          <a:p>
            <a:pPr algn="ctr"/>
            <a:r>
              <a:rPr lang="en-US" sz="2000" b="1" dirty="0"/>
              <a:t>Mansaf can be eaten in Jordan, Kuwait, Saudi Arabia and Syria.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87E96C-FA29-4169-8A85-1A8859307099}"/>
              </a:ext>
            </a:extLst>
          </p:cNvPr>
          <p:cNvSpPr txBox="1">
            <a:spLocks/>
          </p:cNvSpPr>
          <p:nvPr/>
        </p:nvSpPr>
        <p:spPr>
          <a:xfrm>
            <a:off x="4000492" y="9329"/>
            <a:ext cx="5261842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https://en.wikipedia.org/wiki/Mansaf</a:t>
            </a:r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Lamb Shank Mansaf - Al Aseel | Lamb cooked with Dry Yogurt. … | Flickr">
            <a:extLst>
              <a:ext uri="{FF2B5EF4-FFF2-40B4-BE49-F238E27FC236}">
                <a16:creationId xmlns:a16="http://schemas.microsoft.com/office/drawing/2014/main" id="{4781C759-FBB2-4FB3-8BD8-A79411E4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74" y="1023463"/>
            <a:ext cx="4638170" cy="30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0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595156" y="806824"/>
            <a:ext cx="7989445" cy="3966325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2721928" y="1267529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 dirty="0"/>
              <a:t>Why do we eat Mansaf?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002" y="2228275"/>
            <a:ext cx="6486861" cy="1258200"/>
          </a:xfrm>
        </p:spPr>
        <p:txBody>
          <a:bodyPr/>
          <a:lstStyle/>
          <a:p>
            <a:pPr algn="ctr"/>
            <a:r>
              <a:rPr lang="en-US" sz="2800" b="1" dirty="0"/>
              <a:t>It has been known to resolve conflicts and restore peace among tribes.</a:t>
            </a:r>
            <a:endParaRPr lang="en-US" sz="32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87E96C-FA29-4169-8A85-1A8859307099}"/>
              </a:ext>
            </a:extLst>
          </p:cNvPr>
          <p:cNvSpPr txBox="1">
            <a:spLocks/>
          </p:cNvSpPr>
          <p:nvPr/>
        </p:nvSpPr>
        <p:spPr>
          <a:xfrm>
            <a:off x="4000492" y="9329"/>
            <a:ext cx="5261842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https://migrationology.com/mansaf-jordan/</a:t>
            </a:r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4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C53F-68E4-43D3-B2CF-81AEC38B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00" y="439393"/>
            <a:ext cx="6367800" cy="4090800"/>
          </a:xfrm>
        </p:spPr>
        <p:txBody>
          <a:bodyPr/>
          <a:lstStyle/>
          <a:p>
            <a:r>
              <a:rPr lang="en-US" dirty="0"/>
              <a:t>Reflection</a:t>
            </a:r>
            <a:br>
              <a:rPr lang="en-US" dirty="0"/>
            </a:br>
            <a:r>
              <a:rPr lang="en-US" dirty="0"/>
              <a:t>I know that I have completed my idea about Mansaf. It’s a way to gather people together!</a:t>
            </a:r>
          </a:p>
        </p:txBody>
      </p:sp>
    </p:spTree>
    <p:extLst>
      <p:ext uri="{BB962C8B-B14F-4D97-AF65-F5344CB8AC3E}">
        <p14:creationId xmlns:p14="http://schemas.microsoft.com/office/powerpoint/2010/main" val="29537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2349513" y="2030413"/>
            <a:ext cx="44886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1"/>
          </p:nvPr>
        </p:nvSpPr>
        <p:spPr>
          <a:xfrm>
            <a:off x="2349513" y="2793438"/>
            <a:ext cx="44886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Jordan offers a variety of wonders, from vast desert, to the Dead Sea, to the ancient city of Petra. </a:t>
            </a:r>
            <a:r>
              <a:rPr lang="en-US" b="1" dirty="0"/>
              <a:t>Jordanians typically respect those who are kind, friendly, and hospitable</a:t>
            </a:r>
            <a:r>
              <a:rPr lang="en-US" dirty="0"/>
              <a:t>. They are generally socially conservative; family values and honor are fiercely protected.</a:t>
            </a:r>
            <a:endParaRPr dirty="0"/>
          </a:p>
        </p:txBody>
      </p:sp>
      <p:grpSp>
        <p:nvGrpSpPr>
          <p:cNvPr id="373" name="Google Shape;373;p37"/>
          <p:cNvGrpSpPr/>
          <p:nvPr/>
        </p:nvGrpSpPr>
        <p:grpSpPr>
          <a:xfrm>
            <a:off x="2526474" y="2589700"/>
            <a:ext cx="4134677" cy="221374"/>
            <a:chOff x="729050" y="223975"/>
            <a:chExt cx="6133625" cy="328400"/>
          </a:xfrm>
        </p:grpSpPr>
        <p:sp>
          <p:nvSpPr>
            <p:cNvPr id="374" name="Google Shape;374;p3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37"/>
          <p:cNvGrpSpPr/>
          <p:nvPr/>
        </p:nvGrpSpPr>
        <p:grpSpPr>
          <a:xfrm>
            <a:off x="4324300" y="1352250"/>
            <a:ext cx="539026" cy="603502"/>
            <a:chOff x="995838" y="4075900"/>
            <a:chExt cx="339010" cy="378585"/>
          </a:xfrm>
        </p:grpSpPr>
        <p:grpSp>
          <p:nvGrpSpPr>
            <p:cNvPr id="384" name="Google Shape;384;p37"/>
            <p:cNvGrpSpPr/>
            <p:nvPr/>
          </p:nvGrpSpPr>
          <p:grpSpPr>
            <a:xfrm>
              <a:off x="1005422" y="4085485"/>
              <a:ext cx="329425" cy="369000"/>
              <a:chOff x="223275" y="3999250"/>
              <a:chExt cx="329425" cy="369000"/>
            </a:xfrm>
          </p:grpSpPr>
          <p:sp>
            <p:nvSpPr>
              <p:cNvPr id="385" name="Google Shape;385;p37"/>
              <p:cNvSpPr/>
              <p:nvPr/>
            </p:nvSpPr>
            <p:spPr>
              <a:xfrm>
                <a:off x="263750" y="4096025"/>
                <a:ext cx="258225" cy="2391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9565" extrusionOk="0">
                    <a:moveTo>
                      <a:pt x="5287" y="421"/>
                    </a:moveTo>
                    <a:cubicBezTo>
                      <a:pt x="6288" y="475"/>
                      <a:pt x="7247" y="871"/>
                      <a:pt x="7990" y="1548"/>
                    </a:cubicBezTo>
                    <a:lnTo>
                      <a:pt x="7421" y="2118"/>
                    </a:lnTo>
                    <a:cubicBezTo>
                      <a:pt x="7349" y="2190"/>
                      <a:pt x="7337" y="2310"/>
                      <a:pt x="7391" y="2400"/>
                    </a:cubicBezTo>
                    <a:cubicBezTo>
                      <a:pt x="7433" y="2458"/>
                      <a:pt x="7499" y="2489"/>
                      <a:pt x="7565" y="2489"/>
                    </a:cubicBezTo>
                    <a:cubicBezTo>
                      <a:pt x="7621" y="2489"/>
                      <a:pt x="7677" y="2467"/>
                      <a:pt x="7721" y="2424"/>
                    </a:cubicBezTo>
                    <a:lnTo>
                      <a:pt x="8296" y="1854"/>
                    </a:lnTo>
                    <a:cubicBezTo>
                      <a:pt x="8968" y="2597"/>
                      <a:pt x="9369" y="3551"/>
                      <a:pt x="9417" y="4558"/>
                    </a:cubicBezTo>
                    <a:lnTo>
                      <a:pt x="8608" y="4558"/>
                    </a:lnTo>
                    <a:cubicBezTo>
                      <a:pt x="8604" y="4557"/>
                      <a:pt x="8600" y="4557"/>
                      <a:pt x="8596" y="4557"/>
                    </a:cubicBezTo>
                    <a:cubicBezTo>
                      <a:pt x="8488" y="4557"/>
                      <a:pt x="8398" y="4639"/>
                      <a:pt x="8386" y="4743"/>
                    </a:cubicBezTo>
                    <a:cubicBezTo>
                      <a:pt x="8368" y="4875"/>
                      <a:pt x="8470" y="4989"/>
                      <a:pt x="8596" y="4989"/>
                    </a:cubicBezTo>
                    <a:lnTo>
                      <a:pt x="9411" y="4989"/>
                    </a:lnTo>
                    <a:cubicBezTo>
                      <a:pt x="9363" y="5990"/>
                      <a:pt x="8968" y="6943"/>
                      <a:pt x="8290" y="7687"/>
                    </a:cubicBezTo>
                    <a:lnTo>
                      <a:pt x="7721" y="7117"/>
                    </a:lnTo>
                    <a:cubicBezTo>
                      <a:pt x="7673" y="7070"/>
                      <a:pt x="7621" y="7050"/>
                      <a:pt x="7570" y="7050"/>
                    </a:cubicBezTo>
                    <a:cubicBezTo>
                      <a:pt x="7402" y="7050"/>
                      <a:pt x="7259" y="7266"/>
                      <a:pt x="7415" y="7423"/>
                    </a:cubicBezTo>
                    <a:lnTo>
                      <a:pt x="7984" y="7992"/>
                    </a:lnTo>
                    <a:cubicBezTo>
                      <a:pt x="7241" y="8670"/>
                      <a:pt x="6288" y="9065"/>
                      <a:pt x="5281" y="9119"/>
                    </a:cubicBezTo>
                    <a:lnTo>
                      <a:pt x="5281" y="8310"/>
                    </a:lnTo>
                    <a:cubicBezTo>
                      <a:pt x="5287" y="8202"/>
                      <a:pt x="5203" y="8106"/>
                      <a:pt x="5095" y="8088"/>
                    </a:cubicBezTo>
                    <a:cubicBezTo>
                      <a:pt x="5085" y="8087"/>
                      <a:pt x="5075" y="8086"/>
                      <a:pt x="5065" y="8086"/>
                    </a:cubicBezTo>
                    <a:cubicBezTo>
                      <a:pt x="4946" y="8086"/>
                      <a:pt x="4849" y="8182"/>
                      <a:pt x="4849" y="8304"/>
                    </a:cubicBezTo>
                    <a:lnTo>
                      <a:pt x="4849" y="9113"/>
                    </a:lnTo>
                    <a:cubicBezTo>
                      <a:pt x="3980" y="9071"/>
                      <a:pt x="3135" y="8766"/>
                      <a:pt x="2440" y="8238"/>
                    </a:cubicBezTo>
                    <a:cubicBezTo>
                      <a:pt x="2344" y="8160"/>
                      <a:pt x="2242" y="8076"/>
                      <a:pt x="2152" y="7992"/>
                    </a:cubicBezTo>
                    <a:lnTo>
                      <a:pt x="2715" y="7423"/>
                    </a:lnTo>
                    <a:cubicBezTo>
                      <a:pt x="2799" y="7351"/>
                      <a:pt x="2805" y="7225"/>
                      <a:pt x="2739" y="7135"/>
                    </a:cubicBezTo>
                    <a:cubicBezTo>
                      <a:pt x="2697" y="7079"/>
                      <a:pt x="2631" y="7051"/>
                      <a:pt x="2565" y="7051"/>
                    </a:cubicBezTo>
                    <a:cubicBezTo>
                      <a:pt x="2511" y="7051"/>
                      <a:pt x="2457" y="7070"/>
                      <a:pt x="2416" y="7111"/>
                    </a:cubicBezTo>
                    <a:lnTo>
                      <a:pt x="1846" y="7687"/>
                    </a:lnTo>
                    <a:cubicBezTo>
                      <a:pt x="1169" y="6943"/>
                      <a:pt x="773" y="5990"/>
                      <a:pt x="725" y="4983"/>
                    </a:cubicBezTo>
                    <a:lnTo>
                      <a:pt x="1529" y="4983"/>
                    </a:lnTo>
                    <a:cubicBezTo>
                      <a:pt x="1532" y="4983"/>
                      <a:pt x="1536" y="4983"/>
                      <a:pt x="1539" y="4983"/>
                    </a:cubicBezTo>
                    <a:cubicBezTo>
                      <a:pt x="1643" y="4983"/>
                      <a:pt x="1733" y="4902"/>
                      <a:pt x="1750" y="4797"/>
                    </a:cubicBezTo>
                    <a:cubicBezTo>
                      <a:pt x="1768" y="4665"/>
                      <a:pt x="1666" y="4552"/>
                      <a:pt x="1535" y="4552"/>
                    </a:cubicBezTo>
                    <a:lnTo>
                      <a:pt x="725" y="4552"/>
                    </a:lnTo>
                    <a:cubicBezTo>
                      <a:pt x="773" y="3551"/>
                      <a:pt x="1169" y="2591"/>
                      <a:pt x="1846" y="1854"/>
                    </a:cubicBezTo>
                    <a:lnTo>
                      <a:pt x="2422" y="2424"/>
                    </a:lnTo>
                    <a:cubicBezTo>
                      <a:pt x="2469" y="2471"/>
                      <a:pt x="2522" y="2491"/>
                      <a:pt x="2573" y="2491"/>
                    </a:cubicBezTo>
                    <a:cubicBezTo>
                      <a:pt x="2740" y="2491"/>
                      <a:pt x="2884" y="2274"/>
                      <a:pt x="2727" y="2118"/>
                    </a:cubicBezTo>
                    <a:lnTo>
                      <a:pt x="2152" y="1548"/>
                    </a:lnTo>
                    <a:cubicBezTo>
                      <a:pt x="2895" y="871"/>
                      <a:pt x="3848" y="469"/>
                      <a:pt x="4855" y="421"/>
                    </a:cubicBezTo>
                    <a:lnTo>
                      <a:pt x="4855" y="1225"/>
                    </a:lnTo>
                    <a:cubicBezTo>
                      <a:pt x="4855" y="1339"/>
                      <a:pt x="4933" y="1435"/>
                      <a:pt x="5041" y="1453"/>
                    </a:cubicBezTo>
                    <a:cubicBezTo>
                      <a:pt x="5049" y="1453"/>
                      <a:pt x="5056" y="1454"/>
                      <a:pt x="5063" y="1454"/>
                    </a:cubicBezTo>
                    <a:cubicBezTo>
                      <a:pt x="5186" y="1454"/>
                      <a:pt x="5287" y="1361"/>
                      <a:pt x="5287" y="1237"/>
                    </a:cubicBezTo>
                    <a:lnTo>
                      <a:pt x="5287" y="421"/>
                    </a:lnTo>
                    <a:close/>
                    <a:moveTo>
                      <a:pt x="5080" y="0"/>
                    </a:moveTo>
                    <a:cubicBezTo>
                      <a:pt x="3866" y="0"/>
                      <a:pt x="2653" y="460"/>
                      <a:pt x="1720" y="1381"/>
                    </a:cubicBezTo>
                    <a:lnTo>
                      <a:pt x="1696" y="1399"/>
                    </a:lnTo>
                    <a:cubicBezTo>
                      <a:pt x="1690" y="1405"/>
                      <a:pt x="1684" y="1417"/>
                      <a:pt x="1678" y="1423"/>
                    </a:cubicBezTo>
                    <a:cubicBezTo>
                      <a:pt x="456" y="2663"/>
                      <a:pt x="0" y="4468"/>
                      <a:pt x="492" y="6140"/>
                    </a:cubicBezTo>
                    <a:cubicBezTo>
                      <a:pt x="719" y="6901"/>
                      <a:pt x="1133" y="7591"/>
                      <a:pt x="1690" y="8154"/>
                    </a:cubicBezTo>
                    <a:lnTo>
                      <a:pt x="1702" y="8166"/>
                    </a:lnTo>
                    <a:lnTo>
                      <a:pt x="1714" y="8178"/>
                    </a:lnTo>
                    <a:cubicBezTo>
                      <a:pt x="1864" y="8328"/>
                      <a:pt x="2026" y="8466"/>
                      <a:pt x="2194" y="8592"/>
                    </a:cubicBezTo>
                    <a:cubicBezTo>
                      <a:pt x="3053" y="9244"/>
                      <a:pt x="4069" y="9565"/>
                      <a:pt x="5081" y="9565"/>
                    </a:cubicBezTo>
                    <a:cubicBezTo>
                      <a:pt x="6302" y="9565"/>
                      <a:pt x="7516" y="9098"/>
                      <a:pt x="8440" y="8184"/>
                    </a:cubicBezTo>
                    <a:cubicBezTo>
                      <a:pt x="8446" y="8178"/>
                      <a:pt x="8458" y="8172"/>
                      <a:pt x="8464" y="8166"/>
                    </a:cubicBezTo>
                    <a:lnTo>
                      <a:pt x="8488" y="8142"/>
                    </a:lnTo>
                    <a:cubicBezTo>
                      <a:pt x="10328" y="6278"/>
                      <a:pt x="10328" y="3287"/>
                      <a:pt x="8488" y="1423"/>
                    </a:cubicBezTo>
                    <a:lnTo>
                      <a:pt x="8482" y="1423"/>
                    </a:lnTo>
                    <a:cubicBezTo>
                      <a:pt x="8476" y="1417"/>
                      <a:pt x="8470" y="1405"/>
                      <a:pt x="8464" y="1399"/>
                    </a:cubicBezTo>
                    <a:cubicBezTo>
                      <a:pt x="8452" y="1393"/>
                      <a:pt x="8446" y="1387"/>
                      <a:pt x="8440" y="1381"/>
                    </a:cubicBezTo>
                    <a:cubicBezTo>
                      <a:pt x="7508" y="460"/>
                      <a:pt x="6294" y="0"/>
                      <a:pt x="5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356650" y="4141350"/>
                <a:ext cx="68500" cy="1477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910" extrusionOk="0">
                    <a:moveTo>
                      <a:pt x="1361" y="790"/>
                    </a:moveTo>
                    <a:lnTo>
                      <a:pt x="2194" y="2745"/>
                    </a:lnTo>
                    <a:lnTo>
                      <a:pt x="534" y="2745"/>
                    </a:lnTo>
                    <a:lnTo>
                      <a:pt x="1361" y="790"/>
                    </a:lnTo>
                    <a:close/>
                    <a:moveTo>
                      <a:pt x="1376" y="1"/>
                    </a:moveTo>
                    <a:cubicBezTo>
                      <a:pt x="1361" y="1"/>
                      <a:pt x="1346" y="2"/>
                      <a:pt x="1331" y="5"/>
                    </a:cubicBezTo>
                    <a:cubicBezTo>
                      <a:pt x="1247" y="23"/>
                      <a:pt x="1181" y="89"/>
                      <a:pt x="1163" y="167"/>
                    </a:cubicBezTo>
                    <a:lnTo>
                      <a:pt x="7" y="2870"/>
                    </a:lnTo>
                    <a:cubicBezTo>
                      <a:pt x="7" y="2876"/>
                      <a:pt x="7" y="2876"/>
                      <a:pt x="7" y="2876"/>
                    </a:cubicBezTo>
                    <a:lnTo>
                      <a:pt x="1" y="2894"/>
                    </a:lnTo>
                    <a:lnTo>
                      <a:pt x="1" y="2906"/>
                    </a:lnTo>
                    <a:cubicBezTo>
                      <a:pt x="1" y="2906"/>
                      <a:pt x="1" y="2912"/>
                      <a:pt x="1" y="2918"/>
                    </a:cubicBezTo>
                    <a:lnTo>
                      <a:pt x="1" y="2930"/>
                    </a:lnTo>
                    <a:lnTo>
                      <a:pt x="1" y="2942"/>
                    </a:lnTo>
                    <a:lnTo>
                      <a:pt x="1" y="2972"/>
                    </a:lnTo>
                    <a:lnTo>
                      <a:pt x="1" y="2984"/>
                    </a:lnTo>
                    <a:lnTo>
                      <a:pt x="1" y="2996"/>
                    </a:lnTo>
                    <a:cubicBezTo>
                      <a:pt x="1" y="3002"/>
                      <a:pt x="1" y="3002"/>
                      <a:pt x="1" y="3008"/>
                    </a:cubicBezTo>
                    <a:lnTo>
                      <a:pt x="1" y="3020"/>
                    </a:lnTo>
                    <a:lnTo>
                      <a:pt x="7" y="3032"/>
                    </a:lnTo>
                    <a:cubicBezTo>
                      <a:pt x="7" y="3038"/>
                      <a:pt x="7" y="3038"/>
                      <a:pt x="7" y="3044"/>
                    </a:cubicBezTo>
                    <a:lnTo>
                      <a:pt x="1151" y="5742"/>
                    </a:lnTo>
                    <a:cubicBezTo>
                      <a:pt x="1169" y="5826"/>
                      <a:pt x="1235" y="5886"/>
                      <a:pt x="1319" y="5904"/>
                    </a:cubicBezTo>
                    <a:cubicBezTo>
                      <a:pt x="1331" y="5910"/>
                      <a:pt x="1349" y="5910"/>
                      <a:pt x="1361" y="5910"/>
                    </a:cubicBezTo>
                    <a:cubicBezTo>
                      <a:pt x="1463" y="5910"/>
                      <a:pt x="1547" y="5838"/>
                      <a:pt x="1571" y="5742"/>
                    </a:cubicBezTo>
                    <a:lnTo>
                      <a:pt x="2003" y="4723"/>
                    </a:lnTo>
                    <a:cubicBezTo>
                      <a:pt x="2076" y="4552"/>
                      <a:pt x="1935" y="4422"/>
                      <a:pt x="1796" y="4422"/>
                    </a:cubicBezTo>
                    <a:cubicBezTo>
                      <a:pt x="1720" y="4422"/>
                      <a:pt x="1645" y="4461"/>
                      <a:pt x="1607" y="4555"/>
                    </a:cubicBezTo>
                    <a:lnTo>
                      <a:pt x="1361" y="5130"/>
                    </a:lnTo>
                    <a:lnTo>
                      <a:pt x="528" y="3170"/>
                    </a:lnTo>
                    <a:lnTo>
                      <a:pt x="2194" y="3170"/>
                    </a:lnTo>
                    <a:lnTo>
                      <a:pt x="1907" y="3854"/>
                    </a:lnTo>
                    <a:cubicBezTo>
                      <a:pt x="1833" y="4024"/>
                      <a:pt x="1975" y="4157"/>
                      <a:pt x="2113" y="4157"/>
                    </a:cubicBezTo>
                    <a:cubicBezTo>
                      <a:pt x="2189" y="4157"/>
                      <a:pt x="2264" y="4117"/>
                      <a:pt x="2302" y="4021"/>
                    </a:cubicBezTo>
                    <a:lnTo>
                      <a:pt x="2722" y="3044"/>
                    </a:lnTo>
                    <a:lnTo>
                      <a:pt x="2722" y="3038"/>
                    </a:lnTo>
                    <a:lnTo>
                      <a:pt x="2728" y="3026"/>
                    </a:lnTo>
                    <a:lnTo>
                      <a:pt x="2728" y="3014"/>
                    </a:lnTo>
                    <a:cubicBezTo>
                      <a:pt x="2728" y="3008"/>
                      <a:pt x="2728" y="3002"/>
                      <a:pt x="2728" y="3002"/>
                    </a:cubicBezTo>
                    <a:cubicBezTo>
                      <a:pt x="2728" y="2996"/>
                      <a:pt x="2728" y="2990"/>
                      <a:pt x="2728" y="2984"/>
                    </a:cubicBezTo>
                    <a:cubicBezTo>
                      <a:pt x="2728" y="2984"/>
                      <a:pt x="2728" y="2978"/>
                      <a:pt x="2728" y="2972"/>
                    </a:cubicBezTo>
                    <a:lnTo>
                      <a:pt x="2728" y="2948"/>
                    </a:lnTo>
                    <a:lnTo>
                      <a:pt x="2740" y="2942"/>
                    </a:lnTo>
                    <a:cubicBezTo>
                      <a:pt x="2740" y="2942"/>
                      <a:pt x="2740" y="2936"/>
                      <a:pt x="2740" y="2930"/>
                    </a:cubicBezTo>
                    <a:cubicBezTo>
                      <a:pt x="2740" y="2924"/>
                      <a:pt x="2740" y="2924"/>
                      <a:pt x="2740" y="2918"/>
                    </a:cubicBezTo>
                    <a:lnTo>
                      <a:pt x="2740" y="2906"/>
                    </a:lnTo>
                    <a:lnTo>
                      <a:pt x="2740" y="2888"/>
                    </a:lnTo>
                    <a:lnTo>
                      <a:pt x="2734" y="2876"/>
                    </a:lnTo>
                    <a:lnTo>
                      <a:pt x="2734" y="2870"/>
                    </a:lnTo>
                    <a:lnTo>
                      <a:pt x="1589" y="167"/>
                    </a:lnTo>
                    <a:cubicBezTo>
                      <a:pt x="1571" y="89"/>
                      <a:pt x="1505" y="23"/>
                      <a:pt x="1421" y="5"/>
                    </a:cubicBezTo>
                    <a:cubicBezTo>
                      <a:pt x="1406" y="2"/>
                      <a:pt x="1391" y="1"/>
                      <a:pt x="1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289300" y="3999250"/>
                <a:ext cx="26340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10536" h="12697" extrusionOk="0">
                    <a:moveTo>
                      <a:pt x="4049" y="432"/>
                    </a:moveTo>
                    <a:cubicBezTo>
                      <a:pt x="5050" y="432"/>
                      <a:pt x="5662" y="1535"/>
                      <a:pt x="5128" y="2386"/>
                    </a:cubicBezTo>
                    <a:lnTo>
                      <a:pt x="5128" y="1997"/>
                    </a:lnTo>
                    <a:cubicBezTo>
                      <a:pt x="5134" y="1403"/>
                      <a:pt x="4667" y="918"/>
                      <a:pt x="4073" y="894"/>
                    </a:cubicBezTo>
                    <a:cubicBezTo>
                      <a:pt x="4066" y="894"/>
                      <a:pt x="4059" y="894"/>
                      <a:pt x="4052" y="894"/>
                    </a:cubicBezTo>
                    <a:cubicBezTo>
                      <a:pt x="3456" y="894"/>
                      <a:pt x="2970" y="1381"/>
                      <a:pt x="2970" y="1979"/>
                    </a:cubicBezTo>
                    <a:lnTo>
                      <a:pt x="2970" y="2386"/>
                    </a:lnTo>
                    <a:cubicBezTo>
                      <a:pt x="2437" y="1535"/>
                      <a:pt x="3048" y="432"/>
                      <a:pt x="4049" y="432"/>
                    </a:cubicBezTo>
                    <a:close/>
                    <a:moveTo>
                      <a:pt x="4047" y="1313"/>
                    </a:moveTo>
                    <a:cubicBezTo>
                      <a:pt x="4402" y="1313"/>
                      <a:pt x="4691" y="1607"/>
                      <a:pt x="4691" y="1967"/>
                    </a:cubicBezTo>
                    <a:lnTo>
                      <a:pt x="4691" y="2572"/>
                    </a:lnTo>
                    <a:lnTo>
                      <a:pt x="4697" y="2578"/>
                    </a:lnTo>
                    <a:cubicBezTo>
                      <a:pt x="4679" y="2578"/>
                      <a:pt x="4667" y="2566"/>
                      <a:pt x="4655" y="2554"/>
                    </a:cubicBezTo>
                    <a:cubicBezTo>
                      <a:pt x="4651" y="2547"/>
                      <a:pt x="4643" y="2542"/>
                      <a:pt x="4634" y="2542"/>
                    </a:cubicBezTo>
                    <a:cubicBezTo>
                      <a:pt x="4629" y="2542"/>
                      <a:pt x="4623" y="2544"/>
                      <a:pt x="4619" y="2548"/>
                    </a:cubicBezTo>
                    <a:cubicBezTo>
                      <a:pt x="4601" y="2557"/>
                      <a:pt x="4580" y="2562"/>
                      <a:pt x="4559" y="2562"/>
                    </a:cubicBezTo>
                    <a:cubicBezTo>
                      <a:pt x="4551" y="2562"/>
                      <a:pt x="4543" y="2562"/>
                      <a:pt x="4535" y="2560"/>
                    </a:cubicBezTo>
                    <a:cubicBezTo>
                      <a:pt x="4373" y="2548"/>
                      <a:pt x="4211" y="2542"/>
                      <a:pt x="4049" y="2542"/>
                    </a:cubicBezTo>
                    <a:lnTo>
                      <a:pt x="3863" y="2542"/>
                    </a:lnTo>
                    <a:lnTo>
                      <a:pt x="3750" y="2548"/>
                    </a:lnTo>
                    <a:lnTo>
                      <a:pt x="3690" y="2548"/>
                    </a:lnTo>
                    <a:lnTo>
                      <a:pt x="3606" y="2554"/>
                    </a:lnTo>
                    <a:lnTo>
                      <a:pt x="3534" y="2560"/>
                    </a:lnTo>
                    <a:lnTo>
                      <a:pt x="3480" y="2560"/>
                    </a:lnTo>
                    <a:lnTo>
                      <a:pt x="3396" y="2572"/>
                    </a:lnTo>
                    <a:lnTo>
                      <a:pt x="3396" y="1685"/>
                    </a:lnTo>
                    <a:cubicBezTo>
                      <a:pt x="3402" y="1667"/>
                      <a:pt x="3408" y="1649"/>
                      <a:pt x="3420" y="1637"/>
                    </a:cubicBezTo>
                    <a:cubicBezTo>
                      <a:pt x="3624" y="1407"/>
                      <a:pt x="3846" y="1313"/>
                      <a:pt x="4047" y="1313"/>
                    </a:cubicBezTo>
                    <a:close/>
                    <a:moveTo>
                      <a:pt x="4061" y="1"/>
                    </a:moveTo>
                    <a:cubicBezTo>
                      <a:pt x="2665" y="1"/>
                      <a:pt x="1855" y="1577"/>
                      <a:pt x="2677" y="2710"/>
                    </a:cubicBezTo>
                    <a:cubicBezTo>
                      <a:pt x="1753" y="2920"/>
                      <a:pt x="890" y="3351"/>
                      <a:pt x="165" y="3951"/>
                    </a:cubicBezTo>
                    <a:cubicBezTo>
                      <a:pt x="1" y="4100"/>
                      <a:pt x="136" y="4332"/>
                      <a:pt x="311" y="4332"/>
                    </a:cubicBezTo>
                    <a:cubicBezTo>
                      <a:pt x="353" y="4332"/>
                      <a:pt x="397" y="4318"/>
                      <a:pt x="441" y="4286"/>
                    </a:cubicBezTo>
                    <a:cubicBezTo>
                      <a:pt x="1328" y="3549"/>
                      <a:pt x="2419" y="3100"/>
                      <a:pt x="3564" y="3004"/>
                    </a:cubicBezTo>
                    <a:lnTo>
                      <a:pt x="3582" y="3004"/>
                    </a:lnTo>
                    <a:lnTo>
                      <a:pt x="3672" y="2992"/>
                    </a:lnTo>
                    <a:lnTo>
                      <a:pt x="3863" y="2992"/>
                    </a:lnTo>
                    <a:cubicBezTo>
                      <a:pt x="3927" y="2992"/>
                      <a:pt x="3989" y="2989"/>
                      <a:pt x="4051" y="2989"/>
                    </a:cubicBezTo>
                    <a:cubicBezTo>
                      <a:pt x="4082" y="2989"/>
                      <a:pt x="4113" y="2990"/>
                      <a:pt x="4145" y="2992"/>
                    </a:cubicBezTo>
                    <a:lnTo>
                      <a:pt x="4295" y="2992"/>
                    </a:lnTo>
                    <a:cubicBezTo>
                      <a:pt x="4379" y="2992"/>
                      <a:pt x="4463" y="2998"/>
                      <a:pt x="4553" y="3010"/>
                    </a:cubicBezTo>
                    <a:lnTo>
                      <a:pt x="4607" y="3010"/>
                    </a:lnTo>
                    <a:lnTo>
                      <a:pt x="4673" y="3016"/>
                    </a:lnTo>
                    <a:lnTo>
                      <a:pt x="4751" y="3028"/>
                    </a:lnTo>
                    <a:lnTo>
                      <a:pt x="4793" y="3034"/>
                    </a:lnTo>
                    <a:cubicBezTo>
                      <a:pt x="4840" y="3040"/>
                      <a:pt x="4888" y="3046"/>
                      <a:pt x="4942" y="3052"/>
                    </a:cubicBezTo>
                    <a:cubicBezTo>
                      <a:pt x="4966" y="3064"/>
                      <a:pt x="4996" y="3070"/>
                      <a:pt x="5032" y="3070"/>
                    </a:cubicBezTo>
                    <a:lnTo>
                      <a:pt x="5050" y="3070"/>
                    </a:lnTo>
                    <a:cubicBezTo>
                      <a:pt x="7052" y="3423"/>
                      <a:pt x="8713" y="4826"/>
                      <a:pt x="9402" y="6738"/>
                    </a:cubicBezTo>
                    <a:cubicBezTo>
                      <a:pt x="10092" y="8656"/>
                      <a:pt x="9702" y="10790"/>
                      <a:pt x="8377" y="12343"/>
                    </a:cubicBezTo>
                    <a:cubicBezTo>
                      <a:pt x="8299" y="12433"/>
                      <a:pt x="8311" y="12571"/>
                      <a:pt x="8401" y="12649"/>
                    </a:cubicBezTo>
                    <a:cubicBezTo>
                      <a:pt x="8443" y="12679"/>
                      <a:pt x="8491" y="12696"/>
                      <a:pt x="8545" y="12696"/>
                    </a:cubicBezTo>
                    <a:cubicBezTo>
                      <a:pt x="8605" y="12696"/>
                      <a:pt x="8665" y="12673"/>
                      <a:pt x="8707" y="12625"/>
                    </a:cubicBezTo>
                    <a:cubicBezTo>
                      <a:pt x="10092" y="11000"/>
                      <a:pt x="10535" y="8776"/>
                      <a:pt x="9864" y="6744"/>
                    </a:cubicBezTo>
                    <a:cubicBezTo>
                      <a:pt x="9198" y="4718"/>
                      <a:pt x="7526" y="3190"/>
                      <a:pt x="5446" y="2710"/>
                    </a:cubicBezTo>
                    <a:cubicBezTo>
                      <a:pt x="6261" y="1577"/>
                      <a:pt x="5452" y="1"/>
                      <a:pt x="4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223275" y="4112100"/>
                <a:ext cx="270075" cy="256150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10246" extrusionOk="0">
                    <a:moveTo>
                      <a:pt x="2299" y="1"/>
                    </a:moveTo>
                    <a:cubicBezTo>
                      <a:pt x="2248" y="1"/>
                      <a:pt x="2194" y="20"/>
                      <a:pt x="2147" y="66"/>
                    </a:cubicBezTo>
                    <a:cubicBezTo>
                      <a:pt x="1" y="2470"/>
                      <a:pt x="84" y="6126"/>
                      <a:pt x="2350" y="8428"/>
                    </a:cubicBezTo>
                    <a:cubicBezTo>
                      <a:pt x="3539" y="9635"/>
                      <a:pt x="5113" y="10246"/>
                      <a:pt x="6693" y="10246"/>
                    </a:cubicBezTo>
                    <a:cubicBezTo>
                      <a:pt x="8117" y="10246"/>
                      <a:pt x="9546" y="9749"/>
                      <a:pt x="10700" y="8746"/>
                    </a:cubicBezTo>
                    <a:cubicBezTo>
                      <a:pt x="10790" y="8668"/>
                      <a:pt x="10802" y="8530"/>
                      <a:pt x="10724" y="8440"/>
                    </a:cubicBezTo>
                    <a:cubicBezTo>
                      <a:pt x="10683" y="8392"/>
                      <a:pt x="10624" y="8368"/>
                      <a:pt x="10564" y="8368"/>
                    </a:cubicBezTo>
                    <a:cubicBezTo>
                      <a:pt x="10513" y="8368"/>
                      <a:pt x="10460" y="8386"/>
                      <a:pt x="10419" y="8422"/>
                    </a:cubicBezTo>
                    <a:cubicBezTo>
                      <a:pt x="9349" y="9350"/>
                      <a:pt x="8024" y="9809"/>
                      <a:pt x="6703" y="9809"/>
                    </a:cubicBezTo>
                    <a:cubicBezTo>
                      <a:pt x="5233" y="9809"/>
                      <a:pt x="3767" y="9241"/>
                      <a:pt x="2662" y="8117"/>
                    </a:cubicBezTo>
                    <a:cubicBezTo>
                      <a:pt x="558" y="5983"/>
                      <a:pt x="480" y="2590"/>
                      <a:pt x="2470" y="354"/>
                    </a:cubicBezTo>
                    <a:cubicBezTo>
                      <a:pt x="2602" y="195"/>
                      <a:pt x="2461" y="1"/>
                      <a:pt x="2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389;p37"/>
            <p:cNvGrpSpPr/>
            <p:nvPr/>
          </p:nvGrpSpPr>
          <p:grpSpPr>
            <a:xfrm>
              <a:off x="995838" y="4075900"/>
              <a:ext cx="329425" cy="369000"/>
              <a:chOff x="223275" y="3999250"/>
              <a:chExt cx="329425" cy="369000"/>
            </a:xfrm>
          </p:grpSpPr>
          <p:sp>
            <p:nvSpPr>
              <p:cNvPr id="390" name="Google Shape;390;p37"/>
              <p:cNvSpPr/>
              <p:nvPr/>
            </p:nvSpPr>
            <p:spPr>
              <a:xfrm>
                <a:off x="263750" y="4096025"/>
                <a:ext cx="258225" cy="2391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9565" extrusionOk="0">
                    <a:moveTo>
                      <a:pt x="5287" y="421"/>
                    </a:moveTo>
                    <a:cubicBezTo>
                      <a:pt x="6288" y="475"/>
                      <a:pt x="7247" y="871"/>
                      <a:pt x="7990" y="1548"/>
                    </a:cubicBezTo>
                    <a:lnTo>
                      <a:pt x="7421" y="2118"/>
                    </a:lnTo>
                    <a:cubicBezTo>
                      <a:pt x="7349" y="2190"/>
                      <a:pt x="7337" y="2310"/>
                      <a:pt x="7391" y="2400"/>
                    </a:cubicBezTo>
                    <a:cubicBezTo>
                      <a:pt x="7433" y="2458"/>
                      <a:pt x="7499" y="2489"/>
                      <a:pt x="7565" y="2489"/>
                    </a:cubicBezTo>
                    <a:cubicBezTo>
                      <a:pt x="7621" y="2489"/>
                      <a:pt x="7677" y="2467"/>
                      <a:pt x="7721" y="2424"/>
                    </a:cubicBezTo>
                    <a:lnTo>
                      <a:pt x="8296" y="1854"/>
                    </a:lnTo>
                    <a:cubicBezTo>
                      <a:pt x="8968" y="2597"/>
                      <a:pt x="9369" y="3551"/>
                      <a:pt x="9417" y="4558"/>
                    </a:cubicBezTo>
                    <a:lnTo>
                      <a:pt x="8608" y="4558"/>
                    </a:lnTo>
                    <a:cubicBezTo>
                      <a:pt x="8604" y="4557"/>
                      <a:pt x="8600" y="4557"/>
                      <a:pt x="8596" y="4557"/>
                    </a:cubicBezTo>
                    <a:cubicBezTo>
                      <a:pt x="8488" y="4557"/>
                      <a:pt x="8398" y="4639"/>
                      <a:pt x="8386" y="4743"/>
                    </a:cubicBezTo>
                    <a:cubicBezTo>
                      <a:pt x="8368" y="4875"/>
                      <a:pt x="8470" y="4989"/>
                      <a:pt x="8596" y="4989"/>
                    </a:cubicBezTo>
                    <a:lnTo>
                      <a:pt x="9411" y="4989"/>
                    </a:lnTo>
                    <a:cubicBezTo>
                      <a:pt x="9363" y="5990"/>
                      <a:pt x="8968" y="6943"/>
                      <a:pt x="8290" y="7687"/>
                    </a:cubicBezTo>
                    <a:lnTo>
                      <a:pt x="7721" y="7117"/>
                    </a:lnTo>
                    <a:cubicBezTo>
                      <a:pt x="7673" y="7070"/>
                      <a:pt x="7621" y="7050"/>
                      <a:pt x="7570" y="7050"/>
                    </a:cubicBezTo>
                    <a:cubicBezTo>
                      <a:pt x="7402" y="7050"/>
                      <a:pt x="7259" y="7266"/>
                      <a:pt x="7415" y="7423"/>
                    </a:cubicBezTo>
                    <a:lnTo>
                      <a:pt x="7984" y="7992"/>
                    </a:lnTo>
                    <a:cubicBezTo>
                      <a:pt x="7241" y="8670"/>
                      <a:pt x="6288" y="9065"/>
                      <a:pt x="5281" y="9119"/>
                    </a:cubicBezTo>
                    <a:lnTo>
                      <a:pt x="5281" y="8310"/>
                    </a:lnTo>
                    <a:cubicBezTo>
                      <a:pt x="5287" y="8202"/>
                      <a:pt x="5203" y="8106"/>
                      <a:pt x="5095" y="8088"/>
                    </a:cubicBezTo>
                    <a:cubicBezTo>
                      <a:pt x="5085" y="8087"/>
                      <a:pt x="5075" y="8086"/>
                      <a:pt x="5065" y="8086"/>
                    </a:cubicBezTo>
                    <a:cubicBezTo>
                      <a:pt x="4946" y="8086"/>
                      <a:pt x="4849" y="8182"/>
                      <a:pt x="4849" y="8304"/>
                    </a:cubicBezTo>
                    <a:lnTo>
                      <a:pt x="4849" y="9113"/>
                    </a:lnTo>
                    <a:cubicBezTo>
                      <a:pt x="3980" y="9071"/>
                      <a:pt x="3135" y="8766"/>
                      <a:pt x="2440" y="8238"/>
                    </a:cubicBezTo>
                    <a:cubicBezTo>
                      <a:pt x="2344" y="8160"/>
                      <a:pt x="2242" y="8076"/>
                      <a:pt x="2152" y="7992"/>
                    </a:cubicBezTo>
                    <a:lnTo>
                      <a:pt x="2715" y="7423"/>
                    </a:lnTo>
                    <a:cubicBezTo>
                      <a:pt x="2799" y="7351"/>
                      <a:pt x="2805" y="7225"/>
                      <a:pt x="2739" y="7135"/>
                    </a:cubicBezTo>
                    <a:cubicBezTo>
                      <a:pt x="2697" y="7079"/>
                      <a:pt x="2631" y="7051"/>
                      <a:pt x="2565" y="7051"/>
                    </a:cubicBezTo>
                    <a:cubicBezTo>
                      <a:pt x="2511" y="7051"/>
                      <a:pt x="2457" y="7070"/>
                      <a:pt x="2416" y="7111"/>
                    </a:cubicBezTo>
                    <a:lnTo>
                      <a:pt x="1846" y="7687"/>
                    </a:lnTo>
                    <a:cubicBezTo>
                      <a:pt x="1169" y="6943"/>
                      <a:pt x="773" y="5990"/>
                      <a:pt x="725" y="4983"/>
                    </a:cubicBezTo>
                    <a:lnTo>
                      <a:pt x="1529" y="4983"/>
                    </a:lnTo>
                    <a:cubicBezTo>
                      <a:pt x="1532" y="4983"/>
                      <a:pt x="1536" y="4983"/>
                      <a:pt x="1539" y="4983"/>
                    </a:cubicBezTo>
                    <a:cubicBezTo>
                      <a:pt x="1643" y="4983"/>
                      <a:pt x="1733" y="4902"/>
                      <a:pt x="1750" y="4797"/>
                    </a:cubicBezTo>
                    <a:cubicBezTo>
                      <a:pt x="1768" y="4665"/>
                      <a:pt x="1666" y="4552"/>
                      <a:pt x="1535" y="4552"/>
                    </a:cubicBezTo>
                    <a:lnTo>
                      <a:pt x="725" y="4552"/>
                    </a:lnTo>
                    <a:cubicBezTo>
                      <a:pt x="773" y="3551"/>
                      <a:pt x="1169" y="2591"/>
                      <a:pt x="1846" y="1854"/>
                    </a:cubicBezTo>
                    <a:lnTo>
                      <a:pt x="2422" y="2424"/>
                    </a:lnTo>
                    <a:cubicBezTo>
                      <a:pt x="2469" y="2471"/>
                      <a:pt x="2522" y="2491"/>
                      <a:pt x="2573" y="2491"/>
                    </a:cubicBezTo>
                    <a:cubicBezTo>
                      <a:pt x="2740" y="2491"/>
                      <a:pt x="2884" y="2274"/>
                      <a:pt x="2727" y="2118"/>
                    </a:cubicBezTo>
                    <a:lnTo>
                      <a:pt x="2152" y="1548"/>
                    </a:lnTo>
                    <a:cubicBezTo>
                      <a:pt x="2895" y="871"/>
                      <a:pt x="3848" y="469"/>
                      <a:pt x="4855" y="421"/>
                    </a:cubicBezTo>
                    <a:lnTo>
                      <a:pt x="4855" y="1225"/>
                    </a:lnTo>
                    <a:cubicBezTo>
                      <a:pt x="4855" y="1339"/>
                      <a:pt x="4933" y="1435"/>
                      <a:pt x="5041" y="1453"/>
                    </a:cubicBezTo>
                    <a:cubicBezTo>
                      <a:pt x="5049" y="1453"/>
                      <a:pt x="5056" y="1454"/>
                      <a:pt x="5063" y="1454"/>
                    </a:cubicBezTo>
                    <a:cubicBezTo>
                      <a:pt x="5186" y="1454"/>
                      <a:pt x="5287" y="1361"/>
                      <a:pt x="5287" y="1237"/>
                    </a:cubicBezTo>
                    <a:lnTo>
                      <a:pt x="5287" y="421"/>
                    </a:lnTo>
                    <a:close/>
                    <a:moveTo>
                      <a:pt x="5080" y="0"/>
                    </a:moveTo>
                    <a:cubicBezTo>
                      <a:pt x="3866" y="0"/>
                      <a:pt x="2653" y="460"/>
                      <a:pt x="1720" y="1381"/>
                    </a:cubicBezTo>
                    <a:lnTo>
                      <a:pt x="1696" y="1399"/>
                    </a:lnTo>
                    <a:cubicBezTo>
                      <a:pt x="1690" y="1405"/>
                      <a:pt x="1684" y="1417"/>
                      <a:pt x="1678" y="1423"/>
                    </a:cubicBezTo>
                    <a:cubicBezTo>
                      <a:pt x="456" y="2663"/>
                      <a:pt x="0" y="4468"/>
                      <a:pt x="492" y="6140"/>
                    </a:cubicBezTo>
                    <a:cubicBezTo>
                      <a:pt x="719" y="6901"/>
                      <a:pt x="1133" y="7591"/>
                      <a:pt x="1690" y="8154"/>
                    </a:cubicBezTo>
                    <a:lnTo>
                      <a:pt x="1702" y="8166"/>
                    </a:lnTo>
                    <a:lnTo>
                      <a:pt x="1714" y="8178"/>
                    </a:lnTo>
                    <a:cubicBezTo>
                      <a:pt x="1864" y="8328"/>
                      <a:pt x="2026" y="8466"/>
                      <a:pt x="2194" y="8592"/>
                    </a:cubicBezTo>
                    <a:cubicBezTo>
                      <a:pt x="3053" y="9244"/>
                      <a:pt x="4069" y="9565"/>
                      <a:pt x="5081" y="9565"/>
                    </a:cubicBezTo>
                    <a:cubicBezTo>
                      <a:pt x="6302" y="9565"/>
                      <a:pt x="7516" y="9098"/>
                      <a:pt x="8440" y="8184"/>
                    </a:cubicBezTo>
                    <a:cubicBezTo>
                      <a:pt x="8446" y="8178"/>
                      <a:pt x="8458" y="8172"/>
                      <a:pt x="8464" y="8166"/>
                    </a:cubicBezTo>
                    <a:lnTo>
                      <a:pt x="8488" y="8142"/>
                    </a:lnTo>
                    <a:cubicBezTo>
                      <a:pt x="10328" y="6278"/>
                      <a:pt x="10328" y="3287"/>
                      <a:pt x="8488" y="1423"/>
                    </a:cubicBezTo>
                    <a:lnTo>
                      <a:pt x="8482" y="1423"/>
                    </a:lnTo>
                    <a:cubicBezTo>
                      <a:pt x="8476" y="1417"/>
                      <a:pt x="8470" y="1405"/>
                      <a:pt x="8464" y="1399"/>
                    </a:cubicBezTo>
                    <a:cubicBezTo>
                      <a:pt x="8452" y="1393"/>
                      <a:pt x="8446" y="1387"/>
                      <a:pt x="8440" y="1381"/>
                    </a:cubicBezTo>
                    <a:cubicBezTo>
                      <a:pt x="7508" y="460"/>
                      <a:pt x="6294" y="0"/>
                      <a:pt x="5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356650" y="4141350"/>
                <a:ext cx="68500" cy="1477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910" extrusionOk="0">
                    <a:moveTo>
                      <a:pt x="1361" y="790"/>
                    </a:moveTo>
                    <a:lnTo>
                      <a:pt x="2194" y="2745"/>
                    </a:lnTo>
                    <a:lnTo>
                      <a:pt x="534" y="2745"/>
                    </a:lnTo>
                    <a:lnTo>
                      <a:pt x="1361" y="790"/>
                    </a:lnTo>
                    <a:close/>
                    <a:moveTo>
                      <a:pt x="1376" y="1"/>
                    </a:moveTo>
                    <a:cubicBezTo>
                      <a:pt x="1361" y="1"/>
                      <a:pt x="1346" y="2"/>
                      <a:pt x="1331" y="5"/>
                    </a:cubicBezTo>
                    <a:cubicBezTo>
                      <a:pt x="1247" y="23"/>
                      <a:pt x="1181" y="89"/>
                      <a:pt x="1163" y="167"/>
                    </a:cubicBezTo>
                    <a:lnTo>
                      <a:pt x="7" y="2870"/>
                    </a:lnTo>
                    <a:cubicBezTo>
                      <a:pt x="7" y="2876"/>
                      <a:pt x="7" y="2876"/>
                      <a:pt x="7" y="2876"/>
                    </a:cubicBezTo>
                    <a:lnTo>
                      <a:pt x="1" y="2894"/>
                    </a:lnTo>
                    <a:lnTo>
                      <a:pt x="1" y="2906"/>
                    </a:lnTo>
                    <a:cubicBezTo>
                      <a:pt x="1" y="2906"/>
                      <a:pt x="1" y="2912"/>
                      <a:pt x="1" y="2918"/>
                    </a:cubicBezTo>
                    <a:lnTo>
                      <a:pt x="1" y="2930"/>
                    </a:lnTo>
                    <a:lnTo>
                      <a:pt x="1" y="2942"/>
                    </a:lnTo>
                    <a:lnTo>
                      <a:pt x="1" y="2972"/>
                    </a:lnTo>
                    <a:lnTo>
                      <a:pt x="1" y="2984"/>
                    </a:lnTo>
                    <a:lnTo>
                      <a:pt x="1" y="2996"/>
                    </a:lnTo>
                    <a:cubicBezTo>
                      <a:pt x="1" y="3002"/>
                      <a:pt x="1" y="3002"/>
                      <a:pt x="1" y="3008"/>
                    </a:cubicBezTo>
                    <a:lnTo>
                      <a:pt x="1" y="3020"/>
                    </a:lnTo>
                    <a:lnTo>
                      <a:pt x="7" y="3032"/>
                    </a:lnTo>
                    <a:cubicBezTo>
                      <a:pt x="7" y="3038"/>
                      <a:pt x="7" y="3038"/>
                      <a:pt x="7" y="3044"/>
                    </a:cubicBezTo>
                    <a:lnTo>
                      <a:pt x="1151" y="5742"/>
                    </a:lnTo>
                    <a:cubicBezTo>
                      <a:pt x="1169" y="5826"/>
                      <a:pt x="1235" y="5886"/>
                      <a:pt x="1319" y="5904"/>
                    </a:cubicBezTo>
                    <a:cubicBezTo>
                      <a:pt x="1331" y="5910"/>
                      <a:pt x="1349" y="5910"/>
                      <a:pt x="1361" y="5910"/>
                    </a:cubicBezTo>
                    <a:cubicBezTo>
                      <a:pt x="1463" y="5910"/>
                      <a:pt x="1547" y="5838"/>
                      <a:pt x="1571" y="5742"/>
                    </a:cubicBezTo>
                    <a:lnTo>
                      <a:pt x="2003" y="4723"/>
                    </a:lnTo>
                    <a:cubicBezTo>
                      <a:pt x="2076" y="4552"/>
                      <a:pt x="1935" y="4422"/>
                      <a:pt x="1796" y="4422"/>
                    </a:cubicBezTo>
                    <a:cubicBezTo>
                      <a:pt x="1720" y="4422"/>
                      <a:pt x="1645" y="4461"/>
                      <a:pt x="1607" y="4555"/>
                    </a:cubicBezTo>
                    <a:lnTo>
                      <a:pt x="1361" y="5130"/>
                    </a:lnTo>
                    <a:lnTo>
                      <a:pt x="528" y="3170"/>
                    </a:lnTo>
                    <a:lnTo>
                      <a:pt x="2194" y="3170"/>
                    </a:lnTo>
                    <a:lnTo>
                      <a:pt x="1907" y="3854"/>
                    </a:lnTo>
                    <a:cubicBezTo>
                      <a:pt x="1833" y="4024"/>
                      <a:pt x="1975" y="4157"/>
                      <a:pt x="2113" y="4157"/>
                    </a:cubicBezTo>
                    <a:cubicBezTo>
                      <a:pt x="2189" y="4157"/>
                      <a:pt x="2264" y="4117"/>
                      <a:pt x="2302" y="4021"/>
                    </a:cubicBezTo>
                    <a:lnTo>
                      <a:pt x="2722" y="3044"/>
                    </a:lnTo>
                    <a:lnTo>
                      <a:pt x="2722" y="3038"/>
                    </a:lnTo>
                    <a:lnTo>
                      <a:pt x="2728" y="3026"/>
                    </a:lnTo>
                    <a:lnTo>
                      <a:pt x="2728" y="3014"/>
                    </a:lnTo>
                    <a:cubicBezTo>
                      <a:pt x="2728" y="3008"/>
                      <a:pt x="2728" y="3002"/>
                      <a:pt x="2728" y="3002"/>
                    </a:cubicBezTo>
                    <a:cubicBezTo>
                      <a:pt x="2728" y="2996"/>
                      <a:pt x="2728" y="2990"/>
                      <a:pt x="2728" y="2984"/>
                    </a:cubicBezTo>
                    <a:cubicBezTo>
                      <a:pt x="2728" y="2984"/>
                      <a:pt x="2728" y="2978"/>
                      <a:pt x="2728" y="2972"/>
                    </a:cubicBezTo>
                    <a:lnTo>
                      <a:pt x="2728" y="2948"/>
                    </a:lnTo>
                    <a:lnTo>
                      <a:pt x="2740" y="2942"/>
                    </a:lnTo>
                    <a:cubicBezTo>
                      <a:pt x="2740" y="2942"/>
                      <a:pt x="2740" y="2936"/>
                      <a:pt x="2740" y="2930"/>
                    </a:cubicBezTo>
                    <a:cubicBezTo>
                      <a:pt x="2740" y="2924"/>
                      <a:pt x="2740" y="2924"/>
                      <a:pt x="2740" y="2918"/>
                    </a:cubicBezTo>
                    <a:lnTo>
                      <a:pt x="2740" y="2906"/>
                    </a:lnTo>
                    <a:lnTo>
                      <a:pt x="2740" y="2888"/>
                    </a:lnTo>
                    <a:lnTo>
                      <a:pt x="2734" y="2876"/>
                    </a:lnTo>
                    <a:lnTo>
                      <a:pt x="2734" y="2870"/>
                    </a:lnTo>
                    <a:lnTo>
                      <a:pt x="1589" y="167"/>
                    </a:lnTo>
                    <a:cubicBezTo>
                      <a:pt x="1571" y="89"/>
                      <a:pt x="1505" y="23"/>
                      <a:pt x="1421" y="5"/>
                    </a:cubicBezTo>
                    <a:cubicBezTo>
                      <a:pt x="1406" y="2"/>
                      <a:pt x="1391" y="1"/>
                      <a:pt x="1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289300" y="3999250"/>
                <a:ext cx="26340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10536" h="12697" extrusionOk="0">
                    <a:moveTo>
                      <a:pt x="4049" y="432"/>
                    </a:moveTo>
                    <a:cubicBezTo>
                      <a:pt x="5050" y="432"/>
                      <a:pt x="5662" y="1535"/>
                      <a:pt x="5128" y="2386"/>
                    </a:cubicBezTo>
                    <a:lnTo>
                      <a:pt x="5128" y="1997"/>
                    </a:lnTo>
                    <a:cubicBezTo>
                      <a:pt x="5134" y="1403"/>
                      <a:pt x="4667" y="918"/>
                      <a:pt x="4073" y="894"/>
                    </a:cubicBezTo>
                    <a:cubicBezTo>
                      <a:pt x="4066" y="894"/>
                      <a:pt x="4059" y="894"/>
                      <a:pt x="4052" y="894"/>
                    </a:cubicBezTo>
                    <a:cubicBezTo>
                      <a:pt x="3456" y="894"/>
                      <a:pt x="2970" y="1381"/>
                      <a:pt x="2970" y="1979"/>
                    </a:cubicBezTo>
                    <a:lnTo>
                      <a:pt x="2970" y="2386"/>
                    </a:lnTo>
                    <a:cubicBezTo>
                      <a:pt x="2437" y="1535"/>
                      <a:pt x="3048" y="432"/>
                      <a:pt x="4049" y="432"/>
                    </a:cubicBezTo>
                    <a:close/>
                    <a:moveTo>
                      <a:pt x="4047" y="1313"/>
                    </a:moveTo>
                    <a:cubicBezTo>
                      <a:pt x="4402" y="1313"/>
                      <a:pt x="4691" y="1607"/>
                      <a:pt x="4691" y="1967"/>
                    </a:cubicBezTo>
                    <a:lnTo>
                      <a:pt x="4691" y="2572"/>
                    </a:lnTo>
                    <a:lnTo>
                      <a:pt x="4697" y="2578"/>
                    </a:lnTo>
                    <a:cubicBezTo>
                      <a:pt x="4679" y="2578"/>
                      <a:pt x="4667" y="2566"/>
                      <a:pt x="4655" y="2554"/>
                    </a:cubicBezTo>
                    <a:cubicBezTo>
                      <a:pt x="4651" y="2547"/>
                      <a:pt x="4643" y="2542"/>
                      <a:pt x="4634" y="2542"/>
                    </a:cubicBezTo>
                    <a:cubicBezTo>
                      <a:pt x="4629" y="2542"/>
                      <a:pt x="4623" y="2544"/>
                      <a:pt x="4619" y="2548"/>
                    </a:cubicBezTo>
                    <a:cubicBezTo>
                      <a:pt x="4601" y="2557"/>
                      <a:pt x="4580" y="2562"/>
                      <a:pt x="4559" y="2562"/>
                    </a:cubicBezTo>
                    <a:cubicBezTo>
                      <a:pt x="4551" y="2562"/>
                      <a:pt x="4543" y="2562"/>
                      <a:pt x="4535" y="2560"/>
                    </a:cubicBezTo>
                    <a:cubicBezTo>
                      <a:pt x="4373" y="2548"/>
                      <a:pt x="4211" y="2542"/>
                      <a:pt x="4049" y="2542"/>
                    </a:cubicBezTo>
                    <a:lnTo>
                      <a:pt x="3863" y="2542"/>
                    </a:lnTo>
                    <a:lnTo>
                      <a:pt x="3750" y="2548"/>
                    </a:lnTo>
                    <a:lnTo>
                      <a:pt x="3690" y="2548"/>
                    </a:lnTo>
                    <a:lnTo>
                      <a:pt x="3606" y="2554"/>
                    </a:lnTo>
                    <a:lnTo>
                      <a:pt x="3534" y="2560"/>
                    </a:lnTo>
                    <a:lnTo>
                      <a:pt x="3480" y="2560"/>
                    </a:lnTo>
                    <a:lnTo>
                      <a:pt x="3396" y="2572"/>
                    </a:lnTo>
                    <a:lnTo>
                      <a:pt x="3396" y="1685"/>
                    </a:lnTo>
                    <a:cubicBezTo>
                      <a:pt x="3402" y="1667"/>
                      <a:pt x="3408" y="1649"/>
                      <a:pt x="3420" y="1637"/>
                    </a:cubicBezTo>
                    <a:cubicBezTo>
                      <a:pt x="3624" y="1407"/>
                      <a:pt x="3846" y="1313"/>
                      <a:pt x="4047" y="1313"/>
                    </a:cubicBezTo>
                    <a:close/>
                    <a:moveTo>
                      <a:pt x="4061" y="1"/>
                    </a:moveTo>
                    <a:cubicBezTo>
                      <a:pt x="2665" y="1"/>
                      <a:pt x="1855" y="1577"/>
                      <a:pt x="2677" y="2710"/>
                    </a:cubicBezTo>
                    <a:cubicBezTo>
                      <a:pt x="1753" y="2920"/>
                      <a:pt x="890" y="3351"/>
                      <a:pt x="165" y="3951"/>
                    </a:cubicBezTo>
                    <a:cubicBezTo>
                      <a:pt x="1" y="4100"/>
                      <a:pt x="136" y="4332"/>
                      <a:pt x="311" y="4332"/>
                    </a:cubicBezTo>
                    <a:cubicBezTo>
                      <a:pt x="353" y="4332"/>
                      <a:pt x="397" y="4318"/>
                      <a:pt x="441" y="4286"/>
                    </a:cubicBezTo>
                    <a:cubicBezTo>
                      <a:pt x="1328" y="3549"/>
                      <a:pt x="2419" y="3100"/>
                      <a:pt x="3564" y="3004"/>
                    </a:cubicBezTo>
                    <a:lnTo>
                      <a:pt x="3582" y="3004"/>
                    </a:lnTo>
                    <a:lnTo>
                      <a:pt x="3672" y="2992"/>
                    </a:lnTo>
                    <a:lnTo>
                      <a:pt x="3863" y="2992"/>
                    </a:lnTo>
                    <a:cubicBezTo>
                      <a:pt x="3927" y="2992"/>
                      <a:pt x="3989" y="2989"/>
                      <a:pt x="4051" y="2989"/>
                    </a:cubicBezTo>
                    <a:cubicBezTo>
                      <a:pt x="4082" y="2989"/>
                      <a:pt x="4113" y="2990"/>
                      <a:pt x="4145" y="2992"/>
                    </a:cubicBezTo>
                    <a:lnTo>
                      <a:pt x="4295" y="2992"/>
                    </a:lnTo>
                    <a:cubicBezTo>
                      <a:pt x="4379" y="2992"/>
                      <a:pt x="4463" y="2998"/>
                      <a:pt x="4553" y="3010"/>
                    </a:cubicBezTo>
                    <a:lnTo>
                      <a:pt x="4607" y="3010"/>
                    </a:lnTo>
                    <a:lnTo>
                      <a:pt x="4673" y="3016"/>
                    </a:lnTo>
                    <a:lnTo>
                      <a:pt x="4751" y="3028"/>
                    </a:lnTo>
                    <a:lnTo>
                      <a:pt x="4793" y="3034"/>
                    </a:lnTo>
                    <a:cubicBezTo>
                      <a:pt x="4840" y="3040"/>
                      <a:pt x="4888" y="3046"/>
                      <a:pt x="4942" y="3052"/>
                    </a:cubicBezTo>
                    <a:cubicBezTo>
                      <a:pt x="4966" y="3064"/>
                      <a:pt x="4996" y="3070"/>
                      <a:pt x="5032" y="3070"/>
                    </a:cubicBezTo>
                    <a:lnTo>
                      <a:pt x="5050" y="3070"/>
                    </a:lnTo>
                    <a:cubicBezTo>
                      <a:pt x="7052" y="3423"/>
                      <a:pt x="8713" y="4826"/>
                      <a:pt x="9402" y="6738"/>
                    </a:cubicBezTo>
                    <a:cubicBezTo>
                      <a:pt x="10092" y="8656"/>
                      <a:pt x="9702" y="10790"/>
                      <a:pt x="8377" y="12343"/>
                    </a:cubicBezTo>
                    <a:cubicBezTo>
                      <a:pt x="8299" y="12433"/>
                      <a:pt x="8311" y="12571"/>
                      <a:pt x="8401" y="12649"/>
                    </a:cubicBezTo>
                    <a:cubicBezTo>
                      <a:pt x="8443" y="12679"/>
                      <a:pt x="8491" y="12696"/>
                      <a:pt x="8545" y="12696"/>
                    </a:cubicBezTo>
                    <a:cubicBezTo>
                      <a:pt x="8605" y="12696"/>
                      <a:pt x="8665" y="12673"/>
                      <a:pt x="8707" y="12625"/>
                    </a:cubicBezTo>
                    <a:cubicBezTo>
                      <a:pt x="10092" y="11000"/>
                      <a:pt x="10535" y="8776"/>
                      <a:pt x="9864" y="6744"/>
                    </a:cubicBezTo>
                    <a:cubicBezTo>
                      <a:pt x="9198" y="4718"/>
                      <a:pt x="7526" y="3190"/>
                      <a:pt x="5446" y="2710"/>
                    </a:cubicBezTo>
                    <a:cubicBezTo>
                      <a:pt x="6261" y="1577"/>
                      <a:pt x="5452" y="1"/>
                      <a:pt x="40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223275" y="4112100"/>
                <a:ext cx="270075" cy="256150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10246" extrusionOk="0">
                    <a:moveTo>
                      <a:pt x="2299" y="1"/>
                    </a:moveTo>
                    <a:cubicBezTo>
                      <a:pt x="2248" y="1"/>
                      <a:pt x="2194" y="20"/>
                      <a:pt x="2147" y="66"/>
                    </a:cubicBezTo>
                    <a:cubicBezTo>
                      <a:pt x="1" y="2470"/>
                      <a:pt x="84" y="6126"/>
                      <a:pt x="2350" y="8428"/>
                    </a:cubicBezTo>
                    <a:cubicBezTo>
                      <a:pt x="3539" y="9635"/>
                      <a:pt x="5113" y="10246"/>
                      <a:pt x="6693" y="10246"/>
                    </a:cubicBezTo>
                    <a:cubicBezTo>
                      <a:pt x="8117" y="10246"/>
                      <a:pt x="9546" y="9749"/>
                      <a:pt x="10700" y="8746"/>
                    </a:cubicBezTo>
                    <a:cubicBezTo>
                      <a:pt x="10790" y="8668"/>
                      <a:pt x="10802" y="8530"/>
                      <a:pt x="10724" y="8440"/>
                    </a:cubicBezTo>
                    <a:cubicBezTo>
                      <a:pt x="10683" y="8392"/>
                      <a:pt x="10624" y="8368"/>
                      <a:pt x="10564" y="8368"/>
                    </a:cubicBezTo>
                    <a:cubicBezTo>
                      <a:pt x="10513" y="8368"/>
                      <a:pt x="10460" y="8386"/>
                      <a:pt x="10419" y="8422"/>
                    </a:cubicBezTo>
                    <a:cubicBezTo>
                      <a:pt x="9349" y="9350"/>
                      <a:pt x="8024" y="9809"/>
                      <a:pt x="6703" y="9809"/>
                    </a:cubicBezTo>
                    <a:cubicBezTo>
                      <a:pt x="5233" y="9809"/>
                      <a:pt x="3767" y="9241"/>
                      <a:pt x="2662" y="8117"/>
                    </a:cubicBezTo>
                    <a:cubicBezTo>
                      <a:pt x="558" y="5983"/>
                      <a:pt x="480" y="2590"/>
                      <a:pt x="2470" y="354"/>
                    </a:cubicBezTo>
                    <a:cubicBezTo>
                      <a:pt x="2602" y="195"/>
                      <a:pt x="2461" y="1"/>
                      <a:pt x="2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2704050" y="322216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Britannic Bold" panose="020B0903060703020204" pitchFamily="34" charset="0"/>
              </a:rPr>
              <a:t>Dabke</a:t>
            </a:r>
            <a:endParaRPr sz="6600" dirty="0">
              <a:latin typeface="Britannic Bold" panose="020B0903060703020204" pitchFamily="34" charset="0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All About Dabke Banner">
            <a:extLst>
              <a:ext uri="{FF2B5EF4-FFF2-40B4-BE49-F238E27FC236}">
                <a16:creationId xmlns:a16="http://schemas.microsoft.com/office/drawing/2014/main" id="{7266C668-6B7E-4A72-9845-CD4AF237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3" y="1289797"/>
            <a:ext cx="8165054" cy="3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733226" y="724435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is </a:t>
            </a:r>
            <a:r>
              <a:rPr lang="en" sz="3600" dirty="0"/>
              <a:t>Dabke?</a:t>
            </a:r>
            <a:endParaRPr sz="3600" dirty="0"/>
          </a:p>
        </p:txBody>
      </p:sp>
      <p:sp>
        <p:nvSpPr>
          <p:cNvPr id="410" name="Google Shape;410;p38"/>
          <p:cNvSpPr txBox="1">
            <a:spLocks noGrp="1"/>
          </p:cNvSpPr>
          <p:nvPr>
            <p:ph type="subTitle" idx="1"/>
          </p:nvPr>
        </p:nvSpPr>
        <p:spPr>
          <a:xfrm>
            <a:off x="740925" y="1105751"/>
            <a:ext cx="3259567" cy="1252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sz="2000" dirty="0"/>
          </a:p>
          <a:p>
            <a:pPr marL="0" lvl="0" indent="0"/>
            <a:r>
              <a:rPr lang="en-US" sz="2000" dirty="0"/>
              <a:t>Dabke is a joyful form of traditional line and circle dancing with origins in Middle Eastern Culture and Bedouin tribes.</a:t>
            </a:r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F0474-9897-4660-B83A-2AFEE574E0CE}"/>
              </a:ext>
            </a:extLst>
          </p:cNvPr>
          <p:cNvSpPr txBox="1"/>
          <p:nvPr/>
        </p:nvSpPr>
        <p:spPr>
          <a:xfrm>
            <a:off x="4569334" y="88118"/>
            <a:ext cx="4247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Comfortaa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https://u.osu.edu/sellman.13/2021/05/01/dabke-dance-a-shared-tradition-of-the-levant/#:~:text=Dabke%20(also%20spelled%20as%20Dabka,Lebanon%2C%20Jordan%2C%20and%20Syria</a:t>
            </a:r>
            <a:endParaRPr lang="en-US" sz="900" b="1" dirty="0">
              <a:solidFill>
                <a:srgbClr val="7030A0"/>
              </a:solidFill>
              <a:latin typeface="Comfortaa" panose="020B0604020202020204" charset="0"/>
            </a:endParaRPr>
          </a:p>
          <a:p>
            <a:endParaRPr lang="en-US" sz="900" b="1" dirty="0">
              <a:solidFill>
                <a:srgbClr val="7030A0"/>
              </a:solidFill>
              <a:latin typeface="Comfortaa" panose="020B0604020202020204" charset="0"/>
            </a:endParaRPr>
          </a:p>
        </p:txBody>
      </p:sp>
      <p:pic>
        <p:nvPicPr>
          <p:cNvPr id="2050" name="Picture 2" descr="The Dance | 365 Days of Lebanon">
            <a:extLst>
              <a:ext uri="{FF2B5EF4-FFF2-40B4-BE49-F238E27FC236}">
                <a16:creationId xmlns:a16="http://schemas.microsoft.com/office/drawing/2014/main" id="{12F76731-10F0-40BB-813D-6070C3A0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2"/>
          <a:stretch/>
        </p:blipFill>
        <p:spPr bwMode="auto">
          <a:xfrm>
            <a:off x="4254484" y="1211244"/>
            <a:ext cx="4562216" cy="2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369247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570154" y="508374"/>
            <a:ext cx="4147400" cy="1404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Where is </a:t>
            </a:r>
            <a:r>
              <a:rPr lang="en" sz="3600" dirty="0"/>
              <a:t>Dabke </a:t>
            </a:r>
            <a:r>
              <a:rPr lang="en-US" sz="3600" dirty="0"/>
              <a:t>practiced?</a:t>
            </a:r>
            <a:endParaRPr sz="3600" dirty="0"/>
          </a:p>
        </p:txBody>
      </p:sp>
      <p:sp>
        <p:nvSpPr>
          <p:cNvPr id="410" name="Google Shape;410;p38"/>
          <p:cNvSpPr txBox="1">
            <a:spLocks noGrp="1"/>
          </p:cNvSpPr>
          <p:nvPr>
            <p:ph type="subTitle" idx="1"/>
          </p:nvPr>
        </p:nvSpPr>
        <p:spPr>
          <a:xfrm>
            <a:off x="479589" y="1942650"/>
            <a:ext cx="3179316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Dabke is an Arabic folk dance which originated in the mountains of the Levantine region. This region in the Middle East includes countries of Palestine, Lebanon, Jordan, and Syria. </a:t>
            </a:r>
            <a:endParaRPr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10;p38">
            <a:extLst>
              <a:ext uri="{FF2B5EF4-FFF2-40B4-BE49-F238E27FC236}">
                <a16:creationId xmlns:a16="http://schemas.microsoft.com/office/drawing/2014/main" id="{5783D3AF-6980-4185-BCF7-243B6F5FD674}"/>
              </a:ext>
            </a:extLst>
          </p:cNvPr>
          <p:cNvSpPr txBox="1">
            <a:spLocks/>
          </p:cNvSpPr>
          <p:nvPr/>
        </p:nvSpPr>
        <p:spPr>
          <a:xfrm>
            <a:off x="4572000" y="147915"/>
            <a:ext cx="3179316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7" name="Google Shape;410;p38">
            <a:extLst>
              <a:ext uri="{FF2B5EF4-FFF2-40B4-BE49-F238E27FC236}">
                <a16:creationId xmlns:a16="http://schemas.microsoft.com/office/drawing/2014/main" id="{E7AB5FEA-853C-4631-8EF0-429A77544DC8}"/>
              </a:ext>
            </a:extLst>
          </p:cNvPr>
          <p:cNvSpPr txBox="1">
            <a:spLocks/>
          </p:cNvSpPr>
          <p:nvPr/>
        </p:nvSpPr>
        <p:spPr>
          <a:xfrm>
            <a:off x="4136854" y="52098"/>
            <a:ext cx="5007146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105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https://u.osu.edu/sellman.13/2021/05/01/dabke-dance-a-shared-tradition-of-the-levant/#:~:text=Dabke%20(also%20spelled%20as%20Dabka,Lebanon%2C%20Jordan%2C%20and%20Syria</a:t>
            </a:r>
            <a:r>
              <a:rPr lang="en-US" sz="1050" dirty="0">
                <a:solidFill>
                  <a:srgbClr val="7030A0"/>
                </a:solidFill>
              </a:rPr>
              <a:t>.</a:t>
            </a:r>
          </a:p>
          <a:p>
            <a:pPr marL="0" indent="0"/>
            <a:endParaRPr lang="en-US" sz="1050" dirty="0">
              <a:solidFill>
                <a:srgbClr val="7030A0"/>
              </a:solidFill>
            </a:endParaRPr>
          </a:p>
        </p:txBody>
      </p:sp>
      <p:pic>
        <p:nvPicPr>
          <p:cNvPr id="3076" name="Picture 4" descr="Dabke - Wikipedia">
            <a:extLst>
              <a:ext uri="{FF2B5EF4-FFF2-40B4-BE49-F238E27FC236}">
                <a16:creationId xmlns:a16="http://schemas.microsoft.com/office/drawing/2014/main" id="{4CA45001-66A4-4046-9F37-92DC806E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6" y="1063383"/>
            <a:ext cx="4317467" cy="30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4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subTitle" idx="1"/>
          </p:nvPr>
        </p:nvSpPr>
        <p:spPr>
          <a:xfrm>
            <a:off x="560850" y="1552336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Dabke is usually practiced at weddings or other joyous occasions.</a:t>
            </a:r>
            <a:endParaRPr sz="2400" b="1" dirty="0"/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288075" y="656093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is Dabke practiced?</a:t>
            </a:r>
            <a:endParaRPr dirty="0"/>
          </a:p>
        </p:txBody>
      </p:sp>
      <p:sp>
        <p:nvSpPr>
          <p:cNvPr id="439" name="Google Shape;439;p40"/>
          <p:cNvSpPr/>
          <p:nvPr/>
        </p:nvSpPr>
        <p:spPr>
          <a:xfrm>
            <a:off x="560850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D5E93-4E09-49C0-BD2E-6C43F08C33E1}"/>
              </a:ext>
            </a:extLst>
          </p:cNvPr>
          <p:cNvSpPr/>
          <p:nvPr/>
        </p:nvSpPr>
        <p:spPr>
          <a:xfrm>
            <a:off x="5867790" y="74240"/>
            <a:ext cx="3153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fortaa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https://www.wikihow.com/Dabke</a:t>
            </a:r>
            <a:endParaRPr lang="en-US" dirty="0">
              <a:solidFill>
                <a:srgbClr val="7030A0"/>
              </a:solidFill>
              <a:latin typeface="Comfortaa" panose="020B0604020202020204" charset="0"/>
            </a:endParaRPr>
          </a:p>
          <a:p>
            <a:endParaRPr lang="en-US" dirty="0">
              <a:solidFill>
                <a:srgbClr val="7030A0"/>
              </a:solidFill>
              <a:latin typeface="Comfortaa" panose="020B0604020202020204" charset="0"/>
            </a:endParaRPr>
          </a:p>
        </p:txBody>
      </p:sp>
      <p:pic>
        <p:nvPicPr>
          <p:cNvPr id="4098" name="Picture 2" descr="Book Zaffa and Dabke Performers - London Zaffa Dancers | London UK">
            <a:extLst>
              <a:ext uri="{FF2B5EF4-FFF2-40B4-BE49-F238E27FC236}">
                <a16:creationId xmlns:a16="http://schemas.microsoft.com/office/drawing/2014/main" id="{8B5BCB4D-5CF9-4D25-9294-A5CE4205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25" y="944093"/>
            <a:ext cx="4475414" cy="29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subTitle" idx="1"/>
          </p:nvPr>
        </p:nvSpPr>
        <p:spPr>
          <a:xfrm>
            <a:off x="560850" y="1295087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Dabke is usually practiced by a large group of people mainly from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Syria, Lebanon, Jordan, Palestine, Iraq and Turkey.</a:t>
            </a:r>
            <a:endParaRPr sz="2400" dirty="0"/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327300" y="656093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Who practices Dabke?</a:t>
            </a:r>
            <a:endParaRPr sz="3100" dirty="0"/>
          </a:p>
        </p:txBody>
      </p:sp>
      <p:sp>
        <p:nvSpPr>
          <p:cNvPr id="439" name="Google Shape;439;p40"/>
          <p:cNvSpPr/>
          <p:nvPr/>
        </p:nvSpPr>
        <p:spPr>
          <a:xfrm>
            <a:off x="560850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37;p40">
            <a:extLst>
              <a:ext uri="{FF2B5EF4-FFF2-40B4-BE49-F238E27FC236}">
                <a16:creationId xmlns:a16="http://schemas.microsoft.com/office/drawing/2014/main" id="{4B69B35B-7E7E-4FE2-8022-958362013550}"/>
              </a:ext>
            </a:extLst>
          </p:cNvPr>
          <p:cNvSpPr txBox="1">
            <a:spLocks/>
          </p:cNvSpPr>
          <p:nvPr/>
        </p:nvSpPr>
        <p:spPr>
          <a:xfrm>
            <a:off x="4650450" y="0"/>
            <a:ext cx="451417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14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https://www.eatpitapita.com/all-about-dabke/</a:t>
            </a:r>
            <a:endParaRPr lang="en-US" sz="1400" dirty="0">
              <a:solidFill>
                <a:srgbClr val="7030A0"/>
              </a:solidFill>
            </a:endParaRPr>
          </a:p>
          <a:p>
            <a:pPr marL="0" indent="0"/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Dabke Dance: History, Types, Technique, Costumes &amp; More - City Dance Studios">
            <a:extLst>
              <a:ext uri="{FF2B5EF4-FFF2-40B4-BE49-F238E27FC236}">
                <a16:creationId xmlns:a16="http://schemas.microsoft.com/office/drawing/2014/main" id="{A329C7FC-B423-497D-8C16-A7BF1B16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9008"/>
            <a:ext cx="4292755" cy="28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1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 txBox="1">
            <a:spLocks noGrp="1"/>
          </p:cNvSpPr>
          <p:nvPr>
            <p:ph type="subTitle" idx="1"/>
          </p:nvPr>
        </p:nvSpPr>
        <p:spPr>
          <a:xfrm>
            <a:off x="1337958" y="1840573"/>
            <a:ext cx="6049523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Dabke is practiced to signify hope, struggles, and history of the Palestinian people. Making it one of the most important cultural form of art in their culture. </a:t>
            </a:r>
            <a:endParaRPr sz="2100" b="1" dirty="0"/>
          </a:p>
        </p:txBody>
      </p:sp>
      <p:sp>
        <p:nvSpPr>
          <p:cNvPr id="716" name="Google Shape;716;p4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is Dabke practiced?</a:t>
            </a:r>
            <a:endParaRPr dirty="0"/>
          </a:p>
        </p:txBody>
      </p:sp>
      <p:sp>
        <p:nvSpPr>
          <p:cNvPr id="717" name="Google Shape;717;p47"/>
          <p:cNvSpPr/>
          <p:nvPr/>
        </p:nvSpPr>
        <p:spPr>
          <a:xfrm>
            <a:off x="634701" y="1508505"/>
            <a:ext cx="7456039" cy="2279934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47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724" name="Google Shape;724;p4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437;p40">
            <a:extLst>
              <a:ext uri="{FF2B5EF4-FFF2-40B4-BE49-F238E27FC236}">
                <a16:creationId xmlns:a16="http://schemas.microsoft.com/office/drawing/2014/main" id="{6F56C400-A0BD-40C8-B2C8-514FA592B5F7}"/>
              </a:ext>
            </a:extLst>
          </p:cNvPr>
          <p:cNvSpPr txBox="1">
            <a:spLocks/>
          </p:cNvSpPr>
          <p:nvPr/>
        </p:nvSpPr>
        <p:spPr>
          <a:xfrm>
            <a:off x="-48923" y="4567800"/>
            <a:ext cx="530798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12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https://u.osu.edu/sellman.13/2021/05/01/dabke-dance-a-shared-tradition-of-the-levant/</a:t>
            </a:r>
            <a:endParaRPr lang="en-US" sz="1200" dirty="0">
              <a:solidFill>
                <a:srgbClr val="7030A0"/>
              </a:solidFill>
            </a:endParaRPr>
          </a:p>
          <a:p>
            <a:pPr marL="0" indent="0"/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Dabke at NOS</a:t>
            </a:r>
            <a:endParaRPr dirty="0"/>
          </a:p>
        </p:txBody>
      </p:sp>
      <p:grpSp>
        <p:nvGrpSpPr>
          <p:cNvPr id="723" name="Google Shape;723;p47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724" name="Google Shape;724;p4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312629292_3334410636817384_7276737731937842399_n">
            <a:hlinkClick r:id="" action="ppaction://media"/>
            <a:extLst>
              <a:ext uri="{FF2B5EF4-FFF2-40B4-BE49-F238E27FC236}">
                <a16:creationId xmlns:a16="http://schemas.microsoft.com/office/drawing/2014/main" id="{DAFB3AB2-2E79-4585-A1BD-16D00845C0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1995" y="1572955"/>
            <a:ext cx="5520010" cy="31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ncient History Lesson by Slidesgo">
  <a:themeElements>
    <a:clrScheme name="Simple Light">
      <a:dk1>
        <a:srgbClr val="644828"/>
      </a:dk1>
      <a:lt1>
        <a:srgbClr val="C7B28A"/>
      </a:lt1>
      <a:dk2>
        <a:srgbClr val="FEF4D4"/>
      </a:dk2>
      <a:lt2>
        <a:srgbClr val="263C66"/>
      </a:lt2>
      <a:accent1>
        <a:srgbClr val="D25F4B"/>
      </a:accent1>
      <a:accent2>
        <a:srgbClr val="A58157"/>
      </a:accent2>
      <a:accent3>
        <a:srgbClr val="C7B28A"/>
      </a:accent3>
      <a:accent4>
        <a:srgbClr val="FEF4D4"/>
      </a:accent4>
      <a:accent5>
        <a:srgbClr val="263C66"/>
      </a:accent5>
      <a:accent6>
        <a:srgbClr val="D25F4B"/>
      </a:accent6>
      <a:hlink>
        <a:srgbClr val="A58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542</Words>
  <Application>Microsoft Office PowerPoint</Application>
  <PresentationFormat>On-screen Show (16:9)</PresentationFormat>
  <Paragraphs>43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Allura</vt:lpstr>
      <vt:lpstr>Arial</vt:lpstr>
      <vt:lpstr>Britannic Bold</vt:lpstr>
      <vt:lpstr>Lobster</vt:lpstr>
      <vt:lpstr>Comfortaa</vt:lpstr>
      <vt:lpstr>Ancient History Lesson by Slidesgo</vt:lpstr>
      <vt:lpstr>Jordanian Traditions</vt:lpstr>
      <vt:lpstr>Introduction</vt:lpstr>
      <vt:lpstr>Dabke</vt:lpstr>
      <vt:lpstr>What is Dabke?</vt:lpstr>
      <vt:lpstr>Where is Dabke practiced?</vt:lpstr>
      <vt:lpstr>When is Dabke practiced?</vt:lpstr>
      <vt:lpstr>Who practices Dabke?</vt:lpstr>
      <vt:lpstr>Why is Dabke practiced?</vt:lpstr>
      <vt:lpstr>Dabke at NOS</vt:lpstr>
      <vt:lpstr>Reflection  I have seen traditions from different perspectives.  </vt:lpstr>
      <vt:lpstr>Mansaf</vt:lpstr>
      <vt:lpstr>What is Mansaf?</vt:lpstr>
      <vt:lpstr>When do you  eat Mansaf?</vt:lpstr>
      <vt:lpstr>Where do you  eat Mansaf?</vt:lpstr>
      <vt:lpstr>Why do we eat Mansaf?</vt:lpstr>
      <vt:lpstr>Reflection I know that I have completed my idea about Mansaf. It’s a way to gather people together!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Jordanian Traditions</dc:title>
  <dc:creator>Tia Nazha</dc:creator>
  <cp:lastModifiedBy>Z.Hattar</cp:lastModifiedBy>
  <cp:revision>26</cp:revision>
  <dcterms:modified xsi:type="dcterms:W3CDTF">2022-10-30T19:22:01Z</dcterms:modified>
</cp:coreProperties>
</file>