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73" r:id="rId2"/>
    <p:sldId id="274" r:id="rId3"/>
    <p:sldId id="278" r:id="rId4"/>
    <p:sldId id="275" r:id="rId5"/>
    <p:sldId id="281" r:id="rId6"/>
    <p:sldId id="276" r:id="rId7"/>
    <p:sldId id="267" r:id="rId8"/>
    <p:sldId id="293" r:id="rId9"/>
    <p:sldId id="282" r:id="rId10"/>
    <p:sldId id="294" r:id="rId11"/>
    <p:sldId id="283" r:id="rId12"/>
    <p:sldId id="295" r:id="rId13"/>
    <p:sldId id="284" r:id="rId14"/>
    <p:sldId id="296" r:id="rId15"/>
    <p:sldId id="286" r:id="rId16"/>
    <p:sldId id="297" r:id="rId17"/>
    <p:sldId id="285" r:id="rId18"/>
    <p:sldId id="298" r:id="rId19"/>
    <p:sldId id="287" r:id="rId20"/>
    <p:sldId id="288" r:id="rId21"/>
    <p:sldId id="289" r:id="rId22"/>
    <p:sldId id="290" r:id="rId23"/>
    <p:sldId id="299" r:id="rId24"/>
    <p:sldId id="291" r:id="rId25"/>
    <p:sldId id="292" r:id="rId26"/>
    <p:sldId id="277" r:id="rId27"/>
    <p:sldId id="301" r:id="rId28"/>
    <p:sldId id="303"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249" autoAdjust="0"/>
  </p:normalViewPr>
  <p:slideViewPr>
    <p:cSldViewPr snapToGrid="0">
      <p:cViewPr>
        <p:scale>
          <a:sx n="66" d="100"/>
          <a:sy n="66"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349854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55050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65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168011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856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3055235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1979313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181385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156763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A1F05-20A7-4358-B2C6-EE4713F9F7EB}"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308431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EA1F05-20A7-4358-B2C6-EE4713F9F7EB}"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355417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A1F05-20A7-4358-B2C6-EE4713F9F7EB}"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253806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A1F05-20A7-4358-B2C6-EE4713F9F7EB}"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301924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A1F05-20A7-4358-B2C6-EE4713F9F7EB}"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199041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A1F05-20A7-4358-B2C6-EE4713F9F7EB}"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5A9F5-E921-4E31-9639-0151BF69A992}" type="slidenum">
              <a:rPr lang="en-US" smtClean="0"/>
              <a:t>‹#›</a:t>
            </a:fld>
            <a:endParaRPr lang="en-US"/>
          </a:p>
        </p:txBody>
      </p:sp>
    </p:spTree>
    <p:extLst>
      <p:ext uri="{BB962C8B-B14F-4D97-AF65-F5344CB8AC3E}">
        <p14:creationId xmlns:p14="http://schemas.microsoft.com/office/powerpoint/2010/main" val="2143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5A9F5-E921-4E31-9639-0151BF69A992}" type="slidenum">
              <a:rPr lang="en-US" smtClean="0"/>
              <a:t>‹#›</a:t>
            </a:fld>
            <a:endParaRPr lang="en-US"/>
          </a:p>
        </p:txBody>
      </p:sp>
      <p:sp>
        <p:nvSpPr>
          <p:cNvPr id="5" name="Date Placeholder 4"/>
          <p:cNvSpPr>
            <a:spLocks noGrp="1"/>
          </p:cNvSpPr>
          <p:nvPr>
            <p:ph type="dt" sz="half" idx="10"/>
          </p:nvPr>
        </p:nvSpPr>
        <p:spPr/>
        <p:txBody>
          <a:bodyPr/>
          <a:lstStyle/>
          <a:p>
            <a:fld id="{90EA1F05-20A7-4358-B2C6-EE4713F9F7EB}" type="datetimeFigureOut">
              <a:rPr lang="en-US" smtClean="0"/>
              <a:t>10/29/2022</a:t>
            </a:fld>
            <a:endParaRPr lang="en-US"/>
          </a:p>
        </p:txBody>
      </p:sp>
    </p:spTree>
    <p:extLst>
      <p:ext uri="{BB962C8B-B14F-4D97-AF65-F5344CB8AC3E}">
        <p14:creationId xmlns:p14="http://schemas.microsoft.com/office/powerpoint/2010/main" val="364572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EA1F05-20A7-4358-B2C6-EE4713F9F7EB}" type="datetimeFigureOut">
              <a:rPr lang="en-US" smtClean="0"/>
              <a:t>10/29/2022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45A9F5-E921-4E31-9639-0151BF69A992}" type="slidenum">
              <a:rPr lang="en-US" smtClean="0"/>
              <a:t>‹#›</a:t>
            </a:fld>
            <a:endParaRPr lang="en-US"/>
          </a:p>
        </p:txBody>
      </p:sp>
    </p:spTree>
    <p:extLst>
      <p:ext uri="{BB962C8B-B14F-4D97-AF65-F5344CB8AC3E}">
        <p14:creationId xmlns:p14="http://schemas.microsoft.com/office/powerpoint/2010/main" val="9658946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forms/d/11LT7REm-gFLBvWogYy1H3ImQBmzJfF7eJ4cD2fBqnH8"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healthy.ucdavis.edu/smoke-tobacco-free/vaping-campaign/environmental" TargetMode="External"/><Relationship Id="rId3" Type="http://schemas.openxmlformats.org/officeDocument/2006/relationships/hyperlink" Target="https://www.webmd.com/connect-to-care/vaping/what-is-vaping" TargetMode="External"/><Relationship Id="rId7" Type="http://schemas.openxmlformats.org/officeDocument/2006/relationships/hyperlink" Target="https://www.undo.org/environmental-impact/vape-waste-is-toxic-waste" TargetMode="External"/><Relationship Id="rId2" Type="http://schemas.openxmlformats.org/officeDocument/2006/relationships/hyperlink" Target="https://www.hopkinsmedicine.org/health/wellness-and-prevention/5-truths-you-need-to-know-about-vaping" TargetMode="External"/><Relationship Id="rId1" Type="http://schemas.openxmlformats.org/officeDocument/2006/relationships/slideLayout" Target="../slideLayouts/slideLayout7.xml"/><Relationship Id="rId6" Type="http://schemas.openxmlformats.org/officeDocument/2006/relationships/hyperlink" Target="https://www.mayoclinic.org/diseases-conditions/chest-pain/symptoms-causes/syc-20370838" TargetMode="External"/><Relationship Id="rId5" Type="http://schemas.openxmlformats.org/officeDocument/2006/relationships/hyperlink" Target="https://www.mayoclinic.org/diseases-conditions/tachycardia/symptoms-causes/syc-20355127#:~:text=Tachycardia%20(tak%2Dih%2DKAHR,as%20a%20response%20to%20stress" TargetMode="External"/><Relationship Id="rId4" Type="http://schemas.openxmlformats.org/officeDocument/2006/relationships/hyperlink" Target="https://medlineplus.gov/lungdiseases.html#:~:text=The%20term%20lung%20disease%20refers,can%20lead%20to%20respiratory%20failure" TargetMode="External"/><Relationship Id="rId9" Type="http://schemas.openxmlformats.org/officeDocument/2006/relationships/hyperlink" Target="https://utswmed.org/cancer/community-outreach/join-a-conversation/beating-nicotine-together/how-to-quit-vaping-te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171" y="66260"/>
            <a:ext cx="8825658" cy="1218334"/>
          </a:xfrm>
        </p:spPr>
        <p:txBody>
          <a:bodyPr/>
          <a:lstStyle/>
          <a:p>
            <a:pPr algn="l"/>
            <a:r>
              <a:rPr lang="en-US" sz="7200" dirty="0">
                <a:solidFill>
                  <a:srgbClr val="0070C0"/>
                </a:solidFill>
              </a:rPr>
              <a:t>Vaping</a:t>
            </a:r>
          </a:p>
        </p:txBody>
      </p:sp>
      <p:sp>
        <p:nvSpPr>
          <p:cNvPr id="3" name="Subtitle 2"/>
          <p:cNvSpPr>
            <a:spLocks noGrp="1"/>
          </p:cNvSpPr>
          <p:nvPr>
            <p:ph type="subTitle" idx="1"/>
          </p:nvPr>
        </p:nvSpPr>
        <p:spPr>
          <a:xfrm>
            <a:off x="980807" y="1390614"/>
            <a:ext cx="9832968" cy="613932"/>
          </a:xfrm>
        </p:spPr>
        <p:txBody>
          <a:bodyPr>
            <a:normAutofit/>
          </a:bodyPr>
          <a:lstStyle/>
          <a:p>
            <a:pPr algn="l"/>
            <a:r>
              <a:rPr lang="en-US" b="1" dirty="0"/>
              <a:t>By: Omar Goussous, Carla Hijazin, Hala Abu Baida, Yaseem Al Yousef,  Sanad Al Halasa </a:t>
            </a:r>
          </a:p>
        </p:txBody>
      </p:sp>
      <p:pic>
        <p:nvPicPr>
          <p:cNvPr id="1030" name="Picture 6" descr="Vaping, Teens, and the Regulation of Substances - Classroom Law Project">
            <a:extLst>
              <a:ext uri="{FF2B5EF4-FFF2-40B4-BE49-F238E27FC236}">
                <a16:creationId xmlns:a16="http://schemas.microsoft.com/office/drawing/2014/main" id="{8605ABD4-2823-1375-5D59-F48B624B2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064" y="2004546"/>
            <a:ext cx="5300129" cy="4683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angers of Vaping: Six Facts to Know | Health Articles | Healthy Life">
            <a:extLst>
              <a:ext uri="{FF2B5EF4-FFF2-40B4-BE49-F238E27FC236}">
                <a16:creationId xmlns:a16="http://schemas.microsoft.com/office/drawing/2014/main" id="{52361DF8-7019-F684-BB03-0BC8795B8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51" y="2002040"/>
            <a:ext cx="5104261" cy="46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7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oalition RX - It's called popcorn lung...it is caused by... | Facebook">
            <a:extLst>
              <a:ext uri="{FF2B5EF4-FFF2-40B4-BE49-F238E27FC236}">
                <a16:creationId xmlns:a16="http://schemas.microsoft.com/office/drawing/2014/main" id="{CC587FCE-0F52-46BB-1AA9-69ECF8EF0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592372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oes vaping lead to popcorn lung disease? Here is what you need to know. |  Advken blog">
            <a:extLst>
              <a:ext uri="{FF2B5EF4-FFF2-40B4-BE49-F238E27FC236}">
                <a16:creationId xmlns:a16="http://schemas.microsoft.com/office/drawing/2014/main" id="{13277632-4DB0-7BEC-4695-8CA6989FE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722" y="3429000"/>
            <a:ext cx="626827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What Is Popcorn Lung &amp; Is Vaping Associated With It?">
            <a:extLst>
              <a:ext uri="{FF2B5EF4-FFF2-40B4-BE49-F238E27FC236}">
                <a16:creationId xmlns:a16="http://schemas.microsoft.com/office/drawing/2014/main" id="{813D575B-1005-9E4F-1030-1769288AC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5923722" cy="342899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Popcorn Lung Disease | What is it? - YouTube">
            <a:extLst>
              <a:ext uri="{FF2B5EF4-FFF2-40B4-BE49-F238E27FC236}">
                <a16:creationId xmlns:a16="http://schemas.microsoft.com/office/drawing/2014/main" id="{08E6C4D2-2525-0D92-E470-E08C50244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721" y="-1"/>
            <a:ext cx="6268279"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4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611074" y="841816"/>
            <a:ext cx="10427988" cy="5625245"/>
          </a:xfrm>
        </p:spPr>
        <p:txBody>
          <a:bodyPr>
            <a:noAutofit/>
          </a:bodyPr>
          <a:lstStyle/>
          <a:p>
            <a:pPr marL="0" indent="0" algn="just" fontAlgn="base">
              <a:buNone/>
            </a:pPr>
            <a:r>
              <a:rPr lang="en-US" sz="2600" dirty="0"/>
              <a:t>Other diseases caused by the habit of vaping, is L</a:t>
            </a:r>
            <a:r>
              <a:rPr lang="en-US" sz="2600" b="1" dirty="0"/>
              <a:t>ipoid Pneumonia</a:t>
            </a:r>
            <a:r>
              <a:rPr lang="en-US" sz="2600" dirty="0"/>
              <a:t> that comes as a result of inhaling oily substances found in e-liquid  cigarettes which</a:t>
            </a:r>
            <a:r>
              <a:rPr lang="en-US" sz="2600" dirty="0">
                <a:solidFill>
                  <a:srgbClr val="FF0000"/>
                </a:solidFill>
              </a:rPr>
              <a:t> </a:t>
            </a:r>
            <a:r>
              <a:rPr lang="en-US" sz="2600" dirty="0"/>
              <a:t>spark</a:t>
            </a:r>
            <a:r>
              <a:rPr lang="en-US" sz="2600" dirty="0">
                <a:solidFill>
                  <a:srgbClr val="FF0000"/>
                </a:solidFill>
              </a:rPr>
              <a:t> </a:t>
            </a:r>
            <a:r>
              <a:rPr lang="en-US" sz="2600" dirty="0"/>
              <a:t>an</a:t>
            </a:r>
            <a:r>
              <a:rPr lang="en-US" sz="2600" dirty="0">
                <a:solidFill>
                  <a:srgbClr val="FF0000"/>
                </a:solidFill>
              </a:rPr>
              <a:t> </a:t>
            </a:r>
            <a:r>
              <a:rPr lang="en-US" sz="2600" dirty="0"/>
              <a:t>inflammatory</a:t>
            </a:r>
            <a:r>
              <a:rPr lang="en-US" sz="2600" dirty="0">
                <a:solidFill>
                  <a:srgbClr val="FF0000"/>
                </a:solidFill>
              </a:rPr>
              <a:t> </a:t>
            </a:r>
            <a:r>
              <a:rPr lang="en-US" sz="2600" dirty="0"/>
              <a:t>response in the lungs. Symptoms of Lipoid Pneumonia include:</a:t>
            </a:r>
          </a:p>
          <a:p>
            <a:pPr marR="0" algn="just" fontAlgn="base">
              <a:buFont typeface="Wingdings" panose="05000000000000000000" pitchFamily="2" charset="2"/>
              <a:buChar char="q"/>
            </a:pPr>
            <a:r>
              <a:rPr lang="en-US" sz="2600" dirty="0"/>
              <a:t> Chronic cough</a:t>
            </a:r>
          </a:p>
          <a:p>
            <a:pPr marR="0" algn="just" fontAlgn="base">
              <a:buFont typeface="Wingdings" panose="05000000000000000000" pitchFamily="2" charset="2"/>
              <a:buChar char="q"/>
            </a:pPr>
            <a:r>
              <a:rPr lang="en-US" sz="2600" dirty="0"/>
              <a:t> Shortness of breath</a:t>
            </a:r>
          </a:p>
          <a:p>
            <a:pPr algn="just" fontAlgn="base">
              <a:buFont typeface="Wingdings" panose="05000000000000000000" pitchFamily="2" charset="2"/>
              <a:buChar char="q"/>
            </a:pPr>
            <a:r>
              <a:rPr lang="en-US" sz="2600" dirty="0"/>
              <a:t> Coughing up blood or blood-tinged mucus</a:t>
            </a:r>
          </a:p>
          <a:p>
            <a:pPr marL="0" indent="0" algn="just">
              <a:buNone/>
            </a:pPr>
            <a:r>
              <a:rPr lang="en-US" sz="2600" dirty="0"/>
              <a:t>However, there is no treatment for Lipoid Pneumonia, other than supportive care, or to leave the lungs heal on their own when identifying the cause and eliminate it.</a:t>
            </a:r>
          </a:p>
          <a:p>
            <a:pPr marL="0" indent="0" algn="just">
              <a:buNone/>
            </a:pPr>
            <a:endParaRPr lang="en-US" sz="2600" dirty="0"/>
          </a:p>
          <a:p>
            <a:pPr marL="0" marR="0" indent="0" algn="just" fontAlgn="base">
              <a:buNone/>
            </a:pPr>
            <a:endParaRPr lang="en-US" sz="2600" dirty="0">
              <a:effectLst/>
              <a:latin typeface="Times New Roman" panose="02020603050405020304" pitchFamily="18" charset="0"/>
              <a:ea typeface="Times New Roman" panose="02020603050405020304" pitchFamily="18" charset="0"/>
            </a:endParaRPr>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spTree>
    <p:extLst>
      <p:ext uri="{BB962C8B-B14F-4D97-AF65-F5344CB8AC3E}">
        <p14:creationId xmlns:p14="http://schemas.microsoft.com/office/powerpoint/2010/main" val="110842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poid pneumonia">
            <a:extLst>
              <a:ext uri="{FF2B5EF4-FFF2-40B4-BE49-F238E27FC236}">
                <a16:creationId xmlns:a16="http://schemas.microsoft.com/office/drawing/2014/main" id="{5C7C4A95-CFAC-F1D0-2F32-AA9FB750EB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35"/>
          <a:stretch/>
        </p:blipFill>
        <p:spPr bwMode="auto">
          <a:xfrm>
            <a:off x="0" y="0"/>
            <a:ext cx="5724940" cy="32997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at Is Lipoid Pneumonia? (with pictures)">
            <a:extLst>
              <a:ext uri="{FF2B5EF4-FFF2-40B4-BE49-F238E27FC236}">
                <a16:creationId xmlns:a16="http://schemas.microsoft.com/office/drawing/2014/main" id="{5BE8CDC7-6A30-48A6-48B2-942492958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940" y="3299791"/>
            <a:ext cx="6467061" cy="35582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xogenous lipoid pneumonia associated with oil-based oral and nasal  products | CMAJ">
            <a:extLst>
              <a:ext uri="{FF2B5EF4-FFF2-40B4-BE49-F238E27FC236}">
                <a16:creationId xmlns:a16="http://schemas.microsoft.com/office/drawing/2014/main" id="{E9D62BDA-11FA-91E1-315D-A9D289B006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3" t="3631" r="2262" b="3631"/>
          <a:stretch/>
        </p:blipFill>
        <p:spPr bwMode="auto">
          <a:xfrm>
            <a:off x="-1" y="3299791"/>
            <a:ext cx="5724940" cy="355820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essons from the Outbreak of E-cigarette-associated Lipoid Pneumonia in  North Carolina - touchRESPIRATORY">
            <a:extLst>
              <a:ext uri="{FF2B5EF4-FFF2-40B4-BE49-F238E27FC236}">
                <a16:creationId xmlns:a16="http://schemas.microsoft.com/office/drawing/2014/main" id="{4FEB0E80-D325-4353-6EC6-5E10A46737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34" r="8894"/>
          <a:stretch/>
        </p:blipFill>
        <p:spPr bwMode="auto">
          <a:xfrm>
            <a:off x="5724939" y="1"/>
            <a:ext cx="6467061" cy="329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611074" y="841816"/>
            <a:ext cx="10427988" cy="5625245"/>
          </a:xfrm>
        </p:spPr>
        <p:txBody>
          <a:bodyPr>
            <a:noAutofit/>
          </a:bodyPr>
          <a:lstStyle/>
          <a:p>
            <a:pPr marL="0" indent="0" algn="just" fontAlgn="base">
              <a:buNone/>
            </a:pPr>
            <a:r>
              <a:rPr lang="en-US" sz="2600" dirty="0"/>
              <a:t>Other than nicotine, vaping liquid may include other harmful substances including:</a:t>
            </a:r>
          </a:p>
          <a:p>
            <a:pPr marL="0" indent="0" algn="just" fontAlgn="base">
              <a:buNone/>
            </a:pPr>
            <a:endParaRPr lang="en-US" sz="200" dirty="0"/>
          </a:p>
          <a:p>
            <a:pPr marR="0" lvl="0">
              <a:lnSpc>
                <a:spcPct val="107000"/>
              </a:lnSpc>
              <a:spcBef>
                <a:spcPts val="0"/>
              </a:spcBef>
              <a:spcAft>
                <a:spcPts val="800"/>
              </a:spcAft>
              <a:buSzPts val="1000"/>
              <a:buFont typeface="Wingdings" panose="05000000000000000000" pitchFamily="2" charset="2"/>
              <a:buChar char="q"/>
              <a:tabLst>
                <a:tab pos="457200" algn="l"/>
              </a:tabLst>
            </a:pPr>
            <a:r>
              <a:rPr lang="en-US" sz="2600" dirty="0"/>
              <a:t>Cancer-causing chemicals</a:t>
            </a:r>
          </a:p>
          <a:p>
            <a:pPr marR="0" lvl="0">
              <a:lnSpc>
                <a:spcPct val="107000"/>
              </a:lnSpc>
              <a:spcBef>
                <a:spcPts val="0"/>
              </a:spcBef>
              <a:spcAft>
                <a:spcPts val="800"/>
              </a:spcAft>
              <a:buSzPts val="1000"/>
              <a:buFont typeface="Wingdings" panose="05000000000000000000" pitchFamily="2" charset="2"/>
              <a:buChar char="q"/>
              <a:tabLst>
                <a:tab pos="457200" algn="l"/>
              </a:tabLst>
            </a:pPr>
            <a:r>
              <a:rPr lang="en-US" sz="2600" dirty="0"/>
              <a:t>Heavy metals such as nickel, tin and lead</a:t>
            </a:r>
          </a:p>
          <a:p>
            <a:pPr marR="0" lvl="0">
              <a:lnSpc>
                <a:spcPct val="107000"/>
              </a:lnSpc>
              <a:spcBef>
                <a:spcPts val="0"/>
              </a:spcBef>
              <a:spcAft>
                <a:spcPts val="800"/>
              </a:spcAft>
              <a:buSzPts val="1000"/>
              <a:buFont typeface="Wingdings" panose="05000000000000000000" pitchFamily="2" charset="2"/>
              <a:buChar char="q"/>
              <a:tabLst>
                <a:tab pos="457200" algn="l"/>
              </a:tabLst>
            </a:pPr>
            <a:r>
              <a:rPr lang="en-US" sz="2600" dirty="0"/>
              <a:t>Flavorings such as diacetyl, a chemical linked to lung disease</a:t>
            </a:r>
          </a:p>
          <a:p>
            <a:pPr>
              <a:lnSpc>
                <a:spcPct val="107000"/>
              </a:lnSpc>
              <a:spcBef>
                <a:spcPts val="0"/>
              </a:spcBef>
              <a:spcAft>
                <a:spcPts val="800"/>
              </a:spcAft>
              <a:buSzPts val="1000"/>
              <a:buFont typeface="Wingdings" panose="05000000000000000000" pitchFamily="2" charset="2"/>
              <a:buChar char="q"/>
              <a:tabLst>
                <a:tab pos="457200" algn="l"/>
              </a:tabLst>
            </a:pPr>
            <a:r>
              <a:rPr lang="en-US" sz="2600" dirty="0"/>
              <a:t>Volatile organic compounds</a:t>
            </a:r>
          </a:p>
          <a:p>
            <a:pPr>
              <a:lnSpc>
                <a:spcPct val="107000"/>
              </a:lnSpc>
              <a:spcBef>
                <a:spcPts val="0"/>
              </a:spcBef>
              <a:spcAft>
                <a:spcPts val="800"/>
              </a:spcAft>
              <a:buSzPts val="1000"/>
              <a:buFont typeface="Wingdings" panose="05000000000000000000" pitchFamily="2" charset="2"/>
              <a:buChar char="q"/>
              <a:tabLst>
                <a:tab pos="457200" algn="l"/>
              </a:tabLst>
            </a:pPr>
            <a:r>
              <a:rPr lang="en-US" sz="2600" dirty="0"/>
              <a:t>Ultra-fine particles that can be inhaled deep into the lungs</a:t>
            </a:r>
          </a:p>
          <a:p>
            <a:pPr marL="0" indent="0" algn="just">
              <a:buNone/>
            </a:pPr>
            <a:r>
              <a:rPr lang="en-US" sz="2600" dirty="0"/>
              <a:t>Moreover, this can lead to </a:t>
            </a:r>
            <a:r>
              <a:rPr lang="en-US" sz="2600" b="1" dirty="0"/>
              <a:t>lung cancer, </a:t>
            </a:r>
            <a:r>
              <a:rPr lang="en-US" sz="2600" dirty="0"/>
              <a:t>which can lead to death.</a:t>
            </a:r>
            <a:endParaRPr lang="en-US" sz="2600" b="1" dirty="0"/>
          </a:p>
          <a:p>
            <a:pPr marL="0" indent="0" algn="just">
              <a:buNone/>
            </a:pPr>
            <a:endParaRPr lang="en-US" sz="2600" dirty="0"/>
          </a:p>
          <a:p>
            <a:pPr marL="0" marR="0" indent="0" algn="just" fontAlgn="base">
              <a:buNone/>
            </a:pPr>
            <a:endParaRPr lang="en-US" sz="2600" dirty="0">
              <a:effectLst/>
              <a:latin typeface="Times New Roman" panose="02020603050405020304" pitchFamily="18" charset="0"/>
              <a:ea typeface="Times New Roman" panose="02020603050405020304" pitchFamily="18" charset="0"/>
            </a:endParaRPr>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spTree>
    <p:extLst>
      <p:ext uri="{BB962C8B-B14F-4D97-AF65-F5344CB8AC3E}">
        <p14:creationId xmlns:p14="http://schemas.microsoft.com/office/powerpoint/2010/main" val="3359865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ng Cancer: Causes, Symptoms And Treatment | Netmeds">
            <a:extLst>
              <a:ext uri="{FF2B5EF4-FFF2-40B4-BE49-F238E27FC236}">
                <a16:creationId xmlns:a16="http://schemas.microsoft.com/office/drawing/2014/main" id="{E8F583CB-57E5-458A-7658-D885F0EC5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0" t="2898" r="6715" b="10145"/>
          <a:stretch/>
        </p:blipFill>
        <p:spPr bwMode="auto">
          <a:xfrm>
            <a:off x="13252" y="0"/>
            <a:ext cx="6082748" cy="36310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ung Cancer: Symptoms, Causes, Diagnosis, and Treatment">
            <a:extLst>
              <a:ext uri="{FF2B5EF4-FFF2-40B4-BE49-F238E27FC236}">
                <a16:creationId xmlns:a16="http://schemas.microsoft.com/office/drawing/2014/main" id="{81A3EE1C-C060-0181-6D5B-403C02CF8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363109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ung Cancer: What you should know | Cleveland Clinic">
            <a:extLst>
              <a:ext uri="{FF2B5EF4-FFF2-40B4-BE49-F238E27FC236}">
                <a16:creationId xmlns:a16="http://schemas.microsoft.com/office/drawing/2014/main" id="{0BED23BD-6D12-A29E-386D-529E9BBD5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31096"/>
            <a:ext cx="6082748" cy="322690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Lung Cancer in Never-Smokers: An Epidemiologic Perspective - ILCN.org  (ILCN/WCLC)">
            <a:extLst>
              <a:ext uri="{FF2B5EF4-FFF2-40B4-BE49-F238E27FC236}">
                <a16:creationId xmlns:a16="http://schemas.microsoft.com/office/drawing/2014/main" id="{451CD6BE-8ADD-3EFA-93E9-451B6EE45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748" y="3631096"/>
            <a:ext cx="6122504" cy="32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7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94" y="322414"/>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01113" y="1128811"/>
            <a:ext cx="10971735" cy="4943377"/>
          </a:xfrm>
        </p:spPr>
        <p:txBody>
          <a:bodyPr vert="horz" lIns="91440" tIns="45720" rIns="91440" bIns="45720" rtlCol="0">
            <a:noAutofit/>
          </a:bodyPr>
          <a:lstStyle/>
          <a:p>
            <a:pPr marL="0" indent="0" algn="just" fontAlgn="base">
              <a:buNone/>
            </a:pPr>
            <a:r>
              <a:rPr lang="en-US" sz="2600" dirty="0"/>
              <a:t>According to 2018 National Youth Tobacco Survey (NYTS) data, 3.6 million children in middle school and high school use e-cigarettes. </a:t>
            </a:r>
          </a:p>
          <a:p>
            <a:pPr marL="0" indent="0" algn="just" fontAlgn="base">
              <a:buNone/>
            </a:pPr>
            <a:r>
              <a:rPr lang="en-US" sz="2600" dirty="0"/>
              <a:t>While according to our survey, 53.3% of males within the years of 10 – 15 years old were considered vapers as a percent of 66.7%, followed by the fact that 42.1% were vaping for 1 – 12 months.</a:t>
            </a:r>
          </a:p>
          <a:p>
            <a:pPr marL="0" indent="0" algn="just" fontAlgn="base">
              <a:buNone/>
            </a:pPr>
            <a:r>
              <a:rPr lang="en-US" sz="2600" dirty="0"/>
              <a:t>Hence, using e-cigarettes are not limited among adults, but teenagers as well.</a:t>
            </a:r>
          </a:p>
          <a:p>
            <a:pPr marL="0" indent="0" algn="just" fontAlgn="base">
              <a:buNone/>
            </a:pPr>
            <a:endParaRPr lang="en-US" sz="2600" dirty="0"/>
          </a:p>
          <a:p>
            <a:pPr marL="0" indent="0" algn="just" fontAlgn="base">
              <a:buNone/>
            </a:pPr>
            <a:endParaRPr lang="en-US" sz="2600" dirty="0"/>
          </a:p>
          <a:p>
            <a:pPr marL="0" indent="0" algn="just" fontAlgn="base">
              <a:buNone/>
            </a:pPr>
            <a:endParaRPr lang="en-US" sz="2600" dirty="0"/>
          </a:p>
        </p:txBody>
      </p:sp>
    </p:spTree>
    <p:extLst>
      <p:ext uri="{BB962C8B-B14F-4D97-AF65-F5344CB8AC3E}">
        <p14:creationId xmlns:p14="http://schemas.microsoft.com/office/powerpoint/2010/main" val="2339527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If you vape, how long have you been vaping for?. Number of responses: 19 responses.">
            <a:extLst>
              <a:ext uri="{FF2B5EF4-FFF2-40B4-BE49-F238E27FC236}">
                <a16:creationId xmlns:a16="http://schemas.microsoft.com/office/drawing/2014/main" id="{993B3CDE-2F99-C3E6-6FB4-FFDFC32784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76" r="19844" b="5416"/>
          <a:stretch/>
        </p:blipFill>
        <p:spPr bwMode="auto">
          <a:xfrm>
            <a:off x="1585913" y="3200400"/>
            <a:ext cx="941546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Forms response chart. Question title: What is your gender?. Number of responses: 30 responses.">
            <a:extLst>
              <a:ext uri="{FF2B5EF4-FFF2-40B4-BE49-F238E27FC236}">
                <a16:creationId xmlns:a16="http://schemas.microsoft.com/office/drawing/2014/main" id="{5BEA055A-22AF-3EB1-4A70-214E098882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48" r="27282" b="5740"/>
          <a:stretch/>
        </p:blipFill>
        <p:spPr bwMode="auto">
          <a:xfrm>
            <a:off x="0" y="0"/>
            <a:ext cx="6096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orms response chart. Question title: Do you vape?. Number of responses: 30 responses.">
            <a:extLst>
              <a:ext uri="{FF2B5EF4-FFF2-40B4-BE49-F238E27FC236}">
                <a16:creationId xmlns:a16="http://schemas.microsoft.com/office/drawing/2014/main" id="{285D726C-2A6F-4558-0424-6409C5BB1D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25" r="29348" b="5998"/>
          <a:stretch/>
        </p:blipFill>
        <p:spPr bwMode="auto">
          <a:xfrm>
            <a:off x="6096000" y="0"/>
            <a:ext cx="609600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1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25545" y="727512"/>
            <a:ext cx="10632980" cy="2963911"/>
          </a:xfrm>
        </p:spPr>
        <p:txBody>
          <a:bodyPr>
            <a:noAutofit/>
          </a:bodyPr>
          <a:lstStyle/>
          <a:p>
            <a:pPr marL="0" marR="0" indent="0" algn="just">
              <a:buNone/>
            </a:pPr>
            <a:r>
              <a:rPr lang="en-US" sz="2600" dirty="0"/>
              <a:t>Following the rise of e-cigarette used among middle school and high school students, where this bad habit might lead to many diseases other than the ones mentioned before, such as:</a:t>
            </a:r>
          </a:p>
          <a:p>
            <a:pPr algn="just">
              <a:buFont typeface="Wingdings" panose="05000000000000000000" pitchFamily="2" charset="2"/>
              <a:buChar char="q"/>
            </a:pPr>
            <a:r>
              <a:rPr lang="en-US" sz="2600" dirty="0"/>
              <a:t>Lung disease (Pneumoconiosis)        </a:t>
            </a:r>
          </a:p>
          <a:p>
            <a:pPr algn="just">
              <a:buFont typeface="Wingdings" panose="05000000000000000000" pitchFamily="2" charset="2"/>
              <a:buChar char="q"/>
            </a:pPr>
            <a:r>
              <a:rPr lang="en-US" sz="2600" dirty="0"/>
              <a:t>Rapid Heart rate (Tachycardia)</a:t>
            </a:r>
          </a:p>
          <a:p>
            <a:pPr algn="just">
              <a:buFont typeface="Wingdings" panose="05000000000000000000" pitchFamily="2" charset="2"/>
              <a:buChar char="q"/>
            </a:pPr>
            <a:r>
              <a:rPr lang="en-US" sz="2600" dirty="0"/>
              <a:t>Chest pain (Angina pectoris)</a:t>
            </a:r>
          </a:p>
          <a:p>
            <a:pPr marL="0" indent="0" algn="just">
              <a:buNone/>
            </a:pPr>
            <a:endParaRPr lang="en-US" sz="2600" dirty="0"/>
          </a:p>
          <a:p>
            <a:pPr marL="0" indent="0" algn="just">
              <a:buNone/>
            </a:pPr>
            <a:endParaRPr lang="en-US" sz="2600" dirty="0"/>
          </a:p>
          <a:p>
            <a:pPr marL="0" indent="0" algn="just">
              <a:buNone/>
            </a:pPr>
            <a:endParaRPr lang="en-US" sz="2600" dirty="0"/>
          </a:p>
        </p:txBody>
      </p:sp>
      <p:pic>
        <p:nvPicPr>
          <p:cNvPr id="4" name="Picture 4" descr="IS VAPING SAFER FOR LUNGS THAN SMOKING? – Alectrofag Vape Shop">
            <a:extLst>
              <a:ext uri="{FF2B5EF4-FFF2-40B4-BE49-F238E27FC236}">
                <a16:creationId xmlns:a16="http://schemas.microsoft.com/office/drawing/2014/main" id="{77614A3C-8091-CB58-7E65-5C1CD92D29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8" t="6401" r="3867" b="5022"/>
          <a:stretch/>
        </p:blipFill>
        <p:spPr bwMode="auto">
          <a:xfrm>
            <a:off x="0" y="3690731"/>
            <a:ext cx="5357814" cy="3167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woman has developed rare form of lung metal-scarring from vaping">
            <a:extLst>
              <a:ext uri="{FF2B5EF4-FFF2-40B4-BE49-F238E27FC236}">
                <a16:creationId xmlns:a16="http://schemas.microsoft.com/office/drawing/2014/main" id="{9DEAEF16-9139-2398-E714-C5FD4A185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4" y="3691077"/>
            <a:ext cx="3600443" cy="3167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s Vaping Bad for Your Lungs? - V2 Vaping UK">
            <a:extLst>
              <a:ext uri="{FF2B5EF4-FFF2-40B4-BE49-F238E27FC236}">
                <a16:creationId xmlns:a16="http://schemas.microsoft.com/office/drawing/2014/main" id="{C2F48FF2-6B0F-8F09-551E-B0C6D0776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257" y="3690730"/>
            <a:ext cx="3233743" cy="316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9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witching From Smoking to Vaping (Part 1) The Benefits Of Vaping - YouTube">
            <a:extLst>
              <a:ext uri="{FF2B5EF4-FFF2-40B4-BE49-F238E27FC236}">
                <a16:creationId xmlns:a16="http://schemas.microsoft.com/office/drawing/2014/main" id="{4EA9EE62-2AFD-BA7E-73C9-710A70DAD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096001" cy="34783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scape the Vape” – Addicted High-Schoolers – Pantherbook">
            <a:extLst>
              <a:ext uri="{FF2B5EF4-FFF2-40B4-BE49-F238E27FC236}">
                <a16:creationId xmlns:a16="http://schemas.microsoft.com/office/drawing/2014/main" id="{863E42C5-ADEE-E42C-0855-7DF18F239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0"/>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B7BA8DB5-9EE5-251A-B011-B9BDF1F2A853}"/>
              </a:ext>
            </a:extLst>
          </p:cNvPr>
          <p:cNvPicPr>
            <a:picLocks noChangeAspect="1"/>
          </p:cNvPicPr>
          <p:nvPr/>
        </p:nvPicPr>
        <p:blipFill>
          <a:blip r:embed="rId4"/>
          <a:stretch>
            <a:fillRect/>
          </a:stretch>
        </p:blipFill>
        <p:spPr>
          <a:xfrm>
            <a:off x="-1" y="3478370"/>
            <a:ext cx="6096000" cy="3379630"/>
          </a:xfrm>
          <a:prstGeom prst="rect">
            <a:avLst/>
          </a:prstGeom>
        </p:spPr>
      </p:pic>
      <p:pic>
        <p:nvPicPr>
          <p:cNvPr id="5" name="Content Placeholder 3">
            <a:extLst>
              <a:ext uri="{FF2B5EF4-FFF2-40B4-BE49-F238E27FC236}">
                <a16:creationId xmlns:a16="http://schemas.microsoft.com/office/drawing/2014/main" id="{2924AAB6-8C9B-BF2F-0354-08AE55D5686C}"/>
              </a:ext>
            </a:extLst>
          </p:cNvPr>
          <p:cNvPicPr>
            <a:picLocks noChangeAspect="1"/>
          </p:cNvPicPr>
          <p:nvPr/>
        </p:nvPicPr>
        <p:blipFill>
          <a:blip r:embed="rId5"/>
          <a:stretch>
            <a:fillRect/>
          </a:stretch>
        </p:blipFill>
        <p:spPr>
          <a:xfrm>
            <a:off x="6095998" y="3429000"/>
            <a:ext cx="6096002" cy="3429000"/>
          </a:xfrm>
          <a:prstGeom prst="rect">
            <a:avLst/>
          </a:prstGeom>
        </p:spPr>
      </p:pic>
    </p:spTree>
    <p:extLst>
      <p:ext uri="{BB962C8B-B14F-4D97-AF65-F5344CB8AC3E}">
        <p14:creationId xmlns:p14="http://schemas.microsoft.com/office/powerpoint/2010/main" val="192349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25545" y="841817"/>
            <a:ext cx="10903592" cy="2587184"/>
          </a:xfrm>
        </p:spPr>
        <p:txBody>
          <a:bodyPr>
            <a:noAutofit/>
          </a:bodyPr>
          <a:lstStyle/>
          <a:p>
            <a:pPr>
              <a:buFont typeface="Wingdings" panose="05000000000000000000" pitchFamily="2" charset="2"/>
              <a:buChar char="q"/>
            </a:pPr>
            <a:r>
              <a:rPr lang="en-US" sz="2600" dirty="0"/>
              <a:t>Lung disease (Pneumoconiosis)        </a:t>
            </a:r>
          </a:p>
          <a:p>
            <a:pPr marL="0" indent="0" algn="just">
              <a:buNone/>
            </a:pPr>
            <a:r>
              <a:rPr lang="en-US" sz="2600" dirty="0"/>
              <a:t>Breathing in the dangerous compounds from vaping devices can result in Pneumoconiosis, yet in some cases can lead to death. Certain chemicals found in vaping products have also been linked to the development of cancer and cardiovascular diseases.</a:t>
            </a:r>
          </a:p>
          <a:p>
            <a:pPr marL="0" indent="0">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pic>
        <p:nvPicPr>
          <p:cNvPr id="12290" name="Picture 2" descr="Pneumoconiosis - Environment Notes">
            <a:extLst>
              <a:ext uri="{FF2B5EF4-FFF2-40B4-BE49-F238E27FC236}">
                <a16:creationId xmlns:a16="http://schemas.microsoft.com/office/drawing/2014/main" id="{5D4C5D18-BB49-D277-1F52-5D113E0A4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41"/>
          <a:stretch/>
        </p:blipFill>
        <p:spPr bwMode="auto">
          <a:xfrm>
            <a:off x="0" y="3143250"/>
            <a:ext cx="6096000" cy="371474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neumoconiosis - Definition - Symptoms - Causes - Prevention - Treatment">
            <a:extLst>
              <a:ext uri="{FF2B5EF4-FFF2-40B4-BE49-F238E27FC236}">
                <a16:creationId xmlns:a16="http://schemas.microsoft.com/office/drawing/2014/main" id="{4A24F76D-748E-0A97-9293-1803B52F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2" y="3143250"/>
            <a:ext cx="60960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78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5" y="66263"/>
            <a:ext cx="8596668" cy="901149"/>
          </a:xfrm>
        </p:spPr>
        <p:txBody>
          <a:bodyPr/>
          <a:lstStyle/>
          <a:p>
            <a:r>
              <a:rPr lang="en-US" dirty="0">
                <a:solidFill>
                  <a:srgbClr val="0070C0"/>
                </a:solidFill>
              </a:rPr>
              <a:t>Vaping</a:t>
            </a:r>
          </a:p>
        </p:txBody>
      </p:sp>
      <p:sp>
        <p:nvSpPr>
          <p:cNvPr id="3" name="Content Placeholder 2"/>
          <p:cNvSpPr>
            <a:spLocks noGrp="1"/>
          </p:cNvSpPr>
          <p:nvPr>
            <p:ph idx="1"/>
          </p:nvPr>
        </p:nvSpPr>
        <p:spPr>
          <a:xfrm>
            <a:off x="652210" y="768629"/>
            <a:ext cx="10479616" cy="5698433"/>
          </a:xfrm>
        </p:spPr>
        <p:txBody>
          <a:bodyPr>
            <a:normAutofit lnSpcReduction="10000"/>
          </a:bodyPr>
          <a:lstStyle/>
          <a:p>
            <a:pPr algn="just">
              <a:buFont typeface="Wingdings" panose="05000000000000000000" pitchFamily="2" charset="2"/>
              <a:buChar char="q"/>
            </a:pPr>
            <a:r>
              <a:rPr lang="en-US" sz="2800" b="1" dirty="0">
                <a:solidFill>
                  <a:schemeClr val="accent1">
                    <a:lumMod val="50000"/>
                  </a:schemeClr>
                </a:solidFill>
              </a:rPr>
              <a:t>How can we stop the phenomenon of Vaping?</a:t>
            </a:r>
          </a:p>
          <a:p>
            <a:pPr algn="just">
              <a:buFont typeface="Wingdings" panose="05000000000000000000" pitchFamily="2" charset="2"/>
              <a:buChar char="q"/>
            </a:pPr>
            <a:r>
              <a:rPr lang="en-US" sz="2800" b="1" dirty="0">
                <a:solidFill>
                  <a:schemeClr val="accent1">
                    <a:lumMod val="50000"/>
                  </a:schemeClr>
                </a:solidFill>
              </a:rPr>
              <a:t>Is vaping less harmful or safer than smoking?</a:t>
            </a:r>
          </a:p>
          <a:p>
            <a:pPr algn="just">
              <a:buFont typeface="Wingdings" panose="05000000000000000000" pitchFamily="2" charset="2"/>
              <a:buChar char="q"/>
            </a:pPr>
            <a:r>
              <a:rPr lang="en-US" sz="2800" b="1" dirty="0">
                <a:solidFill>
                  <a:schemeClr val="accent1">
                    <a:lumMod val="50000"/>
                  </a:schemeClr>
                </a:solidFill>
              </a:rPr>
              <a:t>Are electronic cigarettes just as addictive as traditional ones?</a:t>
            </a:r>
          </a:p>
          <a:p>
            <a:pPr algn="just">
              <a:buFont typeface="Wingdings" panose="05000000000000000000" pitchFamily="2" charset="2"/>
              <a:buChar char="q"/>
            </a:pPr>
            <a:r>
              <a:rPr lang="en-US" sz="2800" b="1" dirty="0">
                <a:solidFill>
                  <a:schemeClr val="accent1">
                    <a:lumMod val="50000"/>
                  </a:schemeClr>
                </a:solidFill>
              </a:rPr>
              <a:t>How does vaping affect our lungs and other organs?</a:t>
            </a:r>
          </a:p>
          <a:p>
            <a:pPr algn="just">
              <a:buFont typeface="Wingdings" panose="05000000000000000000" pitchFamily="2" charset="2"/>
              <a:buChar char="q"/>
            </a:pPr>
            <a:r>
              <a:rPr lang="en-US" sz="2800" b="1" dirty="0">
                <a:solidFill>
                  <a:schemeClr val="accent1">
                    <a:lumMod val="50000"/>
                  </a:schemeClr>
                </a:solidFill>
              </a:rPr>
              <a:t>What is the effect of vaping on the</a:t>
            </a:r>
            <a:r>
              <a:rPr lang="en-US" sz="2800" b="1" dirty="0"/>
              <a:t> </a:t>
            </a:r>
            <a:r>
              <a:rPr lang="en-US" sz="2800" b="1" dirty="0">
                <a:solidFill>
                  <a:schemeClr val="accent1">
                    <a:lumMod val="50000"/>
                  </a:schemeClr>
                </a:solidFill>
              </a:rPr>
              <a:t>environment? </a:t>
            </a:r>
          </a:p>
          <a:p>
            <a:pPr marL="0" indent="0" algn="just">
              <a:buNone/>
            </a:pPr>
            <a:endParaRPr lang="en-US" sz="300" b="1" dirty="0"/>
          </a:p>
          <a:p>
            <a:pPr marL="0" indent="0" algn="just">
              <a:buNone/>
            </a:pPr>
            <a:r>
              <a:rPr lang="en-US" sz="2800" dirty="0"/>
              <a:t>Our campaign,</a:t>
            </a:r>
            <a:r>
              <a:rPr lang="en-US" sz="2800" dirty="0">
                <a:solidFill>
                  <a:srgbClr val="FF0000"/>
                </a:solidFill>
              </a:rPr>
              <a:t> </a:t>
            </a:r>
            <a:r>
              <a:rPr lang="en-US" sz="2800" dirty="0"/>
              <a:t>is trying to focus on the risks of vaping by raising awareness and informing the individuals about how it can affect our lungs, heart and every organ in our body, on the other hand it can affect and poison our environment by releasing toxic chemicals, that eventually will have a bad impact on our health in the future.</a:t>
            </a:r>
          </a:p>
          <a:p>
            <a:pPr marL="0" indent="0" algn="just">
              <a:buNone/>
            </a:pPr>
            <a:endParaRPr lang="en-US" sz="2800" dirty="0"/>
          </a:p>
          <a:p>
            <a:pPr marL="0" indent="0" algn="just">
              <a:buNone/>
            </a:pPr>
            <a:endParaRPr lang="en-US" sz="2800" dirty="0"/>
          </a:p>
          <a:p>
            <a:pPr marL="0" indent="0" algn="just">
              <a:buNone/>
            </a:pPr>
            <a:endParaRPr lang="en-US" sz="2800" dirty="0"/>
          </a:p>
        </p:txBody>
      </p:sp>
    </p:spTree>
    <p:extLst>
      <p:ext uri="{BB962C8B-B14F-4D97-AF65-F5344CB8AC3E}">
        <p14:creationId xmlns:p14="http://schemas.microsoft.com/office/powerpoint/2010/main" val="3922482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382681" y="841817"/>
            <a:ext cx="10903592" cy="2587184"/>
          </a:xfrm>
        </p:spPr>
        <p:txBody>
          <a:bodyPr>
            <a:noAutofit/>
          </a:bodyPr>
          <a:lstStyle/>
          <a:p>
            <a:pPr algn="just">
              <a:buFont typeface="Wingdings" panose="05000000000000000000" pitchFamily="2" charset="2"/>
              <a:buChar char="q"/>
            </a:pPr>
            <a:r>
              <a:rPr lang="en-US" sz="2600" dirty="0"/>
              <a:t>Rapid Heart rate (Tachycardia) </a:t>
            </a:r>
          </a:p>
          <a:p>
            <a:pPr marL="0" indent="0" algn="just">
              <a:buNone/>
            </a:pPr>
            <a:r>
              <a:rPr lang="en-US" sz="2600" dirty="0"/>
              <a:t>Occurs when the heart beats more than 100 times per minute, whereas the range of  normal heart beat is between 60 – 80 times per minute. The sensation that your heart is beating or fluttering faster than usual is a sign that you have a rapid heartbeat.</a:t>
            </a:r>
          </a:p>
          <a:p>
            <a:pPr marL="0" indent="0" algn="just">
              <a:buNone/>
            </a:pPr>
            <a:endParaRPr lang="en-US" sz="2600" dirty="0"/>
          </a:p>
          <a:p>
            <a:pPr marL="0" indent="0" algn="just">
              <a:buNone/>
            </a:pPr>
            <a:endParaRPr lang="en-US" sz="2600" dirty="0"/>
          </a:p>
        </p:txBody>
      </p:sp>
      <p:pic>
        <p:nvPicPr>
          <p:cNvPr id="15362" name="Picture 2" descr="Fast Heart Rate - Know Why It Happens! - By Dr. Vivek Baliga B | Lybrate">
            <a:extLst>
              <a:ext uri="{FF2B5EF4-FFF2-40B4-BE49-F238E27FC236}">
                <a16:creationId xmlns:a16="http://schemas.microsoft.com/office/drawing/2014/main" id="{920926E1-8B0C-3792-4C28-35577AFC0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139" y="3214688"/>
            <a:ext cx="3371850" cy="364475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apid heart beat - YouTube">
            <a:extLst>
              <a:ext uri="{FF2B5EF4-FFF2-40B4-BE49-F238E27FC236}">
                <a16:creationId xmlns:a16="http://schemas.microsoft.com/office/drawing/2014/main" id="{9E4447CB-C67B-6D4E-22FA-B06E348CF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13239"/>
            <a:ext cx="4529139" cy="364476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ast Heart Rate | Jugaadin News">
            <a:extLst>
              <a:ext uri="{FF2B5EF4-FFF2-40B4-BE49-F238E27FC236}">
                <a16:creationId xmlns:a16="http://schemas.microsoft.com/office/drawing/2014/main" id="{AC77B5CE-DA32-AF9B-985E-724F93973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9" y="3213239"/>
            <a:ext cx="4291011" cy="364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87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25545" y="841817"/>
            <a:ext cx="10903592" cy="2587183"/>
          </a:xfrm>
        </p:spPr>
        <p:txBody>
          <a:bodyPr>
            <a:noAutofit/>
          </a:bodyPr>
          <a:lstStyle/>
          <a:p>
            <a:pPr algn="just">
              <a:buFont typeface="Wingdings" panose="05000000000000000000" pitchFamily="2" charset="2"/>
              <a:buChar char="q"/>
            </a:pPr>
            <a:r>
              <a:rPr lang="en-US" sz="2600" dirty="0"/>
              <a:t>Chest Pain (Angina pectoris) </a:t>
            </a:r>
          </a:p>
          <a:p>
            <a:pPr marL="0" indent="0" algn="just">
              <a:buNone/>
            </a:pPr>
            <a:r>
              <a:rPr lang="en-US" sz="2600" dirty="0"/>
              <a:t>Feels like anything from a dull ache to a sharp stabbing.</a:t>
            </a:r>
          </a:p>
          <a:p>
            <a:pPr marL="0" indent="0" algn="just">
              <a:buNone/>
            </a:pPr>
            <a:r>
              <a:rPr lang="en-US" sz="2600" dirty="0"/>
              <a:t>Chest pain can occasionally feel crushing or burning. Sometimes the pain starts in the jaw and moves down the neck before spreading to the back or down one or both arms. </a:t>
            </a:r>
          </a:p>
          <a:p>
            <a:pPr marL="0" indent="0" algn="just">
              <a:buNone/>
            </a:pPr>
            <a:endParaRPr lang="en-US" sz="2600" dirty="0"/>
          </a:p>
          <a:p>
            <a:pPr marL="0" indent="0" algn="just">
              <a:buNone/>
            </a:pPr>
            <a:endParaRPr lang="en-US" sz="2600" dirty="0"/>
          </a:p>
        </p:txBody>
      </p:sp>
      <p:pic>
        <p:nvPicPr>
          <p:cNvPr id="16386" name="Picture 2" descr="Chest Pain Symptoms, Risk Factors, Diagnosis and Treatment | Narayana Health">
            <a:extLst>
              <a:ext uri="{FF2B5EF4-FFF2-40B4-BE49-F238E27FC236}">
                <a16:creationId xmlns:a16="http://schemas.microsoft.com/office/drawing/2014/main" id="{19114EAF-574E-725E-F1C9-C1A70BA6C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186"/>
            <a:ext cx="4214813" cy="342581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ngina (Chest Pain) - What Is Angina? | NHLBI, NIH">
            <a:extLst>
              <a:ext uri="{FF2B5EF4-FFF2-40B4-BE49-F238E27FC236}">
                <a16:creationId xmlns:a16="http://schemas.microsoft.com/office/drawing/2014/main" id="{4FC1E0BB-EBFD-0670-55EB-0DEB0857E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3429000"/>
            <a:ext cx="4591050" cy="345872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hest Pain Treatment in Kenya - Cardiovascular Centre in Kenya |  Cardiovascular surgeon in Kenya |Heart Centre | Cardiologist in Nairobi">
            <a:extLst>
              <a:ext uri="{FF2B5EF4-FFF2-40B4-BE49-F238E27FC236}">
                <a16:creationId xmlns:a16="http://schemas.microsoft.com/office/drawing/2014/main" id="{E0141C6B-2C22-C75D-5701-2787317BD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2" y="3429001"/>
            <a:ext cx="3386137" cy="345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61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the environment?</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25545" y="841816"/>
            <a:ext cx="10903592" cy="5130359"/>
          </a:xfrm>
        </p:spPr>
        <p:txBody>
          <a:bodyPr>
            <a:noAutofit/>
          </a:bodyPr>
          <a:lstStyle/>
          <a:p>
            <a:pPr marL="0" indent="0" algn="just">
              <a:buNone/>
            </a:pPr>
            <a:r>
              <a:rPr lang="en-US" sz="2600" dirty="0"/>
              <a:t>Vapes harm our environment in many ways, such as:</a:t>
            </a:r>
          </a:p>
          <a:p>
            <a:pPr marL="514350" indent="-514350" algn="just">
              <a:buAutoNum type="arabicPeriod"/>
            </a:pPr>
            <a:r>
              <a:rPr lang="en-US" sz="2600" dirty="0"/>
              <a:t>The improper way of getting rid of disposable vaping pen batteries may be contributing to contamination (toxic waste from batteries), since there is no legal way to recycle these products.</a:t>
            </a:r>
            <a:endParaRPr lang="en-US" sz="2600" dirty="0">
              <a:solidFill>
                <a:srgbClr val="FF0000"/>
              </a:solidFill>
            </a:endParaRPr>
          </a:p>
          <a:p>
            <a:pPr marL="514350" indent="-514350" algn="just">
              <a:buAutoNum type="arabicPeriod"/>
            </a:pPr>
            <a:r>
              <a:rPr lang="en-US" sz="2600" dirty="0"/>
              <a:t>E-cigarettes can release nicotine in the environment which pollutes the air we breathe.</a:t>
            </a:r>
          </a:p>
          <a:p>
            <a:pPr marL="514350" indent="-514350" algn="just">
              <a:buAutoNum type="arabicPeriod"/>
            </a:pPr>
            <a:r>
              <a:rPr lang="en-US" sz="2600" dirty="0"/>
              <a:t>Besides the nicotine, e-cigarettes can leak heavy metals, volatile organic compounds and ultrafine articles that can be inhaled deeply into the lungs leading to many diseases.</a:t>
            </a:r>
          </a:p>
          <a:p>
            <a:pPr marL="514350" indent="-514350" algn="just">
              <a:buAutoNum type="arabicPeriod"/>
            </a:pPr>
            <a:endParaRPr lang="en-US" sz="2600" dirty="0"/>
          </a:p>
          <a:p>
            <a:pPr marL="514350" indent="-514350" algn="just">
              <a:buAutoNum type="arabicPeriod"/>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spTree>
    <p:extLst>
      <p:ext uri="{BB962C8B-B14F-4D97-AF65-F5344CB8AC3E}">
        <p14:creationId xmlns:p14="http://schemas.microsoft.com/office/powerpoint/2010/main" val="3748313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Steps to Becoming an Environmentally Friendly Vaper | Ashtray Blog">
            <a:extLst>
              <a:ext uri="{FF2B5EF4-FFF2-40B4-BE49-F238E27FC236}">
                <a16:creationId xmlns:a16="http://schemas.microsoft.com/office/drawing/2014/main" id="{2663554E-0020-78C9-EFD9-EFB543115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3"/>
            <a:ext cx="6248546" cy="3432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aping And The Environment | vaping.com">
            <a:extLst>
              <a:ext uri="{FF2B5EF4-FFF2-40B4-BE49-F238E27FC236}">
                <a16:creationId xmlns:a16="http://schemas.microsoft.com/office/drawing/2014/main" id="{2B77F493-EA9E-B65B-3F87-22210F53E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546" y="0"/>
            <a:ext cx="5921440" cy="34620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Vape Banque de photographies et d'images à haute résolution - Page 2 - Alamy">
            <a:extLst>
              <a:ext uri="{FF2B5EF4-FFF2-40B4-BE49-F238E27FC236}">
                <a16:creationId xmlns:a16="http://schemas.microsoft.com/office/drawing/2014/main" id="{E70EE3E1-137B-EBC7-63CF-93DD0603BA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918"/>
          <a:stretch/>
        </p:blipFill>
        <p:spPr bwMode="auto">
          <a:xfrm>
            <a:off x="0" y="3429000"/>
            <a:ext cx="46291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nus vs Cigarettes vs e-Cigarettes: Which Is the Least  Environmentally-Damaging? | Green Journal">
            <a:extLst>
              <a:ext uri="{FF2B5EF4-FFF2-40B4-BE49-F238E27FC236}">
                <a16:creationId xmlns:a16="http://schemas.microsoft.com/office/drawing/2014/main" id="{B518033E-6BD9-10F0-693C-82A34A035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9127" y="3462038"/>
            <a:ext cx="3612873" cy="3395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UN partnership aims to combat microplastics in cigarettes | | 1UN News">
            <a:extLst>
              <a:ext uri="{FF2B5EF4-FFF2-40B4-BE49-F238E27FC236}">
                <a16:creationId xmlns:a16="http://schemas.microsoft.com/office/drawing/2014/main" id="{4FF9AB68-D176-363C-D98E-D42BE5CEC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3395962"/>
            <a:ext cx="3949977" cy="346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1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94" y="86462"/>
            <a:ext cx="9553344" cy="682784"/>
          </a:xfrm>
        </p:spPr>
        <p:txBody>
          <a:bodyPr>
            <a:normAutofit fontScale="90000"/>
          </a:bodyPr>
          <a:lstStyle/>
          <a:p>
            <a:pPr algn="just"/>
            <a:r>
              <a:rPr lang="en-US" dirty="0">
                <a:solidFill>
                  <a:srgbClr val="0070C0"/>
                </a:solidFill>
              </a:rPr>
              <a:t>How can we help stop the youth from vaping?</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25545" y="653135"/>
            <a:ext cx="10903592" cy="4934870"/>
          </a:xfrm>
        </p:spPr>
        <p:txBody>
          <a:bodyPr>
            <a:noAutofit/>
          </a:bodyPr>
          <a:lstStyle/>
          <a:p>
            <a:pPr marL="0" indent="0" algn="just">
              <a:buNone/>
            </a:pPr>
            <a:r>
              <a:rPr lang="en-US" sz="2600" dirty="0"/>
              <a:t>Regarding all the information listed above, we tried to raise awareness among young teens to stop this bad habit, we would like to add some tips to help quit vaping, taking into consideration that many people fail to quit this bad habit from the first time, but most of all, remember to be very patient.</a:t>
            </a:r>
          </a:p>
          <a:p>
            <a:pPr marL="0" indent="0" algn="just">
              <a:buNone/>
            </a:pPr>
            <a:r>
              <a:rPr lang="en-US" sz="2600" dirty="0"/>
              <a:t>By surrounding yourself with supportive people, like friends and family, it might make it easier to quit vaping, because being surrounded by people you like might boost your mood and distract you from thinking about vaping.</a:t>
            </a:r>
          </a:p>
          <a:p>
            <a:pPr marL="0" indent="0" algn="just">
              <a:buNone/>
            </a:pPr>
            <a:r>
              <a:rPr lang="en-US" sz="2600" dirty="0"/>
              <a:t>You have to keep in mind that nicotine affects the development of your brain other than the addiction that it causes.</a:t>
            </a:r>
          </a:p>
          <a:p>
            <a:pPr marL="0" indent="0" algn="just">
              <a:buNone/>
            </a:pPr>
            <a:endParaRPr lang="en-US" sz="2600" dirty="0"/>
          </a:p>
          <a:p>
            <a:pPr marL="514350" indent="-514350" algn="just">
              <a:buAutoNum type="arabicPeriod"/>
            </a:pPr>
            <a:endParaRPr lang="en-US" sz="2600" dirty="0"/>
          </a:p>
          <a:p>
            <a:pPr marL="514350" indent="-514350" algn="just">
              <a:buAutoNum type="arabicPeriod"/>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pic>
        <p:nvPicPr>
          <p:cNvPr id="1028" name="Picture 4" descr="No vaping Vectors &amp; Illustrations for Free Download | Freepik">
            <a:extLst>
              <a:ext uri="{FF2B5EF4-FFF2-40B4-BE49-F238E27FC236}">
                <a16:creationId xmlns:a16="http://schemas.microsoft.com/office/drawing/2014/main" id="{EC091361-3E2C-6C7A-E33A-8B31D56FE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5007429"/>
            <a:ext cx="3338286" cy="185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66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0976"/>
            <a:ext cx="9553344" cy="682784"/>
          </a:xfrm>
        </p:spPr>
        <p:txBody>
          <a:bodyPr>
            <a:normAutofit fontScale="90000"/>
          </a:bodyPr>
          <a:lstStyle/>
          <a:p>
            <a:pPr algn="just"/>
            <a:r>
              <a:rPr lang="en-US" dirty="0">
                <a:solidFill>
                  <a:srgbClr val="0070C0"/>
                </a:solidFill>
              </a:rPr>
              <a:t>How can we help stop the youth from vaping?</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425545" y="682162"/>
            <a:ext cx="10890156" cy="4273109"/>
          </a:xfrm>
        </p:spPr>
        <p:txBody>
          <a:bodyPr>
            <a:noAutofit/>
          </a:bodyPr>
          <a:lstStyle/>
          <a:p>
            <a:pPr marL="0" indent="0" algn="just">
              <a:buNone/>
            </a:pPr>
            <a:r>
              <a:rPr lang="en-US" sz="2600" dirty="0"/>
              <a:t>Vaping is dangerous, as it exposes users to dangerous particles, chemicals and to nicotine.</a:t>
            </a:r>
          </a:p>
          <a:p>
            <a:pPr marL="0" indent="0" algn="just">
              <a:buNone/>
            </a:pPr>
            <a:r>
              <a:rPr lang="en-US" sz="2600" dirty="0"/>
              <a:t>Whereas nicotine is highly addictive and can be a “gateway” to other addictive drugs. In addition to the severe cases of lung illnesses and heart diseases that are linked to vaping.</a:t>
            </a:r>
          </a:p>
          <a:p>
            <a:pPr marL="0" indent="0" algn="just">
              <a:buNone/>
            </a:pPr>
            <a:r>
              <a:rPr lang="en-US" sz="2600" dirty="0"/>
              <a:t>Encourage yourself to have a plan and keep all your time busy with sports or other activities to distract yourself.</a:t>
            </a:r>
          </a:p>
          <a:p>
            <a:pPr marL="0" indent="0" algn="just">
              <a:buNone/>
            </a:pPr>
            <a:r>
              <a:rPr lang="en-US" sz="2600" dirty="0"/>
              <a:t>Finally, you may also ASK FOR HELP from a health care provider who can suggest some programs to help teenagers get rid of the habit. </a:t>
            </a:r>
          </a:p>
          <a:p>
            <a:pPr marL="514350" indent="-514350" algn="just">
              <a:buAutoNum type="arabicPeriod"/>
            </a:pPr>
            <a:endParaRPr lang="en-US" sz="2600" dirty="0"/>
          </a:p>
          <a:p>
            <a:pPr marL="514350" indent="-514350" algn="just">
              <a:buAutoNum type="arabicPeriod"/>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pic>
        <p:nvPicPr>
          <p:cNvPr id="2050" name="Picture 2" descr="Say No to Vaping - Health Promotion">
            <a:extLst>
              <a:ext uri="{FF2B5EF4-FFF2-40B4-BE49-F238E27FC236}">
                <a16:creationId xmlns:a16="http://schemas.microsoft.com/office/drawing/2014/main" id="{9B681AE0-93CD-4F0F-5937-F24C9BD0E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9103"/>
            <a:ext cx="4613323" cy="2088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Vaping Sign Images – Browse 1,271 Stock Photos, Vectors, and Video |  Adobe Stock">
            <a:extLst>
              <a:ext uri="{FF2B5EF4-FFF2-40B4-BE49-F238E27FC236}">
                <a16:creationId xmlns:a16="http://schemas.microsoft.com/office/drawing/2014/main" id="{D06881DC-23C5-8D93-7141-A439FAFF3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322" y="4847771"/>
            <a:ext cx="3921077" cy="20120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vaping Vectors &amp; Illustrations for Free Download | Freepik">
            <a:extLst>
              <a:ext uri="{FF2B5EF4-FFF2-40B4-BE49-F238E27FC236}">
                <a16:creationId xmlns:a16="http://schemas.microsoft.com/office/drawing/2014/main" id="{E9E06FB8-2E94-3279-17AB-1BCEB8D21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399" y="4769103"/>
            <a:ext cx="3657601" cy="208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53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cigarettes and teens: Get the facts on vaping | Allina Health">
            <a:extLst>
              <a:ext uri="{FF2B5EF4-FFF2-40B4-BE49-F238E27FC236}">
                <a16:creationId xmlns:a16="http://schemas.microsoft.com/office/drawing/2014/main" id="{DE56F3F8-C14B-B787-D0DA-6A4D5F877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724940" cy="314076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aping Daily — Online Vape Guides &amp; Reviews — #1 Vaping Community">
            <a:extLst>
              <a:ext uri="{FF2B5EF4-FFF2-40B4-BE49-F238E27FC236}">
                <a16:creationId xmlns:a16="http://schemas.microsoft.com/office/drawing/2014/main" id="{8A1B241C-2CCF-D964-AD6E-5D682658B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939" y="-1"/>
            <a:ext cx="6467062" cy="31407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aping Teen: I Found a Vape in His BackPack - Life Coaching For Parents">
            <a:extLst>
              <a:ext uri="{FF2B5EF4-FFF2-40B4-BE49-F238E27FC236}">
                <a16:creationId xmlns:a16="http://schemas.microsoft.com/office/drawing/2014/main" id="{0AD8ECBC-9DDD-7390-E4AA-62A077AFB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140764"/>
            <a:ext cx="5724940" cy="37172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t's safest to avoid e-cigarettes altogether – unless vaping is helping you  quit smoking">
            <a:extLst>
              <a:ext uri="{FF2B5EF4-FFF2-40B4-BE49-F238E27FC236}">
                <a16:creationId xmlns:a16="http://schemas.microsoft.com/office/drawing/2014/main" id="{A7E6DEE5-EADE-FCEE-C5C1-5FA0E6ACA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939" y="3140764"/>
            <a:ext cx="6467061" cy="371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7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89EA-4E61-3FD0-6B52-466739772817}"/>
              </a:ext>
            </a:extLst>
          </p:cNvPr>
          <p:cNvSpPr txBox="1">
            <a:spLocks/>
          </p:cNvSpPr>
          <p:nvPr/>
        </p:nvSpPr>
        <p:spPr>
          <a:xfrm>
            <a:off x="4057638" y="259048"/>
            <a:ext cx="3957650" cy="1055402"/>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600" dirty="0">
                <a:solidFill>
                  <a:srgbClr val="0070C0"/>
                </a:solidFill>
              </a:rPr>
              <a:t>Survey</a:t>
            </a:r>
          </a:p>
        </p:txBody>
      </p:sp>
      <p:sp>
        <p:nvSpPr>
          <p:cNvPr id="3" name="Content Placeholder 2">
            <a:extLst>
              <a:ext uri="{FF2B5EF4-FFF2-40B4-BE49-F238E27FC236}">
                <a16:creationId xmlns:a16="http://schemas.microsoft.com/office/drawing/2014/main" id="{0E7F7CCE-71DE-8A3E-3398-AF7FB2294B69}"/>
              </a:ext>
            </a:extLst>
          </p:cNvPr>
          <p:cNvSpPr txBox="1">
            <a:spLocks/>
          </p:cNvSpPr>
          <p:nvPr/>
        </p:nvSpPr>
        <p:spPr>
          <a:xfrm>
            <a:off x="1682857" y="1584772"/>
            <a:ext cx="8675593" cy="277292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600" u="sng" dirty="0">
                <a:hlinkClick r:id="rId2"/>
              </a:rPr>
              <a:t>https://docs.google.com/forms/d/11LT7REm-gFLBvWogYy1H3ImQBmzJfF7eJ4cD2fBqnH8</a:t>
            </a:r>
            <a:endParaRPr lang="en-US" sz="2600" u="sng" dirty="0"/>
          </a:p>
          <a:p>
            <a:pPr marL="0" indent="0" algn="ctr">
              <a:buFont typeface="Wingdings 3" charset="2"/>
              <a:buNone/>
            </a:pPr>
            <a:endParaRPr lang="en-US" sz="2600" dirty="0"/>
          </a:p>
          <a:p>
            <a:pPr marL="0" indent="0" algn="ctr">
              <a:buFont typeface="Wingdings 3" charset="2"/>
              <a:buNone/>
            </a:pPr>
            <a:endParaRPr lang="en-US" sz="2600" dirty="0"/>
          </a:p>
          <a:p>
            <a:pPr marL="0" indent="0" algn="ctr">
              <a:buFont typeface="Wingdings 3" charset="2"/>
              <a:buNone/>
            </a:pPr>
            <a:endParaRPr lang="en-US" sz="2600" dirty="0"/>
          </a:p>
          <a:p>
            <a:pPr marL="514350" indent="-514350" algn="ctr">
              <a:buFont typeface="Wingdings 3" charset="2"/>
              <a:buAutoNum type="arabicPeriod"/>
            </a:pPr>
            <a:endParaRPr lang="en-US" sz="2600" dirty="0"/>
          </a:p>
          <a:p>
            <a:pPr marL="514350" indent="-514350" algn="ctr">
              <a:buFont typeface="Wingdings 3" charset="2"/>
              <a:buAutoNum type="arabicPeriod"/>
            </a:pPr>
            <a:endParaRPr lang="en-US" sz="2600" dirty="0"/>
          </a:p>
          <a:p>
            <a:pPr marL="0" indent="0" algn="ctr">
              <a:buFont typeface="Wingdings 3" charset="2"/>
              <a:buNone/>
            </a:pPr>
            <a:endParaRPr lang="en-US" sz="2600" dirty="0"/>
          </a:p>
          <a:p>
            <a:pPr marL="0" indent="0" algn="ctr">
              <a:buFont typeface="Wingdings 3" charset="2"/>
              <a:buNone/>
            </a:pPr>
            <a:endParaRPr lang="en-US" sz="2600" dirty="0"/>
          </a:p>
          <a:p>
            <a:pPr marL="0" indent="0" algn="ctr">
              <a:buFont typeface="Wingdings 3" charset="2"/>
              <a:buNone/>
            </a:pPr>
            <a:endParaRPr lang="en-US" sz="2600" dirty="0"/>
          </a:p>
        </p:txBody>
      </p:sp>
    </p:spTree>
    <p:extLst>
      <p:ext uri="{BB962C8B-B14F-4D97-AF65-F5344CB8AC3E}">
        <p14:creationId xmlns:p14="http://schemas.microsoft.com/office/powerpoint/2010/main" val="1962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1DA76A4-AD65-7E1E-8926-871B0649BF13}"/>
              </a:ext>
            </a:extLst>
          </p:cNvPr>
          <p:cNvSpPr txBox="1">
            <a:spLocks/>
          </p:cNvSpPr>
          <p:nvPr/>
        </p:nvSpPr>
        <p:spPr>
          <a:xfrm>
            <a:off x="192657" y="188687"/>
            <a:ext cx="11592943" cy="651691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3600" dirty="0">
                <a:solidFill>
                  <a:schemeClr val="accent1">
                    <a:lumMod val="75000"/>
                  </a:schemeClr>
                </a:solidFill>
                <a:hlinkClick r:id="rId2">
                  <a:extLst>
                    <a:ext uri="{A12FA001-AC4F-418D-AE19-62706E023703}">
                      <ahyp:hlinkClr xmlns:ahyp="http://schemas.microsoft.com/office/drawing/2018/hyperlinkcolor" val="tx"/>
                    </a:ext>
                  </a:extLst>
                </a:hlinkClick>
              </a:rPr>
              <a:t>Resources</a:t>
            </a:r>
          </a:p>
          <a:p>
            <a:pPr marL="0" indent="0">
              <a:buNone/>
            </a:pPr>
            <a:endParaRPr lang="en-US" sz="400" dirty="0">
              <a:solidFill>
                <a:schemeClr val="accent1">
                  <a:lumMod val="75000"/>
                </a:schemeClr>
              </a:solidFill>
              <a:hlinkClick r:id="rId2">
                <a:extLst>
                  <a:ext uri="{A12FA001-AC4F-418D-AE19-62706E023703}">
                    <ahyp:hlinkClr xmlns:ahyp="http://schemas.microsoft.com/office/drawing/2018/hyperlinkcolor" val="tx"/>
                  </a:ext>
                </a:extLst>
              </a:hlinkClick>
            </a:endParaRPr>
          </a:p>
          <a:p>
            <a:pPr>
              <a:buFont typeface="Wingdings" panose="05000000000000000000" pitchFamily="2" charset="2"/>
              <a:buChar char="q"/>
            </a:pPr>
            <a:r>
              <a:rPr lang="en-US" sz="2000" dirty="0">
                <a:solidFill>
                  <a:schemeClr val="accent1">
                    <a:lumMod val="75000"/>
                  </a:schemeClr>
                </a:solidFill>
                <a:hlinkClick r:id="rId2">
                  <a:extLst>
                    <a:ext uri="{A12FA001-AC4F-418D-AE19-62706E023703}">
                      <ahyp:hlinkClr xmlns:ahyp="http://schemas.microsoft.com/office/drawing/2018/hyperlinkcolor" val="tx"/>
                    </a:ext>
                  </a:extLst>
                </a:hlinkClick>
              </a:rPr>
              <a:t>https://www.hopkinsmedicine.org/health/wellness-and-prevention/5-truths-you-need-to-know-about-vaping</a:t>
            </a:r>
            <a:endParaRPr lang="en-US" sz="2000" dirty="0">
              <a:solidFill>
                <a:schemeClr val="accent1">
                  <a:lumMod val="75000"/>
                </a:schemeClr>
              </a:solidFill>
            </a:endParaRPr>
          </a:p>
          <a:p>
            <a:pPr>
              <a:buFont typeface="Wingdings" panose="05000000000000000000" pitchFamily="2" charset="2"/>
              <a:buChar char="q"/>
            </a:pPr>
            <a:r>
              <a:rPr lang="en-US" sz="2000" u="sng" dirty="0">
                <a:solidFill>
                  <a:schemeClr val="accent1">
                    <a:lumMod val="75000"/>
                  </a:schemeClr>
                </a:solidFill>
                <a:latin typeface="+mj-lt"/>
                <a:ea typeface="Times New Roman" panose="02020603050405020304" pitchFamily="18" charset="0"/>
                <a:cs typeface="Times New Roman" panose="02020603050405020304" pitchFamily="18" charset="0"/>
              </a:rPr>
              <a:t>https://www.hopkinsmedicine.org/health/wellness-and-prevention/what-does-vaping-do-to-your-lungs</a:t>
            </a:r>
            <a:endParaRPr lang="en-US" sz="20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000" u="sng" dirty="0">
                <a:solidFill>
                  <a:schemeClr val="accent1">
                    <a:lumMod val="75000"/>
                  </a:schemeClr>
                </a:solidFill>
                <a:latin typeface="+mj-lt"/>
                <a:cs typeface="Times New Roman" panose="02020603050405020304" pitchFamily="18" charset="0"/>
                <a:hlinkClick r:id="rId3">
                  <a:extLst>
                    <a:ext uri="{A12FA001-AC4F-418D-AE19-62706E023703}">
                      <ahyp:hlinkClr xmlns:ahyp="http://schemas.microsoft.com/office/drawing/2018/hyperlinkcolor" val="tx"/>
                    </a:ext>
                  </a:extLst>
                </a:hlinkClick>
              </a:rPr>
              <a:t>https://www.webmd.com/connect-to-care/vaping/what-is-vaping</a:t>
            </a:r>
            <a:endParaRPr lang="en-US" sz="2000" dirty="0">
              <a:solidFill>
                <a:schemeClr val="accent1">
                  <a:lumMod val="75000"/>
                </a:schemeClr>
              </a:solidFill>
            </a:endParaRPr>
          </a:p>
          <a:p>
            <a:pPr>
              <a:buFont typeface="Wingdings" panose="05000000000000000000" pitchFamily="2" charset="2"/>
              <a:buChar char="q"/>
            </a:pPr>
            <a:r>
              <a:rPr lang="en-US" sz="2000" dirty="0">
                <a:solidFill>
                  <a:schemeClr val="accent1">
                    <a:lumMod val="75000"/>
                  </a:schemeClr>
                </a:solidFill>
                <a:hlinkClick r:id="rId4">
                  <a:extLst>
                    <a:ext uri="{A12FA001-AC4F-418D-AE19-62706E023703}">
                      <ahyp:hlinkClr xmlns:ahyp="http://schemas.microsoft.com/office/drawing/2018/hyperlinkcolor" val="tx"/>
                    </a:ext>
                  </a:extLst>
                </a:hlinkClick>
              </a:rPr>
              <a:t>https://medlineplus.gov/lungdiseases.html#:~:text=The%20term%20lung%20disease%20refers,can%20lead%20to%20respiratory%20failure</a:t>
            </a:r>
            <a:r>
              <a:rPr lang="en-US" sz="2000" dirty="0">
                <a:solidFill>
                  <a:schemeClr val="accent1">
                    <a:lumMod val="75000"/>
                  </a:schemeClr>
                </a:solidFill>
              </a:rPr>
              <a:t>.</a:t>
            </a:r>
          </a:p>
          <a:p>
            <a:pPr>
              <a:buFont typeface="Wingdings" panose="05000000000000000000" pitchFamily="2" charset="2"/>
              <a:buChar char="q"/>
            </a:pPr>
            <a:r>
              <a:rPr lang="en-US" sz="2000" dirty="0">
                <a:solidFill>
                  <a:schemeClr val="accent1">
                    <a:lumMod val="75000"/>
                  </a:schemeClr>
                </a:solidFill>
                <a:hlinkClick r:id="rId5">
                  <a:extLst>
                    <a:ext uri="{A12FA001-AC4F-418D-AE19-62706E023703}">
                      <ahyp:hlinkClr xmlns:ahyp="http://schemas.microsoft.com/office/drawing/2018/hyperlinkcolor" val="tx"/>
                    </a:ext>
                  </a:extLst>
                </a:hlinkClick>
              </a:rPr>
              <a:t>https://www.mayoclinic.org/diseases-conditions/tachycardia/symptoms-causes/syc-20355127#:~:text=Tachycardia%20(tak%2Dih%2DKAHR,as%20a%20response%20to%20stress</a:t>
            </a:r>
            <a:r>
              <a:rPr lang="en-US" sz="2000" dirty="0">
                <a:solidFill>
                  <a:schemeClr val="accent1">
                    <a:lumMod val="75000"/>
                  </a:schemeClr>
                </a:solidFill>
              </a:rPr>
              <a:t>.</a:t>
            </a:r>
          </a:p>
          <a:p>
            <a:pPr>
              <a:buFont typeface="Wingdings" panose="05000000000000000000" pitchFamily="2" charset="2"/>
              <a:buChar char="q"/>
            </a:pPr>
            <a:r>
              <a:rPr lang="en-US" sz="2000" dirty="0">
                <a:solidFill>
                  <a:schemeClr val="accent1">
                    <a:lumMod val="75000"/>
                  </a:schemeClr>
                </a:solidFill>
                <a:hlinkClick r:id="rId6">
                  <a:extLst>
                    <a:ext uri="{A12FA001-AC4F-418D-AE19-62706E023703}">
                      <ahyp:hlinkClr xmlns:ahyp="http://schemas.microsoft.com/office/drawing/2018/hyperlinkcolor" val="tx"/>
                    </a:ext>
                  </a:extLst>
                </a:hlinkClick>
              </a:rPr>
              <a:t>https://www.mayoclinic.org/diseases-conditions/chest-pain/symptoms-causes/syc-20370838</a:t>
            </a:r>
            <a:endParaRPr lang="en-US" sz="2000" dirty="0">
              <a:solidFill>
                <a:schemeClr val="accent1">
                  <a:lumMod val="75000"/>
                </a:schemeClr>
              </a:solidFill>
            </a:endParaRPr>
          </a:p>
          <a:p>
            <a:pPr>
              <a:buFont typeface="Wingdings" panose="05000000000000000000" pitchFamily="2" charset="2"/>
              <a:buChar char="q"/>
            </a:pPr>
            <a:r>
              <a:rPr lang="en-US" sz="2000" dirty="0">
                <a:solidFill>
                  <a:schemeClr val="accent1">
                    <a:lumMod val="75000"/>
                  </a:schemeClr>
                </a:solidFill>
                <a:hlinkClick r:id="rId7">
                  <a:extLst>
                    <a:ext uri="{A12FA001-AC4F-418D-AE19-62706E023703}">
                      <ahyp:hlinkClr xmlns:ahyp="http://schemas.microsoft.com/office/drawing/2018/hyperlinkcolor" val="tx"/>
                    </a:ext>
                  </a:extLst>
                </a:hlinkClick>
              </a:rPr>
              <a:t>https://www.undo.org/environmental-impact/vape-waste-is-toxic-waste</a:t>
            </a:r>
            <a:endParaRPr lang="en-US" sz="2000" dirty="0">
              <a:solidFill>
                <a:schemeClr val="accent1">
                  <a:lumMod val="75000"/>
                </a:schemeClr>
              </a:solidFill>
            </a:endParaRPr>
          </a:p>
          <a:p>
            <a:pPr>
              <a:buFont typeface="Wingdings" panose="05000000000000000000" pitchFamily="2" charset="2"/>
              <a:buChar char="q"/>
            </a:pPr>
            <a:r>
              <a:rPr lang="en-US" sz="2000" dirty="0">
                <a:solidFill>
                  <a:schemeClr val="accent1">
                    <a:lumMod val="75000"/>
                  </a:schemeClr>
                </a:solidFill>
                <a:hlinkClick r:id="rId8">
                  <a:extLst>
                    <a:ext uri="{A12FA001-AC4F-418D-AE19-62706E023703}">
                      <ahyp:hlinkClr xmlns:ahyp="http://schemas.microsoft.com/office/drawing/2018/hyperlinkcolor" val="tx"/>
                    </a:ext>
                  </a:extLst>
                </a:hlinkClick>
              </a:rPr>
              <a:t>https://healthy.ucdavis.edu/smoke-tobacco-free/vaping-campaign/environmental</a:t>
            </a:r>
            <a:endParaRPr lang="en-US" sz="2000" dirty="0">
              <a:solidFill>
                <a:schemeClr val="accent1">
                  <a:lumMod val="75000"/>
                </a:schemeClr>
              </a:solidFill>
            </a:endParaRPr>
          </a:p>
          <a:p>
            <a:pPr>
              <a:buFont typeface="Wingdings" panose="05000000000000000000" pitchFamily="2" charset="2"/>
              <a:buChar char="q"/>
            </a:pPr>
            <a:r>
              <a:rPr lang="en-US" sz="2000" dirty="0">
                <a:solidFill>
                  <a:schemeClr val="accent1">
                    <a:lumMod val="75000"/>
                  </a:schemeClr>
                </a:solidFill>
                <a:hlinkClick r:id="rId9">
                  <a:extLst>
                    <a:ext uri="{A12FA001-AC4F-418D-AE19-62706E023703}">
                      <ahyp:hlinkClr xmlns:ahyp="http://schemas.microsoft.com/office/drawing/2018/hyperlinkcolor" val="tx"/>
                    </a:ext>
                  </a:extLst>
                </a:hlinkClick>
              </a:rPr>
              <a:t>https://utswmed.org/cancer/community-outreach/join-a-conversation/beating-nicotine-together/how-to-quit-vaping-teen/</a:t>
            </a:r>
            <a:endParaRPr lang="en-US" sz="2000" dirty="0">
              <a:solidFill>
                <a:schemeClr val="accent1">
                  <a:lumMod val="75000"/>
                </a:schemeClr>
              </a:solidFill>
            </a:endParaRPr>
          </a:p>
          <a:p>
            <a:pPr>
              <a:buFont typeface="Wingdings" panose="05000000000000000000" pitchFamily="2" charset="2"/>
              <a:buChar char="q"/>
            </a:pPr>
            <a:endParaRPr lang="en-US"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US" sz="2000" dirty="0">
              <a:solidFill>
                <a:schemeClr val="accent1">
                  <a:lumMod val="75000"/>
                </a:schemeClr>
              </a:solidFill>
            </a:endParaRPr>
          </a:p>
          <a:p>
            <a:pPr>
              <a:buFont typeface="Wingdings" panose="05000000000000000000" pitchFamily="2" charset="2"/>
              <a:buChar char="q"/>
            </a:pPr>
            <a:endParaRPr lang="en-US" sz="2000" dirty="0">
              <a:solidFill>
                <a:schemeClr val="accent1">
                  <a:lumMod val="75000"/>
                </a:schemeClr>
              </a:solidFill>
            </a:endParaRPr>
          </a:p>
          <a:p>
            <a:pPr>
              <a:buFont typeface="Wingdings" panose="05000000000000000000" pitchFamily="2" charset="2"/>
              <a:buChar char="q"/>
            </a:pPr>
            <a:endParaRPr lang="en-US" sz="2000" u="sng" dirty="0">
              <a:solidFill>
                <a:schemeClr val="accent1">
                  <a:lumMod val="75000"/>
                </a:schemeClr>
              </a:solidFill>
            </a:endParaRPr>
          </a:p>
          <a:p>
            <a:pPr marL="0" indent="0" algn="ctr">
              <a:buFont typeface="Wingdings 3" charset="2"/>
              <a:buNone/>
            </a:pPr>
            <a:endParaRPr lang="en-US" sz="2000" dirty="0">
              <a:solidFill>
                <a:schemeClr val="accent1">
                  <a:lumMod val="75000"/>
                </a:schemeClr>
              </a:solidFill>
            </a:endParaRPr>
          </a:p>
          <a:p>
            <a:pPr marL="0" indent="0" algn="ctr">
              <a:buFont typeface="Wingdings 3" charset="2"/>
              <a:buNone/>
            </a:pPr>
            <a:endParaRPr lang="en-US" sz="2000" dirty="0">
              <a:solidFill>
                <a:schemeClr val="accent1">
                  <a:lumMod val="75000"/>
                </a:schemeClr>
              </a:solidFill>
            </a:endParaRPr>
          </a:p>
          <a:p>
            <a:pPr marL="0" indent="0" algn="ctr">
              <a:buFont typeface="Wingdings 3" charset="2"/>
              <a:buNone/>
            </a:pPr>
            <a:endParaRPr lang="en-US" sz="2000" dirty="0">
              <a:solidFill>
                <a:schemeClr val="accent1">
                  <a:lumMod val="75000"/>
                </a:schemeClr>
              </a:solidFill>
            </a:endParaRPr>
          </a:p>
          <a:p>
            <a:pPr marL="514350" indent="-514350" algn="ctr">
              <a:buFont typeface="Wingdings 3" charset="2"/>
              <a:buAutoNum type="arabicPeriod"/>
            </a:pPr>
            <a:endParaRPr lang="en-US" sz="2000" dirty="0">
              <a:solidFill>
                <a:schemeClr val="accent1">
                  <a:lumMod val="75000"/>
                </a:schemeClr>
              </a:solidFill>
            </a:endParaRPr>
          </a:p>
          <a:p>
            <a:pPr marL="514350" indent="-514350" algn="ctr">
              <a:buFont typeface="Wingdings 3" charset="2"/>
              <a:buAutoNum type="arabicPeriod"/>
            </a:pPr>
            <a:endParaRPr lang="en-US" sz="2000" dirty="0">
              <a:solidFill>
                <a:schemeClr val="accent1">
                  <a:lumMod val="75000"/>
                </a:schemeClr>
              </a:solidFill>
            </a:endParaRPr>
          </a:p>
          <a:p>
            <a:pPr marL="0" indent="0" algn="ctr">
              <a:buFont typeface="Wingdings 3" charset="2"/>
              <a:buNone/>
            </a:pPr>
            <a:endParaRPr lang="en-US" sz="2000" dirty="0">
              <a:solidFill>
                <a:schemeClr val="accent1">
                  <a:lumMod val="75000"/>
                </a:schemeClr>
              </a:solidFill>
            </a:endParaRPr>
          </a:p>
          <a:p>
            <a:pPr marL="0" indent="0" algn="ctr">
              <a:buFont typeface="Wingdings 3" charset="2"/>
              <a:buNone/>
            </a:pPr>
            <a:endParaRPr lang="en-US" sz="2000" dirty="0">
              <a:solidFill>
                <a:schemeClr val="accent1">
                  <a:lumMod val="75000"/>
                </a:schemeClr>
              </a:solidFill>
            </a:endParaRPr>
          </a:p>
          <a:p>
            <a:pPr marL="0" indent="0" algn="ctr">
              <a:buFont typeface="Wingdings 3" charset="2"/>
              <a:buNone/>
            </a:pPr>
            <a:endParaRPr lang="en-US" sz="2000" dirty="0">
              <a:solidFill>
                <a:schemeClr val="accent1">
                  <a:lumMod val="75000"/>
                </a:schemeClr>
              </a:solidFill>
            </a:endParaRPr>
          </a:p>
        </p:txBody>
      </p:sp>
    </p:spTree>
    <p:extLst>
      <p:ext uri="{BB962C8B-B14F-4D97-AF65-F5344CB8AC3E}">
        <p14:creationId xmlns:p14="http://schemas.microsoft.com/office/powerpoint/2010/main" val="211989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5928-190A-243C-94CE-17F1AEF86EA9}"/>
              </a:ext>
            </a:extLst>
          </p:cNvPr>
          <p:cNvSpPr>
            <a:spLocks noGrp="1"/>
          </p:cNvSpPr>
          <p:nvPr>
            <p:ph type="title"/>
          </p:nvPr>
        </p:nvSpPr>
        <p:spPr>
          <a:xfrm>
            <a:off x="1114656" y="2768600"/>
            <a:ext cx="8596668" cy="1320800"/>
          </a:xfrm>
        </p:spPr>
        <p:txBody>
          <a:bodyPr>
            <a:normAutofit/>
          </a:bodyPr>
          <a:lstStyle/>
          <a:p>
            <a:pPr algn="ctr"/>
            <a:r>
              <a:rPr lang="en-US" sz="6600" dirty="0">
                <a:solidFill>
                  <a:srgbClr val="0070C0"/>
                </a:solidFill>
              </a:rPr>
              <a:t>Thanks For Listening!</a:t>
            </a:r>
          </a:p>
        </p:txBody>
      </p:sp>
    </p:spTree>
    <p:extLst>
      <p:ext uri="{BB962C8B-B14F-4D97-AF65-F5344CB8AC3E}">
        <p14:creationId xmlns:p14="http://schemas.microsoft.com/office/powerpoint/2010/main" val="376093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 vaping risks becoming 'public health catastrophe' in UK, experts warn  | E-cigarettes | The Guardian">
            <a:extLst>
              <a:ext uri="{FF2B5EF4-FFF2-40B4-BE49-F238E27FC236}">
                <a16:creationId xmlns:a16="http://schemas.microsoft.com/office/drawing/2014/main" id="{61AB5257-954A-3B1C-5534-8EAB28BFC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548" y="0"/>
            <a:ext cx="42804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aping May Be More Dangerous Than Cigarette Smoking, Studies Show |  University Hospitals">
            <a:extLst>
              <a:ext uri="{FF2B5EF4-FFF2-40B4-BE49-F238E27FC236}">
                <a16:creationId xmlns:a16="http://schemas.microsoft.com/office/drawing/2014/main" id="{93E3F83F-DE03-266D-421B-3F50DE30F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390193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Vaping Better Than Smoking? | American Heart Association">
            <a:extLst>
              <a:ext uri="{FF2B5EF4-FFF2-40B4-BE49-F238E27FC236}">
                <a16:creationId xmlns:a16="http://schemas.microsoft.com/office/drawing/2014/main" id="{A44897BB-E89B-671F-B51E-2CB8452D0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3623639"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stop the epidemic of vaping-associated lung illness | AAMC">
            <a:extLst>
              <a:ext uri="{FF2B5EF4-FFF2-40B4-BE49-F238E27FC236}">
                <a16:creationId xmlns:a16="http://schemas.microsoft.com/office/drawing/2014/main" id="{8F3F86F9-4148-A377-D4AE-827AC74AE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640" y="0"/>
            <a:ext cx="428790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cigarettes and vaping">
            <a:extLst>
              <a:ext uri="{FF2B5EF4-FFF2-40B4-BE49-F238E27FC236}">
                <a16:creationId xmlns:a16="http://schemas.microsoft.com/office/drawing/2014/main" id="{977B36C9-1A9D-86A7-9B97-EEF4235562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1936" y="3428998"/>
            <a:ext cx="3623639"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pcorn Lung: Health Risks and Other Side Effects Surrounding Vaping –  Minnetonka Breezes">
            <a:extLst>
              <a:ext uri="{FF2B5EF4-FFF2-40B4-BE49-F238E27FC236}">
                <a16:creationId xmlns:a16="http://schemas.microsoft.com/office/drawing/2014/main" id="{A05DD17E-D775-6003-27D9-CB12F83C39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5575" y="3428994"/>
            <a:ext cx="4666424"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5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5" y="99586"/>
            <a:ext cx="8596668" cy="901149"/>
          </a:xfrm>
        </p:spPr>
        <p:txBody>
          <a:bodyPr/>
          <a:lstStyle/>
          <a:p>
            <a:r>
              <a:rPr lang="en-US" dirty="0">
                <a:solidFill>
                  <a:srgbClr val="0070C0"/>
                </a:solidFill>
              </a:rPr>
              <a:t>Who’s our audience</a:t>
            </a:r>
          </a:p>
        </p:txBody>
      </p:sp>
      <p:sp>
        <p:nvSpPr>
          <p:cNvPr id="3" name="Content Placeholder 2"/>
          <p:cNvSpPr>
            <a:spLocks noGrp="1"/>
          </p:cNvSpPr>
          <p:nvPr>
            <p:ph idx="1"/>
          </p:nvPr>
        </p:nvSpPr>
        <p:spPr>
          <a:xfrm>
            <a:off x="655095" y="771622"/>
            <a:ext cx="10460580" cy="2043020"/>
          </a:xfrm>
        </p:spPr>
        <p:txBody>
          <a:bodyPr>
            <a:normAutofit/>
          </a:bodyPr>
          <a:lstStyle/>
          <a:p>
            <a:pPr marL="0" indent="0" algn="just">
              <a:buNone/>
            </a:pPr>
            <a:r>
              <a:rPr lang="en-US" sz="2800" dirty="0"/>
              <a:t>In our campaign we would like to focus mainly on our high school students, hence our survey has covered all the expected ages, although the results were exclusively among teenagers.  </a:t>
            </a:r>
          </a:p>
          <a:p>
            <a:pPr marL="0" indent="0" algn="just">
              <a:buNone/>
            </a:pPr>
            <a:endParaRPr lang="en-US" sz="2800" b="1" dirty="0">
              <a:solidFill>
                <a:srgbClr val="FF0000"/>
              </a:solidFill>
            </a:endParaRPr>
          </a:p>
          <a:p>
            <a:pPr marL="0" indent="0" algn="just">
              <a:buNone/>
            </a:pPr>
            <a:endParaRPr lang="en-US" sz="2800" dirty="0"/>
          </a:p>
          <a:p>
            <a:pPr marL="0" indent="0" algn="just">
              <a:buNone/>
            </a:pPr>
            <a:endParaRPr lang="en-US" sz="2800" dirty="0"/>
          </a:p>
          <a:p>
            <a:pPr marL="0" indent="0" algn="just">
              <a:buNone/>
            </a:pPr>
            <a:endParaRPr lang="en-US" sz="2800" dirty="0"/>
          </a:p>
          <a:p>
            <a:pPr marL="0" indent="0" algn="just">
              <a:buNone/>
            </a:pPr>
            <a:endParaRPr lang="en-US" sz="2800" dirty="0"/>
          </a:p>
        </p:txBody>
      </p:sp>
      <p:pic>
        <p:nvPicPr>
          <p:cNvPr id="4098" name="Picture 2" descr="4 Ways to Reduce the Environmental Impact of Vaping - VIVA GLAM MAGAZINE™">
            <a:extLst>
              <a:ext uri="{FF2B5EF4-FFF2-40B4-BE49-F238E27FC236}">
                <a16:creationId xmlns:a16="http://schemas.microsoft.com/office/drawing/2014/main" id="{FCCB8C35-37D0-2358-F226-03450BACC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95" y="2816226"/>
            <a:ext cx="5175862" cy="4036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 e-Cigarettes Affect the Environment as much as regular cigarettes do?">
            <a:extLst>
              <a:ext uri="{FF2B5EF4-FFF2-40B4-BE49-F238E27FC236}">
                <a16:creationId xmlns:a16="http://schemas.microsoft.com/office/drawing/2014/main" id="{82222CDD-9D49-408E-A2F4-5B8387C74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957" y="2814642"/>
            <a:ext cx="5705948" cy="404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58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5" y="99586"/>
            <a:ext cx="8596668" cy="901149"/>
          </a:xfrm>
        </p:spPr>
        <p:txBody>
          <a:bodyPr/>
          <a:lstStyle/>
          <a:p>
            <a:r>
              <a:rPr lang="en-US" dirty="0">
                <a:solidFill>
                  <a:srgbClr val="0070C0"/>
                </a:solidFill>
              </a:rPr>
              <a:t>Vaping</a:t>
            </a:r>
          </a:p>
        </p:txBody>
      </p:sp>
      <p:sp>
        <p:nvSpPr>
          <p:cNvPr id="3" name="Content Placeholder 2"/>
          <p:cNvSpPr>
            <a:spLocks noGrp="1"/>
          </p:cNvSpPr>
          <p:nvPr>
            <p:ph idx="1"/>
          </p:nvPr>
        </p:nvSpPr>
        <p:spPr>
          <a:xfrm>
            <a:off x="597942" y="801018"/>
            <a:ext cx="10503443" cy="2170782"/>
          </a:xfrm>
        </p:spPr>
        <p:txBody>
          <a:bodyPr>
            <a:normAutofit/>
          </a:bodyPr>
          <a:lstStyle/>
          <a:p>
            <a:pPr marL="0" indent="0" algn="just">
              <a:buNone/>
            </a:pPr>
            <a:endParaRPr lang="en-US" sz="100" dirty="0"/>
          </a:p>
          <a:p>
            <a:pPr marL="0" indent="0" algn="just">
              <a:buNone/>
            </a:pPr>
            <a:r>
              <a:rPr lang="en-US" sz="2800" dirty="0"/>
              <a:t>Although vaping </a:t>
            </a:r>
            <a:r>
              <a:rPr lang="en-US" sz="2800" b="1" dirty="0"/>
              <a:t>might be</a:t>
            </a:r>
            <a:r>
              <a:rPr lang="en-US" sz="2800" dirty="0"/>
              <a:t> less harmful than smoking, but it is still </a:t>
            </a:r>
            <a:r>
              <a:rPr lang="en-US" sz="2800" b="1" dirty="0"/>
              <a:t>not safe</a:t>
            </a:r>
            <a:r>
              <a:rPr lang="en-US" sz="2800" dirty="0"/>
              <a:t>, as the electronic cigarettes heat nicotine (that is extracted from tobacco) mixed with flavors and other chemicals that you inhale.</a:t>
            </a:r>
          </a:p>
          <a:p>
            <a:pPr marL="0" indent="0" algn="just">
              <a:buNone/>
            </a:pPr>
            <a:endParaRPr lang="en-US" sz="2800" dirty="0"/>
          </a:p>
          <a:p>
            <a:pPr marL="0" indent="0" algn="just">
              <a:buNone/>
            </a:pPr>
            <a:endParaRPr lang="en-US" sz="2800" dirty="0"/>
          </a:p>
          <a:p>
            <a:pPr marL="0" indent="0" algn="just">
              <a:buNone/>
            </a:pPr>
            <a:endParaRPr lang="en-US" sz="2800" dirty="0"/>
          </a:p>
        </p:txBody>
      </p:sp>
      <p:pic>
        <p:nvPicPr>
          <p:cNvPr id="5124" name="Picture 4" descr="Can Vaping Cause Lung Disease And Breathing Problems?">
            <a:extLst>
              <a:ext uri="{FF2B5EF4-FFF2-40B4-BE49-F238E27FC236}">
                <a16:creationId xmlns:a16="http://schemas.microsoft.com/office/drawing/2014/main" id="{E4FF9F6E-43DB-AA93-F83A-E07EB7E02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63" y="2971799"/>
            <a:ext cx="5358175" cy="38862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en vaping: An epidemic with unknown consequences | Children's Wisconsin">
            <a:extLst>
              <a:ext uri="{FF2B5EF4-FFF2-40B4-BE49-F238E27FC236}">
                <a16:creationId xmlns:a16="http://schemas.microsoft.com/office/drawing/2014/main" id="{FC11968C-2B92-1878-7548-9FA506B2D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994" y="2971800"/>
            <a:ext cx="5358175"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6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252"/>
            <a:ext cx="8596668" cy="901149"/>
          </a:xfrm>
        </p:spPr>
        <p:txBody>
          <a:bodyPr/>
          <a:lstStyle/>
          <a:p>
            <a:r>
              <a:rPr lang="en-US" dirty="0">
                <a:solidFill>
                  <a:srgbClr val="0070C0"/>
                </a:solidFill>
              </a:rPr>
              <a:t>Vaping</a:t>
            </a:r>
          </a:p>
        </p:txBody>
      </p:sp>
      <p:sp>
        <p:nvSpPr>
          <p:cNvPr id="3" name="Content Placeholder 2"/>
          <p:cNvSpPr>
            <a:spLocks noGrp="1"/>
          </p:cNvSpPr>
          <p:nvPr>
            <p:ph idx="1"/>
          </p:nvPr>
        </p:nvSpPr>
        <p:spPr>
          <a:xfrm>
            <a:off x="655095" y="596350"/>
            <a:ext cx="10431238" cy="4465980"/>
          </a:xfrm>
        </p:spPr>
        <p:txBody>
          <a:bodyPr>
            <a:normAutofit fontScale="92500" lnSpcReduction="20000"/>
          </a:bodyPr>
          <a:lstStyle/>
          <a:p>
            <a:pPr marL="0" indent="0" algn="just">
              <a:buNone/>
            </a:pPr>
            <a:r>
              <a:rPr lang="en-US" sz="2800" dirty="0"/>
              <a:t>In order to provide our campaign with rich information, as a result to help raise awareness, therefore we want to dig more into gathering facts and share them with our audience.</a:t>
            </a:r>
          </a:p>
          <a:p>
            <a:pPr marL="0" indent="0" algn="just">
              <a:buNone/>
            </a:pPr>
            <a:endParaRPr lang="en-US" sz="100" dirty="0"/>
          </a:p>
          <a:p>
            <a:pPr marL="0" indent="0" algn="just">
              <a:buNone/>
            </a:pPr>
            <a:r>
              <a:rPr lang="en-US" sz="2800" dirty="0"/>
              <a:t>To begin with, we all have to know that electronic and regular cigarettes </a:t>
            </a:r>
            <a:r>
              <a:rPr lang="en-US" sz="2800" b="1" dirty="0"/>
              <a:t>both</a:t>
            </a:r>
            <a:r>
              <a:rPr lang="en-US" sz="2800" dirty="0"/>
              <a:t> contain nicotine that may be as addictive as heroin and cocaine, in addition users may get </a:t>
            </a:r>
            <a:r>
              <a:rPr lang="en-US" sz="2800" b="1" dirty="0"/>
              <a:t>even</a:t>
            </a:r>
            <a:r>
              <a:rPr lang="en-US" sz="2800" dirty="0"/>
              <a:t> </a:t>
            </a:r>
            <a:r>
              <a:rPr lang="en-US" sz="2800" b="1" dirty="0"/>
              <a:t>more</a:t>
            </a:r>
            <a:r>
              <a:rPr lang="en-US" sz="2800" dirty="0"/>
              <a:t> </a:t>
            </a:r>
            <a:r>
              <a:rPr lang="en-US" sz="2800" b="1" dirty="0"/>
              <a:t>nicotine</a:t>
            </a:r>
            <a:r>
              <a:rPr lang="en-US" sz="2800" dirty="0"/>
              <a:t> when buying extra strength cartridges which have higher concentration of nicotine.</a:t>
            </a:r>
          </a:p>
          <a:p>
            <a:pPr marL="0" indent="0" algn="just">
              <a:buNone/>
            </a:pPr>
            <a:endParaRPr lang="en-US" sz="100" dirty="0"/>
          </a:p>
          <a:p>
            <a:pPr marL="0" indent="0" algn="just">
              <a:buNone/>
            </a:pPr>
            <a:r>
              <a:rPr lang="en-US" sz="2800" dirty="0"/>
              <a:t>Furthermore, a recent study found that most people who intended to use electronic cigarettes to quit smoking, ended up using both traditional and electronic cigarettes.</a:t>
            </a:r>
          </a:p>
          <a:p>
            <a:pPr marL="0" indent="0" algn="just">
              <a:buNone/>
            </a:pPr>
            <a:endParaRPr lang="en-US" sz="2800" dirty="0"/>
          </a:p>
          <a:p>
            <a:pPr marL="0" indent="0" algn="just">
              <a:buNone/>
            </a:pPr>
            <a:endParaRPr lang="en-US" sz="2800" dirty="0"/>
          </a:p>
          <a:p>
            <a:pPr marL="0" indent="0" algn="just">
              <a:buNone/>
            </a:pPr>
            <a:endParaRPr lang="en-US" sz="2800" dirty="0"/>
          </a:p>
          <a:p>
            <a:pPr marL="0" indent="0" algn="just">
              <a:buNone/>
            </a:pPr>
            <a:endParaRPr lang="en-US" sz="2800" dirty="0"/>
          </a:p>
        </p:txBody>
      </p:sp>
      <p:pic>
        <p:nvPicPr>
          <p:cNvPr id="1026" name="Picture 2" descr="4 Reasons Why Vaping is Bad for Oral Health - The Landing Dental Spa">
            <a:extLst>
              <a:ext uri="{FF2B5EF4-FFF2-40B4-BE49-F238E27FC236}">
                <a16:creationId xmlns:a16="http://schemas.microsoft.com/office/drawing/2014/main" id="{92EAB9D7-3FEE-471B-1D72-98CD652FB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13" y="4837043"/>
            <a:ext cx="5520420" cy="2020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ould Vaping Be Banned? - The Atlantic">
            <a:extLst>
              <a:ext uri="{FF2B5EF4-FFF2-40B4-BE49-F238E27FC236}">
                <a16:creationId xmlns:a16="http://schemas.microsoft.com/office/drawing/2014/main" id="{ECD3A022-ADC6-1785-C3B9-ACA7F906C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26" y="4837043"/>
            <a:ext cx="4770786" cy="202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9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841510"/>
          </a:xfrm>
        </p:spPr>
        <p:txBody>
          <a:bodyPr>
            <a:normAutofit fontScale="90000"/>
          </a:bodyPr>
          <a:lstStyle/>
          <a:p>
            <a:r>
              <a:rPr lang="en-US" dirty="0">
                <a:solidFill>
                  <a:srgbClr val="0070C0"/>
                </a:solidFill>
              </a:rPr>
              <a:t>Our Big Problem is:</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677334" y="841816"/>
            <a:ext cx="10427988" cy="5691506"/>
          </a:xfrm>
        </p:spPr>
        <p:txBody>
          <a:bodyPr>
            <a:normAutofit fontScale="92500"/>
          </a:bodyPr>
          <a:lstStyle/>
          <a:p>
            <a:pPr marL="0" indent="0" algn="just">
              <a:buNone/>
            </a:pPr>
            <a:r>
              <a:rPr lang="en-US" sz="2800" dirty="0"/>
              <a:t>A New generation of youth is getting hooked on nicotine, according to the 2021 National Youth Tobacco Survey, as more than 2 million U.S. middle and high school students were reported using electronic cigarettes.</a:t>
            </a:r>
          </a:p>
          <a:p>
            <a:pPr marL="0" indent="0" algn="just">
              <a:buNone/>
            </a:pPr>
            <a:r>
              <a:rPr lang="en-US" sz="2800" dirty="0"/>
              <a:t>On the same manner, and according to the results of our survey, we discovered that the main group of</a:t>
            </a:r>
            <a:r>
              <a:rPr lang="en-US" sz="2800" dirty="0">
                <a:solidFill>
                  <a:schemeClr val="tx1"/>
                </a:solidFill>
              </a:rPr>
              <a:t> </a:t>
            </a:r>
            <a:r>
              <a:rPr lang="en-US" sz="2800" dirty="0"/>
              <a:t>vapers are among teenagers.</a:t>
            </a:r>
          </a:p>
          <a:p>
            <a:pPr marL="0" indent="0" algn="just">
              <a:buNone/>
            </a:pPr>
            <a:endParaRPr lang="en-US" sz="100" dirty="0"/>
          </a:p>
          <a:p>
            <a:pPr marL="0" indent="0" algn="just">
              <a:buNone/>
            </a:pPr>
            <a:r>
              <a:rPr lang="en-US" sz="2800" dirty="0"/>
              <a:t>There are </a:t>
            </a:r>
            <a:r>
              <a:rPr lang="en-US" sz="2800" b="1" dirty="0"/>
              <a:t>three</a:t>
            </a:r>
            <a:r>
              <a:rPr lang="en-US" sz="2800" dirty="0"/>
              <a:t> </a:t>
            </a:r>
            <a:r>
              <a:rPr lang="en-US" sz="2800" b="1" dirty="0"/>
              <a:t>reasons</a:t>
            </a:r>
            <a:r>
              <a:rPr lang="en-US" sz="2800" dirty="0"/>
              <a:t> why teenagers </a:t>
            </a:r>
            <a:r>
              <a:rPr lang="en-US" sz="2800" u="sng" dirty="0"/>
              <a:t>prefer</a:t>
            </a:r>
            <a:r>
              <a:rPr lang="en-US" sz="2800" dirty="0"/>
              <a:t> the electronic cigarettes</a:t>
            </a:r>
            <a:r>
              <a:rPr lang="en-US" sz="2800" b="1" dirty="0"/>
              <a:t>:</a:t>
            </a:r>
          </a:p>
          <a:p>
            <a:pPr marL="0" indent="0" algn="just">
              <a:buNone/>
            </a:pPr>
            <a:r>
              <a:rPr lang="en-US" sz="2800" dirty="0"/>
              <a:t>1. They believe vaping is less harmful than smoking.</a:t>
            </a:r>
            <a:endParaRPr lang="en-US" sz="2800" b="1" dirty="0"/>
          </a:p>
          <a:p>
            <a:pPr marL="0" indent="0" algn="just">
              <a:buNone/>
            </a:pPr>
            <a:r>
              <a:rPr lang="en-US" sz="2800" dirty="0"/>
              <a:t>2. Electronic cigarettes cost cheaper than traditional ones.</a:t>
            </a:r>
          </a:p>
          <a:p>
            <a:pPr marL="0" indent="0" algn="just">
              <a:buNone/>
            </a:pPr>
            <a:r>
              <a:rPr lang="en-US" sz="2800" dirty="0"/>
              <a:t>3. Vaping has no bad smell, on the contrary, it has nice and a variety of flavors and above all, it reduces some of the stigma of smoking. </a:t>
            </a:r>
          </a:p>
          <a:p>
            <a:pPr marL="0" marR="0" indent="0" fontAlgn="base">
              <a:buNone/>
            </a:pPr>
            <a:endParaRPr lang="en-US" sz="1800" dirty="0">
              <a:effectLst/>
              <a:latin typeface="Times New Roman" panose="02020603050405020304" pitchFamily="18" charset="0"/>
              <a:ea typeface="Times New Roman" panose="02020603050405020304" pitchFamily="18" charset="0"/>
            </a:endParaRPr>
          </a:p>
          <a:p>
            <a:pPr marL="0" indent="0" algn="just">
              <a:buNone/>
            </a:pPr>
            <a:endParaRPr lang="en-US" sz="2800" dirty="0"/>
          </a:p>
          <a:p>
            <a:pPr marL="0" indent="0" algn="just">
              <a:buNone/>
            </a:pPr>
            <a:endParaRPr lang="en-US" sz="2800" dirty="0"/>
          </a:p>
          <a:p>
            <a:pPr marL="0" indent="0" algn="just">
              <a:buNone/>
            </a:pPr>
            <a:endParaRPr lang="en-US" sz="2800" dirty="0"/>
          </a:p>
          <a:p>
            <a:pPr marL="0" indent="0" algn="just">
              <a:buNone/>
            </a:pPr>
            <a:endParaRPr lang="en-US" sz="2800" dirty="0"/>
          </a:p>
        </p:txBody>
      </p:sp>
    </p:spTree>
    <p:extLst>
      <p:ext uri="{BB962C8B-B14F-4D97-AF65-F5344CB8AC3E}">
        <p14:creationId xmlns:p14="http://schemas.microsoft.com/office/powerpoint/2010/main" val="1612998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e are facing a teen vaping epidemic - how worried should parents be?">
            <a:extLst>
              <a:ext uri="{FF2B5EF4-FFF2-40B4-BE49-F238E27FC236}">
                <a16:creationId xmlns:a16="http://schemas.microsoft.com/office/drawing/2014/main" id="{A90AB75B-CEBE-66AA-2318-B9E22090C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698435" cy="35780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aping Benefits: Swapping Cigarettes for E-Cigs - V2 Vaping UK">
            <a:extLst>
              <a:ext uri="{FF2B5EF4-FFF2-40B4-BE49-F238E27FC236}">
                <a16:creationId xmlns:a16="http://schemas.microsoft.com/office/drawing/2014/main" id="{4685930E-D912-4D36-29B6-6C0B1694B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435" y="0"/>
            <a:ext cx="6493566" cy="35780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5 Things You Need to Know About Your Teens and Vaping">
            <a:extLst>
              <a:ext uri="{FF2B5EF4-FFF2-40B4-BE49-F238E27FC236}">
                <a16:creationId xmlns:a16="http://schemas.microsoft.com/office/drawing/2014/main" id="{741890BE-C507-D61D-60BB-7679A9F2D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8086"/>
            <a:ext cx="5698434" cy="32799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en vaping: An epidemic with unknown consequences | Children's Wisconsin">
            <a:extLst>
              <a:ext uri="{FF2B5EF4-FFF2-40B4-BE49-F238E27FC236}">
                <a16:creationId xmlns:a16="http://schemas.microsoft.com/office/drawing/2014/main" id="{C4B75000-3908-4F35-633F-87BAF6437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435" y="3564832"/>
            <a:ext cx="6493566" cy="32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032"/>
            <a:ext cx="9553344" cy="682784"/>
          </a:xfrm>
        </p:spPr>
        <p:txBody>
          <a:bodyPr>
            <a:normAutofit fontScale="90000"/>
          </a:bodyPr>
          <a:lstStyle/>
          <a:p>
            <a:r>
              <a:rPr lang="en-US" dirty="0">
                <a:solidFill>
                  <a:srgbClr val="0070C0"/>
                </a:solidFill>
              </a:rPr>
              <a:t>How does vaping affect our lungs and health?</a:t>
            </a:r>
            <a:br>
              <a:rPr lang="en-US" dirty="0"/>
            </a:br>
            <a:endParaRPr lang="en-US" i="1" dirty="0">
              <a:solidFill>
                <a:srgbClr val="0070C0"/>
              </a:solidFill>
            </a:endParaRPr>
          </a:p>
        </p:txBody>
      </p:sp>
      <p:sp>
        <p:nvSpPr>
          <p:cNvPr id="3" name="Content Placeholder 2">
            <a:extLst>
              <a:ext uri="{FF2B5EF4-FFF2-40B4-BE49-F238E27FC236}">
                <a16:creationId xmlns:a16="http://schemas.microsoft.com/office/drawing/2014/main" id="{FD47B20B-3781-5043-E53B-8F839423F62A}"/>
              </a:ext>
            </a:extLst>
          </p:cNvPr>
          <p:cNvSpPr>
            <a:spLocks noGrp="1"/>
          </p:cNvSpPr>
          <p:nvPr>
            <p:ph idx="1"/>
          </p:nvPr>
        </p:nvSpPr>
        <p:spPr>
          <a:xfrm>
            <a:off x="677334" y="841816"/>
            <a:ext cx="10427988" cy="5545732"/>
          </a:xfrm>
        </p:spPr>
        <p:txBody>
          <a:bodyPr>
            <a:noAutofit/>
          </a:bodyPr>
          <a:lstStyle/>
          <a:p>
            <a:pPr marL="0" marR="0" indent="0" algn="just" fontAlgn="base">
              <a:buNone/>
            </a:pPr>
            <a:r>
              <a:rPr lang="en-US" sz="2600" dirty="0"/>
              <a:t>There are many diseases caused by the habit of vaping, as a result of inhaling toxic chemicals that coat the lungs leading to several lung diseases, such as B</a:t>
            </a:r>
            <a:r>
              <a:rPr lang="en-US" sz="2600" b="1" dirty="0"/>
              <a:t>ronchiolitis Obliterans (BO)</a:t>
            </a:r>
            <a:r>
              <a:rPr lang="en-US" sz="2600" dirty="0"/>
              <a:t>, which is also known as </a:t>
            </a:r>
            <a:r>
              <a:rPr lang="en-US" sz="2600" b="1" dirty="0"/>
              <a:t>“Popcorn Lung” </a:t>
            </a:r>
            <a:r>
              <a:rPr lang="en-US" sz="2600" dirty="0"/>
              <a:t>it might be a rare condition that damages the lungs and may also lead to permanent scarring in the smallest branches of the airways — popcorn lung — which makes breathing difficult. It has no lasting treatment. But, however, treatments manage the symptoms, such as:</a:t>
            </a:r>
          </a:p>
          <a:p>
            <a:pPr marR="0" lvl="0" algn="just" fontAlgn="base">
              <a:lnSpc>
                <a:spcPct val="107000"/>
              </a:lnSpc>
              <a:spcBef>
                <a:spcPts val="0"/>
              </a:spcBef>
              <a:spcAft>
                <a:spcPts val="800"/>
              </a:spcAft>
              <a:buSzPts val="1000"/>
              <a:buFont typeface="Wingdings" panose="05000000000000000000" pitchFamily="2" charset="2"/>
              <a:buChar char="q"/>
              <a:tabLst>
                <a:tab pos="457200" algn="l"/>
              </a:tabLst>
            </a:pPr>
            <a:r>
              <a:rPr lang="en-US" sz="2600" dirty="0"/>
              <a:t>Coughing</a:t>
            </a:r>
          </a:p>
          <a:p>
            <a:pPr marR="0" lvl="0" algn="just" fontAlgn="base">
              <a:lnSpc>
                <a:spcPct val="107000"/>
              </a:lnSpc>
              <a:spcBef>
                <a:spcPts val="0"/>
              </a:spcBef>
              <a:spcAft>
                <a:spcPts val="800"/>
              </a:spcAft>
              <a:buSzPts val="1000"/>
              <a:buFont typeface="Wingdings" panose="05000000000000000000" pitchFamily="2" charset="2"/>
              <a:buChar char="q"/>
              <a:tabLst>
                <a:tab pos="457200" algn="l"/>
              </a:tabLst>
            </a:pPr>
            <a:r>
              <a:rPr lang="en-US" sz="2600" dirty="0"/>
              <a:t>Wheezing</a:t>
            </a:r>
          </a:p>
          <a:p>
            <a:pPr marR="0" lvl="0" algn="just" fontAlgn="base">
              <a:lnSpc>
                <a:spcPct val="107000"/>
              </a:lnSpc>
              <a:spcBef>
                <a:spcPts val="0"/>
              </a:spcBef>
              <a:spcAft>
                <a:spcPts val="800"/>
              </a:spcAft>
              <a:buSzPts val="1000"/>
              <a:buFont typeface="Wingdings" panose="05000000000000000000" pitchFamily="2" charset="2"/>
              <a:buChar char="q"/>
              <a:tabLst>
                <a:tab pos="457200" algn="l"/>
              </a:tabLst>
            </a:pPr>
            <a:r>
              <a:rPr lang="en-US" sz="2600" dirty="0"/>
              <a:t>Chest pain</a:t>
            </a:r>
          </a:p>
          <a:p>
            <a:pPr marR="0" lvl="0" algn="just" fontAlgn="base">
              <a:lnSpc>
                <a:spcPct val="107000"/>
              </a:lnSpc>
              <a:spcBef>
                <a:spcPts val="0"/>
              </a:spcBef>
              <a:spcAft>
                <a:spcPts val="800"/>
              </a:spcAft>
              <a:buSzPts val="1000"/>
              <a:buFont typeface="Wingdings" panose="05000000000000000000" pitchFamily="2" charset="2"/>
              <a:buChar char="q"/>
              <a:tabLst>
                <a:tab pos="457200" algn="l"/>
              </a:tabLst>
            </a:pPr>
            <a:r>
              <a:rPr lang="en-US" sz="2600" dirty="0"/>
              <a:t>Shortness of breath</a:t>
            </a:r>
          </a:p>
          <a:p>
            <a:pPr marL="0" indent="0" algn="just">
              <a:buNone/>
            </a:pPr>
            <a:r>
              <a:rPr lang="en-US" sz="2600" dirty="0"/>
              <a:t> </a:t>
            </a:r>
          </a:p>
          <a:p>
            <a:pPr marL="0" marR="0" indent="0" algn="just" fontAlgn="base">
              <a:buNone/>
            </a:pPr>
            <a:endParaRPr lang="en-US" sz="2600" dirty="0">
              <a:effectLst/>
              <a:latin typeface="Times New Roman" panose="02020603050405020304" pitchFamily="18" charset="0"/>
              <a:ea typeface="Times New Roman" panose="02020603050405020304" pitchFamily="18" charset="0"/>
            </a:endParaRPr>
          </a:p>
          <a:p>
            <a:pPr marL="0" indent="0" algn="just">
              <a:buNone/>
            </a:pPr>
            <a:endParaRPr lang="en-US" sz="2600" dirty="0"/>
          </a:p>
          <a:p>
            <a:pPr marL="0" indent="0" algn="just">
              <a:buNone/>
            </a:pPr>
            <a:endParaRPr lang="en-US" sz="2600" dirty="0"/>
          </a:p>
          <a:p>
            <a:pPr marL="0" indent="0" algn="just">
              <a:buNone/>
            </a:pPr>
            <a:endParaRPr lang="en-US" sz="2600" dirty="0"/>
          </a:p>
          <a:p>
            <a:pPr marL="0" indent="0" algn="just">
              <a:buNone/>
            </a:pPr>
            <a:endParaRPr lang="en-US" sz="2600" dirty="0"/>
          </a:p>
        </p:txBody>
      </p:sp>
    </p:spTree>
    <p:extLst>
      <p:ext uri="{BB962C8B-B14F-4D97-AF65-F5344CB8AC3E}">
        <p14:creationId xmlns:p14="http://schemas.microsoft.com/office/powerpoint/2010/main" val="1342147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1428</TotalTime>
  <Words>1597</Words>
  <Application>Microsoft Office PowerPoint</Application>
  <PresentationFormat>Widescreen</PresentationFormat>
  <Paragraphs>149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Trebuchet MS</vt:lpstr>
      <vt:lpstr>Wingdings</vt:lpstr>
      <vt:lpstr>Wingdings 3</vt:lpstr>
      <vt:lpstr>Facet</vt:lpstr>
      <vt:lpstr>Vaping</vt:lpstr>
      <vt:lpstr>Vaping</vt:lpstr>
      <vt:lpstr>PowerPoint Presentation</vt:lpstr>
      <vt:lpstr>Who’s our audience</vt:lpstr>
      <vt:lpstr>Vaping</vt:lpstr>
      <vt:lpstr>Vaping</vt:lpstr>
      <vt:lpstr>Our Big Problem is: </vt:lpstr>
      <vt:lpstr>PowerPoint Presentation</vt:lpstr>
      <vt:lpstr>How does vaping affect our lungs and health? </vt:lpstr>
      <vt:lpstr>PowerPoint Presentation</vt:lpstr>
      <vt:lpstr>How does vaping affect our lungs and health? </vt:lpstr>
      <vt:lpstr>PowerPoint Presentation</vt:lpstr>
      <vt:lpstr>How does vaping affect our lungs and health? </vt:lpstr>
      <vt:lpstr>PowerPoint Presentation</vt:lpstr>
      <vt:lpstr>How does vaping affect our lungs and health? </vt:lpstr>
      <vt:lpstr>PowerPoint Presentation</vt:lpstr>
      <vt:lpstr>How does vaping affect our lungs and health? </vt:lpstr>
      <vt:lpstr>PowerPoint Presentation</vt:lpstr>
      <vt:lpstr>How does vaping affect our lungs and health? </vt:lpstr>
      <vt:lpstr>How does vaping affect our lungs and health? </vt:lpstr>
      <vt:lpstr>How does vaping affect our lungs and health? </vt:lpstr>
      <vt:lpstr>How does vaping affect the environment? </vt:lpstr>
      <vt:lpstr>PowerPoint Presentation</vt:lpstr>
      <vt:lpstr>How can we help stop the youth from vaping? </vt:lpstr>
      <vt:lpstr>How can we help stop the youth from vaping? </vt:lpstr>
      <vt:lpstr>PowerPoint Presentation</vt:lpstr>
      <vt:lpstr>PowerPoint Presentation</vt:lpstr>
      <vt:lpstr>PowerPoint Presentation</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Showtime Smoothie</dc:title>
  <dc:creator>ReelStores</dc:creator>
  <cp:lastModifiedBy>Omar Goussous</cp:lastModifiedBy>
  <cp:revision>336</cp:revision>
  <dcterms:created xsi:type="dcterms:W3CDTF">2022-05-05T11:32:31Z</dcterms:created>
  <dcterms:modified xsi:type="dcterms:W3CDTF">2022-10-29T15:22:19Z</dcterms:modified>
</cp:coreProperties>
</file>