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sldIdLst>
    <p:sldId id="256" r:id="rId2"/>
    <p:sldId id="257" r:id="rId3"/>
    <p:sldId id="258" r:id="rId4"/>
    <p:sldId id="259" r:id="rId5"/>
    <p:sldId id="260" r:id="rId6"/>
    <p:sldId id="262" r:id="rId7"/>
    <p:sldId id="263" r:id="rId8"/>
    <p:sldId id="266" r:id="rId9"/>
    <p:sldId id="267" r:id="rId10"/>
    <p:sldId id="268" r:id="rId11"/>
    <p:sldId id="269" r:id="rId12"/>
    <p:sldId id="270" r:id="rId13"/>
    <p:sldId id="264"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84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5B7A6D-658B-4E18-8A99-2C8C9B04F56D}"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155175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B7A6D-658B-4E18-8A99-2C8C9B04F56D}"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2064098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B7A6D-658B-4E18-8A99-2C8C9B04F56D}"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345907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B7A6D-658B-4E18-8A99-2C8C9B04F56D}"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3DDB-4824-4CCC-90E3-C58A4295767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91401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B7A6D-658B-4E18-8A99-2C8C9B04F56D}"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86506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95B7A6D-658B-4E18-8A99-2C8C9B04F56D}" type="datetimeFigureOut">
              <a:rPr lang="en-US" smtClean="0"/>
              <a:t>10/29/2022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3229246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95B7A6D-658B-4E18-8A99-2C8C9B04F56D}" type="datetimeFigureOut">
              <a:rPr lang="en-US" smtClean="0"/>
              <a:t>10/29/2022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2625490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B7A6D-658B-4E18-8A99-2C8C9B04F56D}"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3172636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B7A6D-658B-4E18-8A99-2C8C9B04F56D}"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4179039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B7A6D-658B-4E18-8A99-2C8C9B04F56D}"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35542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B7A6D-658B-4E18-8A99-2C8C9B04F56D}"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38992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5B7A6D-658B-4E18-8A99-2C8C9B04F56D}"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210522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5B7A6D-658B-4E18-8A99-2C8C9B04F56D}"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2756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5B7A6D-658B-4E18-8A99-2C8C9B04F56D}" type="datetimeFigureOut">
              <a:rPr lang="en-US" smtClean="0"/>
              <a:t>10/29/2022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203877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5B7A6D-658B-4E18-8A99-2C8C9B04F56D}" type="datetimeFigureOut">
              <a:rPr lang="en-US" smtClean="0"/>
              <a:t>10/29/2022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24796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95B7A6D-658B-4E18-8A99-2C8C9B04F56D}" type="datetimeFigureOut">
              <a:rPr lang="en-US" smtClean="0"/>
              <a:t>10/29/2022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95348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B7A6D-658B-4E18-8A99-2C8C9B04F56D}"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410459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B7A6D-658B-4E18-8A99-2C8C9B04F56D}"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D73DDB-4824-4CCC-90E3-C58A4295767F}" type="slidenum">
              <a:rPr lang="en-US" smtClean="0"/>
              <a:t>‹#›</a:t>
            </a:fld>
            <a:endParaRPr lang="en-US"/>
          </a:p>
        </p:txBody>
      </p:sp>
    </p:spTree>
    <p:extLst>
      <p:ext uri="{BB962C8B-B14F-4D97-AF65-F5344CB8AC3E}">
        <p14:creationId xmlns:p14="http://schemas.microsoft.com/office/powerpoint/2010/main" val="84076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95B7A6D-658B-4E18-8A99-2C8C9B04F56D}" type="datetimeFigureOut">
              <a:rPr lang="en-US" smtClean="0"/>
              <a:t>10/29/2022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AD73DDB-4824-4CCC-90E3-C58A4295767F}" type="slidenum">
              <a:rPr lang="en-US" smtClean="0"/>
              <a:t>‹#›</a:t>
            </a:fld>
            <a:endParaRPr lang="en-US"/>
          </a:p>
        </p:txBody>
      </p:sp>
    </p:spTree>
    <p:extLst>
      <p:ext uri="{BB962C8B-B14F-4D97-AF65-F5344CB8AC3E}">
        <p14:creationId xmlns:p14="http://schemas.microsoft.com/office/powerpoint/2010/main" val="3433314639"/>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yoclinic.org/diseases-conditions/type-2-diabetes/in-depth/diabetes-prevention/art-20047639" TargetMode="External"/><Relationship Id="rId2" Type="http://schemas.openxmlformats.org/officeDocument/2006/relationships/hyperlink" Target="https://diabetes.org/diabetes/type-1/symptoms" TargetMode="External"/><Relationship Id="rId1" Type="http://schemas.openxmlformats.org/officeDocument/2006/relationships/slideLayout" Target="../slideLayouts/slideLayout18.xml"/><Relationship Id="rId5" Type="http://schemas.openxmlformats.org/officeDocument/2006/relationships/hyperlink" Target="https://www.healthline.com/health-news/food-four-food-groups-that-raise-diabetes-risk-111313#:~:text=high%20fat%20meat%20(fatty%20cuts,%2C%20sweet%20tea%2C%20sports%20drinks)" TargetMode="External"/><Relationship Id="rId4" Type="http://schemas.openxmlformats.org/officeDocument/2006/relationships/hyperlink" Target="https://medlineplus.gov/howtopreventdiabetes.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news-room/fact-sheets/detail/diabetes" TargetMode="External"/><Relationship Id="rId2" Type="http://schemas.openxmlformats.org/officeDocument/2006/relationships/hyperlink" Target="https://www.cdc.gov/diabetes/basics/diabetes.html" TargetMode="External"/><Relationship Id="rId1" Type="http://schemas.openxmlformats.org/officeDocument/2006/relationships/slideLayout" Target="../slideLayouts/slideLayout18.xml"/><Relationship Id="rId5" Type="http://schemas.openxmlformats.org/officeDocument/2006/relationships/hyperlink" Target="https://www.niddk.nih.gov/health-information/diabetes/overview/symptoms-causes" TargetMode="External"/><Relationship Id="rId4" Type="http://schemas.openxmlformats.org/officeDocument/2006/relationships/hyperlink" Target="https://www.mayoclinic.org/diseases-conditions/diabetes/symptoms-causes/syc-2037144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25384-9C84-4DBD-FFA0-EAAF2E222DC7}"/>
              </a:ext>
            </a:extLst>
          </p:cNvPr>
          <p:cNvSpPr>
            <a:spLocks noGrp="1"/>
          </p:cNvSpPr>
          <p:nvPr>
            <p:ph type="ctrTitle"/>
          </p:nvPr>
        </p:nvSpPr>
        <p:spPr>
          <a:xfrm>
            <a:off x="-1559025" y="2593750"/>
            <a:ext cx="8144134" cy="1373070"/>
          </a:xfrm>
        </p:spPr>
        <p:txBody>
          <a:bodyPr>
            <a:normAutofit/>
          </a:bodyPr>
          <a:lstStyle/>
          <a:p>
            <a:r>
              <a:rPr lang="en-US" sz="7200" dirty="0"/>
              <a:t>Diabetes</a:t>
            </a:r>
          </a:p>
        </p:txBody>
      </p:sp>
      <p:sp>
        <p:nvSpPr>
          <p:cNvPr id="3" name="Subtitle 2">
            <a:extLst>
              <a:ext uri="{FF2B5EF4-FFF2-40B4-BE49-F238E27FC236}">
                <a16:creationId xmlns:a16="http://schemas.microsoft.com/office/drawing/2014/main" id="{A23E8CB9-EC8B-40F0-3407-ABFDA7C880F1}"/>
              </a:ext>
            </a:extLst>
          </p:cNvPr>
          <p:cNvSpPr>
            <a:spLocks noGrp="1"/>
          </p:cNvSpPr>
          <p:nvPr>
            <p:ph type="subTitle" idx="1"/>
          </p:nvPr>
        </p:nvSpPr>
        <p:spPr>
          <a:xfrm>
            <a:off x="5523722" y="5682342"/>
            <a:ext cx="6668278" cy="1175658"/>
          </a:xfrm>
        </p:spPr>
        <p:txBody>
          <a:bodyPr>
            <a:normAutofit/>
          </a:bodyPr>
          <a:lstStyle/>
          <a:p>
            <a:r>
              <a:rPr lang="en-US" sz="1600" b="1" u="sng" dirty="0"/>
              <a:t>By Basel </a:t>
            </a:r>
            <a:r>
              <a:rPr lang="en-US" sz="1600" b="1" u="sng" dirty="0" err="1"/>
              <a:t>Ebaid,Ghassan</a:t>
            </a:r>
            <a:r>
              <a:rPr lang="en-US" sz="1600" b="1" u="sng" dirty="0"/>
              <a:t> </a:t>
            </a:r>
            <a:r>
              <a:rPr lang="en-US" sz="1600" b="1" u="sng" dirty="0" err="1"/>
              <a:t>Bargouth,Fahed</a:t>
            </a:r>
            <a:r>
              <a:rPr lang="en-US" sz="1600" b="1" u="sng" dirty="0"/>
              <a:t> Al-Deir and Sanad </a:t>
            </a:r>
            <a:r>
              <a:rPr lang="en-US" sz="1600" b="1" u="sng" dirty="0" err="1"/>
              <a:t>Mraybeh</a:t>
            </a:r>
            <a:endParaRPr lang="en-US" sz="1600" b="1" u="sng" dirty="0"/>
          </a:p>
          <a:p>
            <a:pPr algn="l"/>
            <a:r>
              <a:rPr lang="en-US" sz="1600" b="1" u="sng" dirty="0"/>
              <a:t>      </a:t>
            </a:r>
            <a:r>
              <a:rPr lang="en-US" sz="1600" b="1" u="sng" dirty="0" err="1"/>
              <a:t>To:Highschoolers</a:t>
            </a:r>
            <a:endParaRPr lang="en-US" sz="1600" b="1" u="sng" dirty="0"/>
          </a:p>
        </p:txBody>
      </p:sp>
    </p:spTree>
    <p:extLst>
      <p:ext uri="{BB962C8B-B14F-4D97-AF65-F5344CB8AC3E}">
        <p14:creationId xmlns:p14="http://schemas.microsoft.com/office/powerpoint/2010/main" val="3117033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80E15-F301-C5AC-29C1-C3640C79FB4A}"/>
              </a:ext>
            </a:extLst>
          </p:cNvPr>
          <p:cNvSpPr>
            <a:spLocks noGrp="1"/>
          </p:cNvSpPr>
          <p:nvPr>
            <p:ph type="title"/>
          </p:nvPr>
        </p:nvSpPr>
        <p:spPr/>
        <p:txBody>
          <a:bodyPr/>
          <a:lstStyle/>
          <a:p>
            <a:r>
              <a:rPr lang="en-US" dirty="0"/>
              <a:t>Quit smoking:</a:t>
            </a:r>
          </a:p>
        </p:txBody>
      </p:sp>
      <p:sp>
        <p:nvSpPr>
          <p:cNvPr id="3" name="Content Placeholder 2">
            <a:extLst>
              <a:ext uri="{FF2B5EF4-FFF2-40B4-BE49-F238E27FC236}">
                <a16:creationId xmlns:a16="http://schemas.microsoft.com/office/drawing/2014/main" id="{B83ED793-3279-9A79-2746-B47F6269FB4F}"/>
              </a:ext>
            </a:extLst>
          </p:cNvPr>
          <p:cNvSpPr>
            <a:spLocks noGrp="1"/>
          </p:cNvSpPr>
          <p:nvPr>
            <p:ph idx="1"/>
          </p:nvPr>
        </p:nvSpPr>
        <p:spPr/>
        <p:txBody>
          <a:bodyPr>
            <a:normAutofit/>
          </a:bodyPr>
          <a:lstStyle/>
          <a:p>
            <a:pPr marL="0" indent="0">
              <a:buNone/>
            </a:pPr>
            <a:r>
              <a:rPr lang="en-US" sz="2400" dirty="0"/>
              <a:t>Insulin resistance brought on by smoking can result in type 2 diabetes. Try to stop smoking if you already do, or don’t ever try smoking.</a:t>
            </a:r>
          </a:p>
        </p:txBody>
      </p:sp>
    </p:spTree>
    <p:extLst>
      <p:ext uri="{BB962C8B-B14F-4D97-AF65-F5344CB8AC3E}">
        <p14:creationId xmlns:p14="http://schemas.microsoft.com/office/powerpoint/2010/main" val="32136592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FCBF-EE9A-64E3-B154-5618054DE6B5}"/>
              </a:ext>
            </a:extLst>
          </p:cNvPr>
          <p:cNvSpPr>
            <a:spLocks noGrp="1"/>
          </p:cNvSpPr>
          <p:nvPr>
            <p:ph type="title"/>
          </p:nvPr>
        </p:nvSpPr>
        <p:spPr/>
        <p:txBody>
          <a:bodyPr/>
          <a:lstStyle/>
          <a:p>
            <a:r>
              <a:rPr lang="en-US" dirty="0"/>
              <a:t>Eat healthy plant Foods:</a:t>
            </a:r>
            <a:br>
              <a:rPr lang="en-US" dirty="0"/>
            </a:br>
            <a:endParaRPr lang="en-US" dirty="0"/>
          </a:p>
        </p:txBody>
      </p:sp>
      <p:sp>
        <p:nvSpPr>
          <p:cNvPr id="3" name="Content Placeholder 2">
            <a:extLst>
              <a:ext uri="{FF2B5EF4-FFF2-40B4-BE49-F238E27FC236}">
                <a16:creationId xmlns:a16="http://schemas.microsoft.com/office/drawing/2014/main" id="{697D2486-9451-5D81-8888-2DA1C4F990FD}"/>
              </a:ext>
            </a:extLst>
          </p:cNvPr>
          <p:cNvSpPr>
            <a:spLocks noGrp="1"/>
          </p:cNvSpPr>
          <p:nvPr>
            <p:ph idx="1"/>
          </p:nvPr>
        </p:nvSpPr>
        <p:spPr/>
        <p:txBody>
          <a:bodyPr>
            <a:normAutofit/>
          </a:bodyPr>
          <a:lstStyle/>
          <a:p>
            <a:pPr marL="0" indent="0">
              <a:buNone/>
            </a:pPr>
            <a:r>
              <a:rPr lang="en-US" sz="2400" dirty="0"/>
              <a:t>It's crucial to cut back on your daily calorie intake if you want to lose weight and keep it off. Your diet should consist of fewer servings and less fat and sugar to achieve that. A diversity of foods from each dietary group, as well as a lot of whole grains, fruits, and vegetables, should also be consumed.</a:t>
            </a:r>
          </a:p>
        </p:txBody>
      </p:sp>
    </p:spTree>
    <p:extLst>
      <p:ext uri="{BB962C8B-B14F-4D97-AF65-F5344CB8AC3E}">
        <p14:creationId xmlns:p14="http://schemas.microsoft.com/office/powerpoint/2010/main" val="16580411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288D-C12E-8971-D47B-4AF823362294}"/>
              </a:ext>
            </a:extLst>
          </p:cNvPr>
          <p:cNvSpPr>
            <a:spLocks noGrp="1"/>
          </p:cNvSpPr>
          <p:nvPr>
            <p:ph type="title"/>
          </p:nvPr>
        </p:nvSpPr>
        <p:spPr/>
        <p:txBody>
          <a:bodyPr/>
          <a:lstStyle/>
          <a:p>
            <a:r>
              <a:rPr lang="en-US" dirty="0"/>
              <a:t>Talk to your health care provider :</a:t>
            </a:r>
          </a:p>
        </p:txBody>
      </p:sp>
      <p:sp>
        <p:nvSpPr>
          <p:cNvPr id="3" name="Content Placeholder 2">
            <a:extLst>
              <a:ext uri="{FF2B5EF4-FFF2-40B4-BE49-F238E27FC236}">
                <a16:creationId xmlns:a16="http://schemas.microsoft.com/office/drawing/2014/main" id="{27BED1C4-C735-A361-1912-451BDB644E77}"/>
              </a:ext>
            </a:extLst>
          </p:cNvPr>
          <p:cNvSpPr>
            <a:spLocks noGrp="1"/>
          </p:cNvSpPr>
          <p:nvPr>
            <p:ph idx="1"/>
          </p:nvPr>
        </p:nvSpPr>
        <p:spPr/>
        <p:txBody>
          <a:bodyPr/>
          <a:lstStyle/>
          <a:p>
            <a:pPr marL="0" indent="0">
              <a:buNone/>
            </a:pPr>
            <a:r>
              <a:rPr lang="en-US" dirty="0"/>
              <a:t>Talking to your health care provider in order to determine if there is anything else you can do to postpone or avert type 2 diabetes. Your doctor could advise you to take one of a few different types of diabetic medications if you are at high risk.</a:t>
            </a:r>
          </a:p>
          <a:p>
            <a:endParaRPr lang="en-US" dirty="0"/>
          </a:p>
        </p:txBody>
      </p:sp>
    </p:spTree>
    <p:extLst>
      <p:ext uri="{BB962C8B-B14F-4D97-AF65-F5344CB8AC3E}">
        <p14:creationId xmlns:p14="http://schemas.microsoft.com/office/powerpoint/2010/main" val="3655168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A593-2809-404C-11DB-5313C4CDC321}"/>
              </a:ext>
            </a:extLst>
          </p:cNvPr>
          <p:cNvSpPr>
            <a:spLocks noGrp="1"/>
          </p:cNvSpPr>
          <p:nvPr>
            <p:ph type="title"/>
          </p:nvPr>
        </p:nvSpPr>
        <p:spPr/>
        <p:txBody>
          <a:bodyPr/>
          <a:lstStyle/>
          <a:p>
            <a:r>
              <a:rPr lang="en-US" dirty="0"/>
              <a:t>Citations:</a:t>
            </a:r>
          </a:p>
        </p:txBody>
      </p:sp>
      <p:sp>
        <p:nvSpPr>
          <p:cNvPr id="3" name="Content Placeholder 2">
            <a:extLst>
              <a:ext uri="{FF2B5EF4-FFF2-40B4-BE49-F238E27FC236}">
                <a16:creationId xmlns:a16="http://schemas.microsoft.com/office/drawing/2014/main" id="{59ED0995-C95D-99C6-033F-321ABA56E6E3}"/>
              </a:ext>
            </a:extLst>
          </p:cNvPr>
          <p:cNvSpPr>
            <a:spLocks noGrp="1"/>
          </p:cNvSpPr>
          <p:nvPr>
            <p:ph idx="1"/>
          </p:nvPr>
        </p:nvSpPr>
        <p:spPr>
          <a:xfrm>
            <a:off x="913775" y="1993869"/>
            <a:ext cx="10364452" cy="4416262"/>
          </a:xfrm>
        </p:spPr>
        <p:txBody>
          <a:bodyPr>
            <a:normAutofit fontScale="92500" lnSpcReduction="20000"/>
          </a:bodyPr>
          <a:lstStyle/>
          <a:p>
            <a:r>
              <a:rPr lang="en-US" dirty="0"/>
              <a:t>Type 1 diabetes - symptoms. Type 1 Diabetes - Symptoms | ADA. (n.d.). Retrieved October 13, 2022, from </a:t>
            </a:r>
            <a:r>
              <a:rPr lang="en-US" dirty="0">
                <a:hlinkClick r:id="rId2"/>
              </a:rPr>
              <a:t>https://diabetes.org/diabetes/type-1/symptoms</a:t>
            </a:r>
            <a:endParaRPr lang="en-US" dirty="0"/>
          </a:p>
          <a:p>
            <a:r>
              <a:rPr lang="en-US" dirty="0"/>
              <a:t>Mayo Foundation for Medical Education and Research. (2021, June 25). Diabetes prevention: 5 tips for taking control. Mayo Clinic. Retrieved October 13, 2022, from </a:t>
            </a:r>
            <a:r>
              <a:rPr lang="en-US" dirty="0">
                <a:hlinkClick r:id="rId3"/>
              </a:rPr>
              <a:t>https://www.mayoclinic.org/diseases-conditions/type-2-diabetes/in-depth/diabetes-prevention/art-20047639</a:t>
            </a:r>
            <a:endParaRPr lang="en-US" dirty="0"/>
          </a:p>
          <a:p>
            <a:r>
              <a:rPr lang="en-US" dirty="0"/>
              <a:t>U.S. National Library of Medicine. (n.d.). How to prevent diabetes. MedlinePlus. Retrieved October 18, 2022, from </a:t>
            </a:r>
            <a:r>
              <a:rPr lang="en-US" dirty="0">
                <a:hlinkClick r:id="rId4"/>
              </a:rPr>
              <a:t>https://medlineplus.gov/howtopreventdiabetes.html</a:t>
            </a:r>
            <a:endParaRPr lang="en-US" dirty="0"/>
          </a:p>
          <a:p>
            <a:r>
              <a:rPr lang="en-US" dirty="0"/>
              <a:t>Radcliffe, S. (2018, October 20). Four food choices that greatly increase your diabetes risk. Healthline. Retrieved October 18, 2022, from </a:t>
            </a:r>
            <a:r>
              <a:rPr lang="en-US" dirty="0">
                <a:hlinkClick r:id="rId5"/>
              </a:rPr>
              <a:t>https://www.healthline.com/health-news/food-four-food-groups-that-raise-diabetes-risk-111313#:~:text=high%20fat%20meat%20(fatty%20cuts,%2C%20sweet%20tea%2C%20sports%20drinks)</a:t>
            </a:r>
            <a:endParaRPr lang="en-US" dirty="0"/>
          </a:p>
          <a:p>
            <a:endParaRPr lang="en-US" dirty="0"/>
          </a:p>
        </p:txBody>
      </p:sp>
    </p:spTree>
    <p:extLst>
      <p:ext uri="{BB962C8B-B14F-4D97-AF65-F5344CB8AC3E}">
        <p14:creationId xmlns:p14="http://schemas.microsoft.com/office/powerpoint/2010/main" val="83386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69995D-ED84-1139-4672-F4A23128888F}"/>
              </a:ext>
            </a:extLst>
          </p:cNvPr>
          <p:cNvSpPr>
            <a:spLocks noGrp="1"/>
          </p:cNvSpPr>
          <p:nvPr>
            <p:ph idx="1"/>
          </p:nvPr>
        </p:nvSpPr>
        <p:spPr>
          <a:xfrm>
            <a:off x="913775" y="621437"/>
            <a:ext cx="10364452" cy="5521911"/>
          </a:xfrm>
        </p:spPr>
        <p:txBody>
          <a:bodyPr>
            <a:normAutofit lnSpcReduction="10000"/>
          </a:bodyPr>
          <a:lstStyle/>
          <a:p>
            <a:r>
              <a:rPr lang="en-US" dirty="0"/>
              <a:t>Centers for Disease Control and Prevention. (2022, July 7). What is diabetes? Centers for Disease Control and Prevention. Retrieved October 24, 2022, from </a:t>
            </a:r>
            <a:r>
              <a:rPr lang="en-US" dirty="0">
                <a:hlinkClick r:id="rId2"/>
              </a:rPr>
              <a:t>https://www.cdc.gov/diabetes/basics/diabetes.html</a:t>
            </a:r>
            <a:endParaRPr lang="en-US" dirty="0"/>
          </a:p>
          <a:p>
            <a:r>
              <a:rPr lang="en-US" dirty="0"/>
              <a:t>World Health Organization. (n.d.). Diabetes. World Health Organization. Retrieved October 24, 2022, from </a:t>
            </a:r>
            <a:r>
              <a:rPr lang="en-US" dirty="0">
                <a:hlinkClick r:id="rId3"/>
              </a:rPr>
              <a:t>https://www.who.int/news-room/fact-sheets/detail/diabetes</a:t>
            </a:r>
            <a:endParaRPr lang="en-US" dirty="0"/>
          </a:p>
          <a:p>
            <a:r>
              <a:rPr lang="en-US" dirty="0"/>
              <a:t>Mayo Foundation for Medical Education and Research. (2022, August 9). Diabetes. Mayo Clinic. Retrieved October 24, 2022, from </a:t>
            </a:r>
            <a:r>
              <a:rPr lang="en-US" dirty="0">
                <a:hlinkClick r:id="rId4"/>
              </a:rPr>
              <a:t>https://www.mayoclinic.org/diseases-conditions/diabetes/symptoms-causes/syc-20371444</a:t>
            </a:r>
            <a:endParaRPr lang="en-US" dirty="0"/>
          </a:p>
          <a:p>
            <a:r>
              <a:rPr lang="en-US" dirty="0"/>
              <a:t>U.S. Department of Health and Human Services. (n.d.). Symptoms &amp;amp; causes of diabetes. National Institute of Diabetes and Digestive and Kidney Diseases. Retrieved October 24, 2022, from </a:t>
            </a:r>
            <a:r>
              <a:rPr lang="en-US" dirty="0">
                <a:hlinkClick r:id="rId5"/>
              </a:rPr>
              <a:t>https://www.niddk.nih.gov/health-information/diabetes/overview/symptoms-causes</a:t>
            </a:r>
            <a:endParaRPr lang="en-US" dirty="0"/>
          </a:p>
          <a:p>
            <a:endParaRPr lang="en-US" dirty="0"/>
          </a:p>
        </p:txBody>
      </p:sp>
    </p:spTree>
    <p:extLst>
      <p:ext uri="{BB962C8B-B14F-4D97-AF65-F5344CB8AC3E}">
        <p14:creationId xmlns:p14="http://schemas.microsoft.com/office/powerpoint/2010/main" val="134418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292865-9096-294A-9D26-84008FED2FD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31980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1BCA-0E16-E69F-C056-7D633A814C8D}"/>
              </a:ext>
            </a:extLst>
          </p:cNvPr>
          <p:cNvSpPr>
            <a:spLocks noGrp="1"/>
          </p:cNvSpPr>
          <p:nvPr>
            <p:ph type="title"/>
          </p:nvPr>
        </p:nvSpPr>
        <p:spPr/>
        <p:txBody>
          <a:bodyPr/>
          <a:lstStyle/>
          <a:p>
            <a:pPr algn="l"/>
            <a:r>
              <a:rPr lang="en-US" dirty="0">
                <a:effectLst/>
              </a:rPr>
              <a:t>What is diabetes?</a:t>
            </a:r>
          </a:p>
        </p:txBody>
      </p:sp>
      <p:sp>
        <p:nvSpPr>
          <p:cNvPr id="3" name="Content Placeholder 2">
            <a:extLst>
              <a:ext uri="{FF2B5EF4-FFF2-40B4-BE49-F238E27FC236}">
                <a16:creationId xmlns:a16="http://schemas.microsoft.com/office/drawing/2014/main" id="{F71D2696-780D-20A2-52FD-DC5CF78294E1}"/>
              </a:ext>
            </a:extLst>
          </p:cNvPr>
          <p:cNvSpPr>
            <a:spLocks noGrp="1"/>
          </p:cNvSpPr>
          <p:nvPr>
            <p:ph idx="1"/>
          </p:nvPr>
        </p:nvSpPr>
        <p:spPr/>
        <p:txBody>
          <a:bodyPr/>
          <a:lstStyle/>
          <a:p>
            <a:pPr marL="0" indent="0">
              <a:buNone/>
            </a:pPr>
            <a:r>
              <a:rPr lang="en-US" dirty="0"/>
              <a:t>Diabetes is a chronic medical illness that develops when the pancreas either fails to make enough insulin or fails to use the insulin that is produced by the body properly. Blood sugar levels are controlled by the hormone insulin.</a:t>
            </a:r>
          </a:p>
        </p:txBody>
      </p:sp>
      <p:pic>
        <p:nvPicPr>
          <p:cNvPr id="4" name="Picture 3">
            <a:extLst>
              <a:ext uri="{FF2B5EF4-FFF2-40B4-BE49-F238E27FC236}">
                <a16:creationId xmlns:a16="http://schemas.microsoft.com/office/drawing/2014/main" id="{0B259918-C912-82B2-5F22-FD2BEF42DB12}"/>
              </a:ext>
            </a:extLst>
          </p:cNvPr>
          <p:cNvPicPr>
            <a:picLocks noChangeAspect="1"/>
          </p:cNvPicPr>
          <p:nvPr/>
        </p:nvPicPr>
        <p:blipFill>
          <a:blip r:embed="rId2"/>
          <a:stretch>
            <a:fillRect/>
          </a:stretch>
        </p:blipFill>
        <p:spPr>
          <a:xfrm>
            <a:off x="7021016" y="4171775"/>
            <a:ext cx="5170984" cy="2686225"/>
          </a:xfrm>
          <a:prstGeom prst="rect">
            <a:avLst/>
          </a:prstGeom>
          <a:ln>
            <a:noFill/>
          </a:ln>
          <a:effectLst>
            <a:softEdge rad="112500"/>
          </a:effectLst>
        </p:spPr>
      </p:pic>
    </p:spTree>
    <p:extLst>
      <p:ext uri="{BB962C8B-B14F-4D97-AF65-F5344CB8AC3E}">
        <p14:creationId xmlns:p14="http://schemas.microsoft.com/office/powerpoint/2010/main" val="33036574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BB9B5D-7CF2-C6CD-10C0-9950FA4794E4}"/>
              </a:ext>
            </a:extLst>
          </p:cNvPr>
          <p:cNvPicPr>
            <a:picLocks noChangeAspect="1"/>
          </p:cNvPicPr>
          <p:nvPr/>
        </p:nvPicPr>
        <p:blipFill>
          <a:blip r:embed="rId2"/>
          <a:stretch>
            <a:fillRect/>
          </a:stretch>
        </p:blipFill>
        <p:spPr>
          <a:xfrm>
            <a:off x="0" y="1"/>
            <a:ext cx="12191999" cy="6858000"/>
          </a:xfrm>
          <a:prstGeom prst="rect">
            <a:avLst/>
          </a:prstGeom>
        </p:spPr>
      </p:pic>
    </p:spTree>
    <p:extLst>
      <p:ext uri="{BB962C8B-B14F-4D97-AF65-F5344CB8AC3E}">
        <p14:creationId xmlns:p14="http://schemas.microsoft.com/office/powerpoint/2010/main" val="28742102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DCC5-F65F-BBC1-8948-63D58DDEB3AC}"/>
              </a:ext>
            </a:extLst>
          </p:cNvPr>
          <p:cNvSpPr>
            <a:spLocks noGrp="1"/>
          </p:cNvSpPr>
          <p:nvPr>
            <p:ph type="title"/>
          </p:nvPr>
        </p:nvSpPr>
        <p:spPr/>
        <p:txBody>
          <a:bodyPr/>
          <a:lstStyle/>
          <a:p>
            <a:pPr algn="l"/>
            <a:r>
              <a:rPr lang="en-US" dirty="0"/>
              <a:t>The symptoms of diabetes are:</a:t>
            </a:r>
          </a:p>
        </p:txBody>
      </p:sp>
      <p:sp>
        <p:nvSpPr>
          <p:cNvPr id="3" name="Content Placeholder 2">
            <a:extLst>
              <a:ext uri="{FF2B5EF4-FFF2-40B4-BE49-F238E27FC236}">
                <a16:creationId xmlns:a16="http://schemas.microsoft.com/office/drawing/2014/main" id="{EAD2D421-4DE0-8F92-0595-DAD6D96A6AF0}"/>
              </a:ext>
            </a:extLst>
          </p:cNvPr>
          <p:cNvSpPr>
            <a:spLocks noGrp="1"/>
          </p:cNvSpPr>
          <p:nvPr>
            <p:ph idx="1"/>
          </p:nvPr>
        </p:nvSpPr>
        <p:spPr/>
        <p:txBody>
          <a:bodyPr/>
          <a:lstStyle/>
          <a:p>
            <a:r>
              <a:rPr lang="en-US" dirty="0"/>
              <a:t>Increased thirst </a:t>
            </a:r>
          </a:p>
          <a:p>
            <a:r>
              <a:rPr lang="en-US" dirty="0"/>
              <a:t>blurred vision</a:t>
            </a:r>
          </a:p>
          <a:p>
            <a:r>
              <a:rPr lang="en-US" dirty="0"/>
              <a:t>Urinating often</a:t>
            </a:r>
          </a:p>
          <a:p>
            <a:r>
              <a:rPr lang="en-US" dirty="0"/>
              <a:t>Losing weight without trying</a:t>
            </a:r>
          </a:p>
          <a:p>
            <a:r>
              <a:rPr lang="en-US" dirty="0"/>
              <a:t>acquiring several infections, such as skin, and gum diseases</a:t>
            </a:r>
          </a:p>
        </p:txBody>
      </p:sp>
      <p:pic>
        <p:nvPicPr>
          <p:cNvPr id="5" name="Picture 4">
            <a:extLst>
              <a:ext uri="{FF2B5EF4-FFF2-40B4-BE49-F238E27FC236}">
                <a16:creationId xmlns:a16="http://schemas.microsoft.com/office/drawing/2014/main" id="{B9D7B032-E073-501F-FA35-36369641EC4C}"/>
              </a:ext>
            </a:extLst>
          </p:cNvPr>
          <p:cNvPicPr>
            <a:picLocks noChangeAspect="1"/>
          </p:cNvPicPr>
          <p:nvPr/>
        </p:nvPicPr>
        <p:blipFill>
          <a:blip r:embed="rId2"/>
          <a:stretch>
            <a:fillRect/>
          </a:stretch>
        </p:blipFill>
        <p:spPr>
          <a:xfrm>
            <a:off x="8658809" y="390559"/>
            <a:ext cx="2983074" cy="3798886"/>
          </a:xfrm>
          <a:prstGeom prst="rect">
            <a:avLst/>
          </a:prstGeom>
          <a:ln>
            <a:noFill/>
          </a:ln>
          <a:effectLst>
            <a:softEdge rad="112500"/>
          </a:effectLst>
        </p:spPr>
      </p:pic>
    </p:spTree>
    <p:extLst>
      <p:ext uri="{BB962C8B-B14F-4D97-AF65-F5344CB8AC3E}">
        <p14:creationId xmlns:p14="http://schemas.microsoft.com/office/powerpoint/2010/main" val="1590363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heel(1)">
                                      <p:cBhvr>
                                        <p:cTn id="4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5A2D5-C846-8DA9-1B4D-A9A076317A23}"/>
              </a:ext>
            </a:extLst>
          </p:cNvPr>
          <p:cNvSpPr>
            <a:spLocks noGrp="1"/>
          </p:cNvSpPr>
          <p:nvPr>
            <p:ph type="title"/>
          </p:nvPr>
        </p:nvSpPr>
        <p:spPr/>
        <p:txBody>
          <a:bodyPr/>
          <a:lstStyle/>
          <a:p>
            <a:pPr algn="l"/>
            <a:r>
              <a:rPr lang="en-US" dirty="0"/>
              <a:t>What are the foods/Drinks that cause diabetes?</a:t>
            </a:r>
          </a:p>
        </p:txBody>
      </p:sp>
      <p:sp>
        <p:nvSpPr>
          <p:cNvPr id="3" name="Content Placeholder 2">
            <a:extLst>
              <a:ext uri="{FF2B5EF4-FFF2-40B4-BE49-F238E27FC236}">
                <a16:creationId xmlns:a16="http://schemas.microsoft.com/office/drawing/2014/main" id="{9FBC3D65-EA28-7A4D-3405-21ADC2677645}"/>
              </a:ext>
            </a:extLst>
          </p:cNvPr>
          <p:cNvSpPr>
            <a:spLocks noGrp="1"/>
          </p:cNvSpPr>
          <p:nvPr>
            <p:ph idx="1"/>
          </p:nvPr>
        </p:nvSpPr>
        <p:spPr/>
        <p:txBody>
          <a:bodyPr>
            <a:normAutofit/>
          </a:bodyPr>
          <a:lstStyle/>
          <a:p>
            <a:r>
              <a:rPr lang="en-US" sz="2400" dirty="0"/>
              <a:t>high fat meat</a:t>
            </a:r>
          </a:p>
          <a:p>
            <a:r>
              <a:rPr lang="en-US" sz="2400" dirty="0"/>
              <a:t>full-fat dairy</a:t>
            </a:r>
          </a:p>
          <a:p>
            <a:r>
              <a:rPr lang="en-US" sz="2400" dirty="0"/>
              <a:t>Sweets</a:t>
            </a:r>
          </a:p>
          <a:p>
            <a:r>
              <a:rPr lang="en-US" sz="2400" dirty="0"/>
              <a:t>sugar-sweetened beverages</a:t>
            </a:r>
          </a:p>
        </p:txBody>
      </p:sp>
      <p:pic>
        <p:nvPicPr>
          <p:cNvPr id="4" name="Picture 3">
            <a:extLst>
              <a:ext uri="{FF2B5EF4-FFF2-40B4-BE49-F238E27FC236}">
                <a16:creationId xmlns:a16="http://schemas.microsoft.com/office/drawing/2014/main" id="{F77B2681-795F-74C3-F518-E78EF8AA0D85}"/>
              </a:ext>
            </a:extLst>
          </p:cNvPr>
          <p:cNvPicPr>
            <a:picLocks noChangeAspect="1"/>
          </p:cNvPicPr>
          <p:nvPr/>
        </p:nvPicPr>
        <p:blipFill>
          <a:blip r:embed="rId2"/>
          <a:stretch>
            <a:fillRect/>
          </a:stretch>
        </p:blipFill>
        <p:spPr>
          <a:xfrm>
            <a:off x="7374878" y="2214694"/>
            <a:ext cx="4514850" cy="4514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39354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21600000">
                                      <p:cBhvr>
                                        <p:cTn id="3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567-0D1A-2901-C35B-B36CF6F6D43D}"/>
              </a:ext>
            </a:extLst>
          </p:cNvPr>
          <p:cNvSpPr>
            <a:spLocks noGrp="1"/>
          </p:cNvSpPr>
          <p:nvPr>
            <p:ph type="title"/>
          </p:nvPr>
        </p:nvSpPr>
        <p:spPr/>
        <p:txBody>
          <a:bodyPr/>
          <a:lstStyle/>
          <a:p>
            <a:pPr algn="l"/>
            <a:r>
              <a:rPr lang="en-US" dirty="0"/>
              <a:t>What can a high school student do to prevent diabetes in the future ?</a:t>
            </a:r>
          </a:p>
        </p:txBody>
      </p:sp>
      <p:sp>
        <p:nvSpPr>
          <p:cNvPr id="3" name="Content Placeholder 2">
            <a:extLst>
              <a:ext uri="{FF2B5EF4-FFF2-40B4-BE49-F238E27FC236}">
                <a16:creationId xmlns:a16="http://schemas.microsoft.com/office/drawing/2014/main" id="{FCAF7A3A-0165-12E9-7380-DCC586146ADB}"/>
              </a:ext>
            </a:extLst>
          </p:cNvPr>
          <p:cNvSpPr>
            <a:spLocks noGrp="1"/>
          </p:cNvSpPr>
          <p:nvPr>
            <p:ph idx="1"/>
          </p:nvPr>
        </p:nvSpPr>
        <p:spPr/>
        <p:txBody>
          <a:bodyPr>
            <a:normAutofit/>
          </a:bodyPr>
          <a:lstStyle/>
          <a:p>
            <a:r>
              <a:rPr lang="en-US" sz="2800" dirty="0"/>
              <a:t>Lose extra weight</a:t>
            </a:r>
            <a:endParaRPr lang="en-US" sz="2600" dirty="0"/>
          </a:p>
          <a:p>
            <a:r>
              <a:rPr lang="en-US" sz="2800" dirty="0"/>
              <a:t>Be more physically active(do exercise)</a:t>
            </a:r>
          </a:p>
          <a:p>
            <a:r>
              <a:rPr lang="en-US" sz="2800" dirty="0"/>
              <a:t>Eat healthy plant Foods</a:t>
            </a:r>
          </a:p>
          <a:p>
            <a:r>
              <a:rPr lang="en-US" sz="2800" dirty="0"/>
              <a:t>Quit smoking</a:t>
            </a:r>
          </a:p>
          <a:p>
            <a:r>
              <a:rPr lang="en-US" sz="2800" dirty="0"/>
              <a:t>Talk to your health care provider </a:t>
            </a:r>
          </a:p>
        </p:txBody>
      </p:sp>
      <p:pic>
        <p:nvPicPr>
          <p:cNvPr id="4" name="Picture 3">
            <a:extLst>
              <a:ext uri="{FF2B5EF4-FFF2-40B4-BE49-F238E27FC236}">
                <a16:creationId xmlns:a16="http://schemas.microsoft.com/office/drawing/2014/main" id="{D74E7DFA-798E-48F2-0754-278CE727FFD9}"/>
              </a:ext>
            </a:extLst>
          </p:cNvPr>
          <p:cNvPicPr>
            <a:picLocks noChangeAspect="1"/>
          </p:cNvPicPr>
          <p:nvPr/>
        </p:nvPicPr>
        <p:blipFill>
          <a:blip r:embed="rId2"/>
          <a:stretch>
            <a:fillRect/>
          </a:stretch>
        </p:blipFill>
        <p:spPr>
          <a:xfrm>
            <a:off x="8938735" y="1463096"/>
            <a:ext cx="3122637" cy="5232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255106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anim calcmode="lin" valueType="num">
                                      <p:cBhvr>
                                        <p:cTn id="38" dur="2000" fill="hold"/>
                                        <p:tgtEl>
                                          <p:spTgt spid="4"/>
                                        </p:tgtEl>
                                        <p:attrNameLst>
                                          <p:attrName>ppt_w</p:attrName>
                                        </p:attrNameLst>
                                      </p:cBhvr>
                                      <p:tavLst>
                                        <p:tav tm="0" fmla="#ppt_w*sin(2.5*pi*$)">
                                          <p:val>
                                            <p:fltVal val="0"/>
                                          </p:val>
                                        </p:tav>
                                        <p:tav tm="100000">
                                          <p:val>
                                            <p:fltVal val="1"/>
                                          </p:val>
                                        </p:tav>
                                      </p:tavLst>
                                    </p:anim>
                                    <p:anim calcmode="lin" valueType="num">
                                      <p:cBhvr>
                                        <p:cTn id="3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1F6A-FB17-ACB2-A1E6-E7C13F32E439}"/>
              </a:ext>
            </a:extLst>
          </p:cNvPr>
          <p:cNvSpPr>
            <a:spLocks noGrp="1"/>
          </p:cNvSpPr>
          <p:nvPr>
            <p:ph type="title"/>
          </p:nvPr>
        </p:nvSpPr>
        <p:spPr/>
        <p:txBody>
          <a:bodyPr/>
          <a:lstStyle/>
          <a:p>
            <a:r>
              <a:rPr lang="en-US" dirty="0"/>
              <a:t>Losing extra Weight:</a:t>
            </a:r>
          </a:p>
        </p:txBody>
      </p:sp>
      <p:sp>
        <p:nvSpPr>
          <p:cNvPr id="3" name="Content Placeholder 2">
            <a:extLst>
              <a:ext uri="{FF2B5EF4-FFF2-40B4-BE49-F238E27FC236}">
                <a16:creationId xmlns:a16="http://schemas.microsoft.com/office/drawing/2014/main" id="{49C090EF-53A3-BAA7-DE35-E822D408F3C0}"/>
              </a:ext>
            </a:extLst>
          </p:cNvPr>
          <p:cNvSpPr>
            <a:spLocks noGrp="1"/>
          </p:cNvSpPr>
          <p:nvPr>
            <p:ph idx="1"/>
          </p:nvPr>
        </p:nvSpPr>
        <p:spPr/>
        <p:txBody>
          <a:bodyPr>
            <a:normAutofit/>
          </a:bodyPr>
          <a:lstStyle/>
          <a:p>
            <a:pPr marL="0" indent="0">
              <a:buNone/>
            </a:pPr>
            <a:r>
              <a:rPr lang="en-US" sz="2400" dirty="0"/>
              <a:t>An essential component of preventing diabetes is weight management. If you lose 5 to 10% of your present weight, you may be able to limit or delay the onset of diabetes. If you weigh 200 pounds, for instance, your objective would be to shed between 10 and 20 pounds. It's crucial to avoid gaining the weight back after you've lost it.</a:t>
            </a:r>
          </a:p>
        </p:txBody>
      </p:sp>
    </p:spTree>
    <p:extLst>
      <p:ext uri="{BB962C8B-B14F-4D97-AF65-F5344CB8AC3E}">
        <p14:creationId xmlns:p14="http://schemas.microsoft.com/office/powerpoint/2010/main" val="21874248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3D2F-E314-563C-FD72-18C7B36EB516}"/>
              </a:ext>
            </a:extLst>
          </p:cNvPr>
          <p:cNvSpPr>
            <a:spLocks noGrp="1"/>
          </p:cNvSpPr>
          <p:nvPr>
            <p:ph type="title"/>
          </p:nvPr>
        </p:nvSpPr>
        <p:spPr/>
        <p:txBody>
          <a:bodyPr/>
          <a:lstStyle/>
          <a:p>
            <a:r>
              <a:rPr lang="en-US" dirty="0"/>
              <a:t>Be more physically active:</a:t>
            </a:r>
            <a:br>
              <a:rPr lang="en-US" dirty="0"/>
            </a:br>
            <a:endParaRPr lang="en-US" dirty="0"/>
          </a:p>
        </p:txBody>
      </p:sp>
      <p:sp>
        <p:nvSpPr>
          <p:cNvPr id="3" name="Content Placeholder 2">
            <a:extLst>
              <a:ext uri="{FF2B5EF4-FFF2-40B4-BE49-F238E27FC236}">
                <a16:creationId xmlns:a16="http://schemas.microsoft.com/office/drawing/2014/main" id="{EFD67C7D-86AE-95A4-B838-4485100758E8}"/>
              </a:ext>
            </a:extLst>
          </p:cNvPr>
          <p:cNvSpPr>
            <a:spLocks noGrp="1"/>
          </p:cNvSpPr>
          <p:nvPr>
            <p:ph idx="1"/>
          </p:nvPr>
        </p:nvSpPr>
        <p:spPr/>
        <p:txBody>
          <a:bodyPr>
            <a:normAutofit/>
          </a:bodyPr>
          <a:lstStyle/>
          <a:p>
            <a:pPr marL="0" indent="0">
              <a:buNone/>
            </a:pPr>
            <a:r>
              <a:rPr lang="en-US" sz="2400" dirty="0"/>
              <a:t>Exercise has a variety of health advantages, including assisting with weight loss and lowering blood sugar levels. Both of them reduce the possibility of type 2 diabetes. Try to exercise for at least 30 minutes five days a week. If you haven't exercised, consult a health care expert to determine the best forms of exercise for you. </a:t>
            </a:r>
          </a:p>
        </p:txBody>
      </p:sp>
    </p:spTree>
    <p:extLst>
      <p:ext uri="{BB962C8B-B14F-4D97-AF65-F5344CB8AC3E}">
        <p14:creationId xmlns:p14="http://schemas.microsoft.com/office/powerpoint/2010/main" val="1824291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Droplet</Template>
  <TotalTime>203</TotalTime>
  <Words>819</Words>
  <Application>Microsoft Office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Tw Cen MT</vt:lpstr>
      <vt:lpstr>Droplet</vt:lpstr>
      <vt:lpstr>Diabetes</vt:lpstr>
      <vt:lpstr>PowerPoint Presentation</vt:lpstr>
      <vt:lpstr>What is diabetes?</vt:lpstr>
      <vt:lpstr>PowerPoint Presentation</vt:lpstr>
      <vt:lpstr>The symptoms of diabetes are:</vt:lpstr>
      <vt:lpstr>What are the foods/Drinks that cause diabetes?</vt:lpstr>
      <vt:lpstr>What can a high school student do to prevent diabetes in the future ?</vt:lpstr>
      <vt:lpstr>Losing extra Weight:</vt:lpstr>
      <vt:lpstr>Be more physically active: </vt:lpstr>
      <vt:lpstr>Quit smoking:</vt:lpstr>
      <vt:lpstr>Eat healthy plant Foods: </vt:lpstr>
      <vt:lpstr>Talk to your health care provider :</vt:lpstr>
      <vt:lpstr>Citations: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Basel Ebaid</dc:creator>
  <cp:lastModifiedBy>Basel Ebaid</cp:lastModifiedBy>
  <cp:revision>38</cp:revision>
  <dcterms:created xsi:type="dcterms:W3CDTF">2022-10-13T14:12:26Z</dcterms:created>
  <dcterms:modified xsi:type="dcterms:W3CDTF">2022-10-29T14:44:23Z</dcterms:modified>
</cp:coreProperties>
</file>