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4" r:id="rId1"/>
  </p:sldMasterIdLst>
  <p:notesMasterIdLst>
    <p:notesMasterId r:id="rId12"/>
  </p:notesMasterIdLst>
  <p:sldIdLst>
    <p:sldId id="256" r:id="rId2"/>
    <p:sldId id="257" r:id="rId3"/>
    <p:sldId id="258" r:id="rId4"/>
    <p:sldId id="259" r:id="rId5"/>
    <p:sldId id="260" r:id="rId6"/>
    <p:sldId id="261" r:id="rId7"/>
    <p:sldId id="262" r:id="rId8"/>
    <p:sldId id="265" r:id="rId9"/>
    <p:sldId id="266" r:id="rId10"/>
    <p:sldId id="264" r:id="rId11"/>
  </p:sldIdLst>
  <p:sldSz cx="12192000" cy="6858000"/>
  <p:notesSz cx="6858000" cy="9144000"/>
  <p:embeddedFontLst>
    <p:embeddedFont>
      <p:font typeface="Wingdings 2" panose="05020102010507070707" pitchFamily="18" charset="2"/>
      <p:regular r:id="rId13"/>
    </p:embeddedFont>
    <p:embeddedFont>
      <p:font typeface="Century Schoolbook" panose="02040604050505020304" pitchFamily="18"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EmEONY4/VFMoniTikFNXJAYpP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4da3fb64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14da3fb649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pPr marL="0" lvl="0" indent="0" algn="ctr" rtl="0">
              <a:spcBef>
                <a:spcPts val="0"/>
              </a:spcBef>
              <a:spcAft>
                <a:spcPts val="0"/>
              </a:spcAft>
              <a:buNone/>
            </a:pPr>
            <a:fld id="{00000000-1234-1234-1234-123412341234}" type="slidenum">
              <a:rPr lang="en-GB" smtClean="0"/>
              <a:t>‹#›</a:t>
            </a:fld>
            <a:endParaRPr lang="en-GB"/>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61411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7002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15861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18497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208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3030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12295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285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051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9579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607681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3323902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nedc.com.au/eating-disorders/eating-disorders-explained/the-facts/whats-an-eating-disorder/" TargetMode="External"/><Relationship Id="rId3" Type="http://schemas.openxmlformats.org/officeDocument/2006/relationships/hyperlink" Target="https://www.mayoclinic.org/diseases-conditions/eating-disorders/symptoms-causes/syc-20353603" TargetMode="External"/><Relationship Id="rId7" Type="http://schemas.openxmlformats.org/officeDocument/2006/relationships/hyperlink" Target="https://www.healthline.com/nutrition/common-eating-disord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mayoclinic.org/diseases-conditions/eating-disorders/in-depth/eating-disorder-treatment/art-20046234" TargetMode="External"/><Relationship Id="rId5" Type="http://schemas.openxmlformats.org/officeDocument/2006/relationships/hyperlink" Target="https://www.beateatingdisorders.org.uk/get-information-and-support/get-help-for-myself/recovery/" TargetMode="External"/><Relationship Id="rId4" Type="http://schemas.openxmlformats.org/officeDocument/2006/relationships/hyperlink" Target="https://www.turnbridge.com/news-events/latest-articles/effects-of-eating-disord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3Bax8ijH03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en-US" dirty="0" smtClean="0"/>
              <a:t>Eating disorder </a:t>
            </a:r>
            <a:r>
              <a:rPr lang="en-US" dirty="0" err="1" smtClean="0"/>
              <a:t>awarness</a:t>
            </a:r>
            <a:endParaRPr dirty="0"/>
          </a:p>
        </p:txBody>
      </p:sp>
      <p:sp>
        <p:nvSpPr>
          <p:cNvPr id="255" name="Google Shape;255;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GB"/>
              <a:t>BY: ANGELINA SAHOURI, JOELLE SAMAAN, YARA JAJJAWI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Century Gothic"/>
              <a:buNone/>
            </a:pPr>
            <a:r>
              <a:rPr lang="en-GB">
                <a:solidFill>
                  <a:schemeClr val="dk1"/>
                </a:solidFill>
              </a:rPr>
              <a:t>Citation</a:t>
            </a:r>
            <a:endParaRPr/>
          </a:p>
        </p:txBody>
      </p:sp>
      <p:sp>
        <p:nvSpPr>
          <p:cNvPr id="303" name="Google Shape;303;p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92D050"/>
              </a:buClr>
              <a:buSzPct val="79999"/>
              <a:buChar char="►"/>
            </a:pPr>
            <a:r>
              <a:rPr lang="en-GB" u="sng" dirty="0" smtClean="0">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https://www.mayoclinic.org/diseases-conditions/eating-disorders/symptoms-causes/syc-20353603</a:t>
            </a:r>
            <a:endParaRPr dirty="0" smtClean="0">
              <a:solidFill>
                <a:schemeClr val="dk1"/>
              </a:solidFill>
            </a:endParaRPr>
          </a:p>
          <a:p>
            <a:pPr marL="342900" lvl="0" indent="-342900" algn="l" rtl="0">
              <a:spcBef>
                <a:spcPts val="1000"/>
              </a:spcBef>
              <a:spcAft>
                <a:spcPts val="0"/>
              </a:spcAft>
              <a:buClr>
                <a:srgbClr val="92D050"/>
              </a:buClr>
              <a:buSzPct val="79999"/>
              <a:buChar char="►"/>
            </a:pPr>
            <a:r>
              <a:rPr lang="en-GB" u="sng" dirty="0" smtClean="0">
                <a:solidFill>
                  <a:schemeClr val="dk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https://www.turnbridge.com/news-events/latest-articles/effects-of-eating-disorders/</a:t>
            </a:r>
            <a:endParaRPr dirty="0" smtClean="0">
              <a:solidFill>
                <a:schemeClr val="dk1"/>
              </a:solidFill>
            </a:endParaRPr>
          </a:p>
          <a:p>
            <a:pPr marL="342900" lvl="0" indent="-342900" algn="l" rtl="0">
              <a:spcBef>
                <a:spcPts val="1000"/>
              </a:spcBef>
              <a:spcAft>
                <a:spcPts val="0"/>
              </a:spcAft>
              <a:buClr>
                <a:srgbClr val="92D050"/>
              </a:buClr>
              <a:buSzPct val="79999"/>
              <a:buChar char="►"/>
            </a:pPr>
            <a:r>
              <a:rPr lang="en-GB" u="sng" dirty="0" smtClean="0">
                <a:solidFill>
                  <a:schemeClr val="dk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https://www.beateatingdisorders.org.uk/get-information-and-support/get-help-for-myself/recovery/</a:t>
            </a:r>
            <a:endParaRPr dirty="0" smtClean="0">
              <a:solidFill>
                <a:schemeClr val="dk1"/>
              </a:solidFill>
            </a:endParaRPr>
          </a:p>
          <a:p>
            <a:pPr marL="342900" lvl="0" indent="-342900" algn="l" rtl="0">
              <a:spcBef>
                <a:spcPts val="1000"/>
              </a:spcBef>
              <a:spcAft>
                <a:spcPts val="0"/>
              </a:spcAft>
              <a:buClr>
                <a:srgbClr val="92D050"/>
              </a:buClr>
              <a:buSzPct val="79999"/>
              <a:buChar char="►"/>
            </a:pPr>
            <a:r>
              <a:rPr lang="en-GB" u="sng" dirty="0" smtClean="0">
                <a:solidFill>
                  <a:schemeClr val="dk1"/>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https://www.mayoclinic.org/diseases-conditions/eating-disorders/in-depth/eating-disorder-treatment/art-20046234</a:t>
            </a:r>
            <a:endParaRPr dirty="0" smtClean="0">
              <a:solidFill>
                <a:schemeClr val="dk1"/>
              </a:solidFill>
            </a:endParaRPr>
          </a:p>
          <a:p>
            <a:pPr marL="342900" lvl="0" indent="-342900" algn="l" rtl="0">
              <a:spcBef>
                <a:spcPts val="1000"/>
              </a:spcBef>
              <a:spcAft>
                <a:spcPts val="0"/>
              </a:spcAft>
              <a:buClr>
                <a:srgbClr val="92D050"/>
              </a:buClr>
              <a:buSzPct val="79999"/>
              <a:buChar char="►"/>
            </a:pPr>
            <a:r>
              <a:rPr lang="en-GB" u="sng" dirty="0" smtClean="0">
                <a:solidFill>
                  <a:schemeClr val="dk1"/>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https://www.healthline.com/nutrition/common-eating-disorders</a:t>
            </a:r>
            <a:endParaRPr dirty="0" smtClean="0">
              <a:solidFill>
                <a:schemeClr val="dk1"/>
              </a:solidFill>
            </a:endParaRPr>
          </a:p>
          <a:p>
            <a:pPr marL="342900" lvl="0" indent="-342900" algn="l" rtl="0">
              <a:spcBef>
                <a:spcPts val="1000"/>
              </a:spcBef>
              <a:spcAft>
                <a:spcPts val="0"/>
              </a:spcAft>
              <a:buClr>
                <a:srgbClr val="92D050"/>
              </a:buClr>
              <a:buSzPct val="79999"/>
              <a:buChar char="►"/>
            </a:pPr>
            <a:r>
              <a:rPr lang="en-GB" u="sng" dirty="0" smtClean="0">
                <a:solidFill>
                  <a:srgbClr val="000000"/>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https://nedc.com.au/eating-disorders/eating-disorders-explained/the-facts/whats-an-eating-disorder/</a:t>
            </a:r>
            <a:endParaRPr dirty="0" smtClean="0">
              <a:solidFill>
                <a:srgbClr val="000000"/>
              </a:solidFill>
            </a:endParaRPr>
          </a:p>
          <a:p>
            <a:pPr marL="342900" lvl="0" indent="0" algn="l" rtl="0">
              <a:spcBef>
                <a:spcPts val="1000"/>
              </a:spcBef>
              <a:spcAft>
                <a:spcPts val="0"/>
              </a:spcAft>
              <a:buNone/>
            </a:pPr>
            <a:endParaRPr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
          <p:cNvSpPr txBox="1">
            <a:spLocks noGrp="1"/>
          </p:cNvSpPr>
          <p:nvPr>
            <p:ph type="title"/>
          </p:nvPr>
        </p:nvSpPr>
        <p:spPr>
          <a:xfrm>
            <a:off x="1154955" y="1537339"/>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200"/>
              <a:buFont typeface="Arial"/>
              <a:buNone/>
            </a:pPr>
            <a:r>
              <a:rPr lang="en-GB" sz="3200" b="0" i="0" u="none" strike="noStrike">
                <a:solidFill>
                  <a:srgbClr val="000000"/>
                </a:solidFill>
                <a:latin typeface="Arial"/>
                <a:ea typeface="Arial"/>
                <a:cs typeface="Arial"/>
                <a:sym typeface="Arial"/>
              </a:rPr>
              <a:t>What is an eating disorder?</a:t>
            </a:r>
            <a:r>
              <a:rPr lang="en-GB" b="0"/>
              <a:t/>
            </a:r>
            <a:br>
              <a:rPr lang="en-GB" b="0"/>
            </a:br>
            <a:r>
              <a:rPr lang="en-GB"/>
              <a:t/>
            </a:r>
            <a:br>
              <a:rPr lang="en-GB"/>
            </a:br>
            <a:endParaRPr/>
          </a:p>
        </p:txBody>
      </p:sp>
      <p:sp>
        <p:nvSpPr>
          <p:cNvPr id="261" name="Google Shape;261;p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93700" algn="l" rtl="0">
              <a:spcBef>
                <a:spcPts val="0"/>
              </a:spcBef>
              <a:spcAft>
                <a:spcPts val="0"/>
              </a:spcAft>
              <a:buSzPts val="2240"/>
              <a:buFont typeface="Arial"/>
              <a:buChar char="►"/>
            </a:pPr>
            <a:r>
              <a:rPr lang="en-GB" sz="2800">
                <a:solidFill>
                  <a:schemeClr val="dk1"/>
                </a:solidFill>
                <a:latin typeface="Arial"/>
                <a:ea typeface="Arial"/>
                <a:cs typeface="Arial"/>
                <a:sym typeface="Arial"/>
              </a:rPr>
              <a:t>An eating disorder is a mental disorder defined by unusual eating habits that negatively affect a person's physical and psychological health.</a:t>
            </a:r>
            <a:endParaRPr sz="2800">
              <a:solidFill>
                <a:schemeClr val="dk1"/>
              </a:solidFill>
              <a:latin typeface="Arial"/>
              <a:ea typeface="Arial"/>
              <a:cs typeface="Arial"/>
              <a:sym typeface="Arial"/>
            </a:endParaRPr>
          </a:p>
          <a:p>
            <a:pPr marL="342900" lvl="0" indent="0" algn="l" rtl="0">
              <a:spcBef>
                <a:spcPts val="0"/>
              </a:spcBef>
              <a:spcAft>
                <a:spcPts val="0"/>
              </a:spcAft>
              <a:buNone/>
            </a:pPr>
            <a:endParaRPr sz="2800">
              <a:solidFill>
                <a:schemeClr val="dk1"/>
              </a:solidFill>
              <a:latin typeface="Arial"/>
              <a:ea typeface="Arial"/>
              <a:cs typeface="Arial"/>
              <a:sym typeface="Arial"/>
            </a:endParaRPr>
          </a:p>
        </p:txBody>
      </p:sp>
      <p:pic>
        <p:nvPicPr>
          <p:cNvPr id="2" name="Picture 1" descr="Continuing Education Resources: Study finds surprising links betwee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845" y="4032146"/>
            <a:ext cx="4194752" cy="24906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200"/>
              <a:buFont typeface="Arial"/>
              <a:buNone/>
            </a:pPr>
            <a:r>
              <a:rPr lang="en-GB" sz="3200" b="0" i="0" u="none" strike="noStrike" dirty="0" smtClean="0">
                <a:solidFill>
                  <a:srgbClr val="000000"/>
                </a:solidFill>
                <a:latin typeface="Arial"/>
                <a:ea typeface="Arial"/>
                <a:cs typeface="Arial"/>
                <a:sym typeface="Arial"/>
              </a:rPr>
              <a:t> What are the signs </a:t>
            </a:r>
            <a:r>
              <a:rPr lang="en-GB" sz="3200" b="0" i="0" u="none" strike="noStrike" dirty="0">
                <a:solidFill>
                  <a:srgbClr val="000000"/>
                </a:solidFill>
                <a:latin typeface="Arial"/>
                <a:ea typeface="Arial"/>
                <a:cs typeface="Arial"/>
                <a:sym typeface="Arial"/>
              </a:rPr>
              <a:t>of eating disorder?</a:t>
            </a:r>
            <a:endParaRPr sz="3200" dirty="0"/>
          </a:p>
        </p:txBody>
      </p:sp>
      <p:sp>
        <p:nvSpPr>
          <p:cNvPr id="267" name="Google Shape;267;p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73380" algn="l" rtl="0">
              <a:spcBef>
                <a:spcPts val="0"/>
              </a:spcBef>
              <a:spcAft>
                <a:spcPts val="0"/>
              </a:spcAft>
              <a:buSzPts val="1920"/>
              <a:buFont typeface="Arial"/>
              <a:buChar char="•"/>
            </a:pPr>
            <a:r>
              <a:rPr lang="en-GB" sz="2400">
                <a:solidFill>
                  <a:srgbClr val="202124"/>
                </a:solidFill>
                <a:latin typeface="Arial"/>
                <a:ea typeface="Arial"/>
                <a:cs typeface="Arial"/>
                <a:sym typeface="Arial"/>
              </a:rPr>
              <a:t>Changes in Weight.</a:t>
            </a:r>
            <a:endParaRPr>
              <a:latin typeface="Arial"/>
              <a:ea typeface="Arial"/>
              <a:cs typeface="Arial"/>
              <a:sym typeface="Arial"/>
            </a:endParaRPr>
          </a:p>
          <a:p>
            <a:pPr marL="342900" lvl="0" indent="-373380" algn="l" rtl="0">
              <a:spcBef>
                <a:spcPts val="0"/>
              </a:spcBef>
              <a:spcAft>
                <a:spcPts val="0"/>
              </a:spcAft>
              <a:buSzPts val="1920"/>
              <a:buFont typeface="Arial"/>
              <a:buChar char="•"/>
            </a:pPr>
            <a:r>
              <a:rPr lang="en-GB" sz="2400">
                <a:solidFill>
                  <a:srgbClr val="202124"/>
                </a:solidFill>
                <a:latin typeface="Arial"/>
                <a:ea typeface="Arial"/>
                <a:cs typeface="Arial"/>
                <a:sym typeface="Arial"/>
              </a:rPr>
              <a:t>Obsession With Body Image.</a:t>
            </a:r>
            <a:endParaRPr>
              <a:latin typeface="Arial"/>
              <a:ea typeface="Arial"/>
              <a:cs typeface="Arial"/>
              <a:sym typeface="Arial"/>
            </a:endParaRPr>
          </a:p>
          <a:p>
            <a:pPr marL="342900" lvl="0" indent="-373380" algn="l" rtl="0">
              <a:spcBef>
                <a:spcPts val="0"/>
              </a:spcBef>
              <a:spcAft>
                <a:spcPts val="0"/>
              </a:spcAft>
              <a:buSzPts val="1920"/>
              <a:buFont typeface="Arial"/>
              <a:buChar char="•"/>
            </a:pPr>
            <a:r>
              <a:rPr lang="en-GB" sz="2400">
                <a:solidFill>
                  <a:srgbClr val="202124"/>
                </a:solidFill>
                <a:latin typeface="Arial"/>
                <a:ea typeface="Arial"/>
                <a:cs typeface="Arial"/>
                <a:sym typeface="Arial"/>
              </a:rPr>
              <a:t>Disturbance in Eating Patterns.</a:t>
            </a:r>
            <a:endParaRPr>
              <a:latin typeface="Arial"/>
              <a:ea typeface="Arial"/>
              <a:cs typeface="Arial"/>
              <a:sym typeface="Arial"/>
            </a:endParaRPr>
          </a:p>
          <a:p>
            <a:pPr marL="342900" lvl="0" indent="-373380" algn="l" rtl="0">
              <a:spcBef>
                <a:spcPts val="0"/>
              </a:spcBef>
              <a:spcAft>
                <a:spcPts val="0"/>
              </a:spcAft>
              <a:buSzPts val="1920"/>
              <a:buFont typeface="Arial"/>
              <a:buChar char="•"/>
            </a:pPr>
            <a:r>
              <a:rPr lang="en-GB" sz="2400">
                <a:solidFill>
                  <a:srgbClr val="202124"/>
                </a:solidFill>
                <a:latin typeface="Arial"/>
                <a:ea typeface="Arial"/>
                <a:cs typeface="Arial"/>
                <a:sym typeface="Arial"/>
              </a:rPr>
              <a:t>Concentration With Nutritional Content.</a:t>
            </a:r>
            <a:endParaRPr>
              <a:latin typeface="Arial"/>
              <a:ea typeface="Arial"/>
              <a:cs typeface="Arial"/>
              <a:sym typeface="Arial"/>
            </a:endParaRPr>
          </a:p>
          <a:p>
            <a:pPr marL="342900" lvl="0" indent="-373380" algn="l" rtl="0">
              <a:spcBef>
                <a:spcPts val="0"/>
              </a:spcBef>
              <a:spcAft>
                <a:spcPts val="0"/>
              </a:spcAft>
              <a:buSzPts val="1920"/>
              <a:buFont typeface="Arial"/>
              <a:buChar char="•"/>
            </a:pPr>
            <a:r>
              <a:rPr lang="en-GB" sz="2400">
                <a:solidFill>
                  <a:srgbClr val="202124"/>
                </a:solidFill>
                <a:latin typeface="Arial"/>
                <a:ea typeface="Arial"/>
                <a:cs typeface="Arial"/>
                <a:sym typeface="Arial"/>
              </a:rPr>
              <a:t>Exercising more frequently. </a:t>
            </a:r>
            <a:endParaRPr>
              <a:latin typeface="Arial"/>
              <a:ea typeface="Arial"/>
              <a:cs typeface="Arial"/>
              <a:sym typeface="Arial"/>
            </a:endParaRPr>
          </a:p>
          <a:p>
            <a:pPr marL="342900" lvl="0" indent="-373380" algn="l" rtl="0">
              <a:spcBef>
                <a:spcPts val="0"/>
              </a:spcBef>
              <a:spcAft>
                <a:spcPts val="0"/>
              </a:spcAft>
              <a:buSzPts val="1920"/>
              <a:buFont typeface="Arial"/>
              <a:buChar char="•"/>
            </a:pPr>
            <a:r>
              <a:rPr lang="en-GB" sz="2400">
                <a:solidFill>
                  <a:srgbClr val="202124"/>
                </a:solidFill>
                <a:latin typeface="Arial"/>
                <a:ea typeface="Arial"/>
                <a:cs typeface="Arial"/>
                <a:sym typeface="Arial"/>
              </a:rPr>
              <a:t>Mood swings.</a:t>
            </a:r>
            <a:endParaRPr>
              <a:latin typeface="Arial"/>
              <a:ea typeface="Arial"/>
              <a:cs typeface="Arial"/>
              <a:sym typeface="Arial"/>
            </a:endParaRPr>
          </a:p>
          <a:p>
            <a:pPr marL="342900" lvl="0" indent="-373380" algn="l" rtl="0">
              <a:spcBef>
                <a:spcPts val="300"/>
              </a:spcBef>
              <a:spcAft>
                <a:spcPts val="0"/>
              </a:spcAft>
              <a:buSzPts val="1920"/>
              <a:buFont typeface="Arial"/>
              <a:buChar char="•"/>
            </a:pPr>
            <a:r>
              <a:rPr lang="en-GB" sz="2400">
                <a:solidFill>
                  <a:srgbClr val="202124"/>
                </a:solidFill>
                <a:latin typeface="Arial"/>
                <a:ea typeface="Arial"/>
                <a:cs typeface="Arial"/>
                <a:sym typeface="Arial"/>
              </a:rPr>
              <a:t>Use of Laxatives, Diuretics, or Diet Pills.</a:t>
            </a:r>
            <a:endParaRPr sz="2400">
              <a:solidFill>
                <a:srgbClr val="202124"/>
              </a:solidFill>
              <a:latin typeface="Arial"/>
              <a:ea typeface="Arial"/>
              <a:cs typeface="Arial"/>
              <a:sym typeface="Arial"/>
            </a:endParaRPr>
          </a:p>
          <a:p>
            <a:pPr marL="342900" lvl="0" indent="-251459" algn="l" rtl="0">
              <a:spcBef>
                <a:spcPts val="1300"/>
              </a:spcBef>
              <a:spcAft>
                <a:spcPts val="0"/>
              </a:spcAft>
              <a:buSzPts val="1440"/>
              <a:buNone/>
            </a:pPr>
            <a:endParaRPr/>
          </a:p>
        </p:txBody>
      </p:sp>
      <p:pic>
        <p:nvPicPr>
          <p:cNvPr id="2" name="Picture 1" descr="Eating Disorders In Young Teens May Impact Weight Later In Adolescen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0" y="4508500"/>
            <a:ext cx="4699000" cy="2349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14da3fb6493_0_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000000"/>
              </a:buClr>
              <a:buSzPts val="3200"/>
            </a:pPr>
            <a:r>
              <a:rPr lang="en-US" sz="3200" dirty="0"/>
              <a:t>What are the types of eating disorders?</a:t>
            </a:r>
            <a:endParaRPr sz="3200" dirty="0"/>
          </a:p>
        </p:txBody>
      </p:sp>
      <p:sp>
        <p:nvSpPr>
          <p:cNvPr id="273" name="Google Shape;273;g14da3fb6493_0_5"/>
          <p:cNvSpPr txBox="1">
            <a:spLocks noGrp="1"/>
          </p:cNvSpPr>
          <p:nvPr>
            <p:ph idx="1"/>
          </p:nvPr>
        </p:nvSpPr>
        <p:spPr>
          <a:xfrm>
            <a:off x="996675" y="2539125"/>
            <a:ext cx="9681900" cy="3927300"/>
          </a:xfrm>
          <a:prstGeom prst="rect">
            <a:avLst/>
          </a:prstGeom>
          <a:noFill/>
          <a:ln>
            <a:noFill/>
          </a:ln>
        </p:spPr>
        <p:txBody>
          <a:bodyPr spcFirstLastPara="1" wrap="square" lIns="91425" tIns="45700" rIns="91425" bIns="45700" anchor="t" anchorCtr="0">
            <a:noAutofit/>
          </a:bodyPr>
          <a:lstStyle/>
          <a:p>
            <a:pPr marL="342900" lvl="0" indent="-403860" algn="l" rtl="0">
              <a:spcBef>
                <a:spcPts val="0"/>
              </a:spcBef>
              <a:spcAft>
                <a:spcPts val="0"/>
              </a:spcAft>
              <a:buClr>
                <a:srgbClr val="ACD433"/>
              </a:buClr>
              <a:buSzPts val="2400"/>
              <a:buChar char="►"/>
            </a:pPr>
            <a:r>
              <a:rPr lang="en-GB" sz="2400" dirty="0">
                <a:solidFill>
                  <a:schemeClr val="dk1"/>
                </a:solidFill>
                <a:latin typeface="Arial"/>
                <a:ea typeface="Arial"/>
                <a:cs typeface="Arial"/>
                <a:sym typeface="Arial"/>
              </a:rPr>
              <a:t>1- Anorexia Nervosa</a:t>
            </a:r>
            <a:r>
              <a:rPr lang="en-GB" sz="2400" dirty="0">
                <a:solidFill>
                  <a:srgbClr val="FF0000"/>
                </a:solidFill>
                <a:latin typeface="Arial"/>
                <a:ea typeface="Arial"/>
                <a:cs typeface="Arial"/>
                <a:sym typeface="Arial"/>
              </a:rPr>
              <a:t>: This disease aims to become very skinny/underweight. You always feel like you’re not enough and to be tinier. People who have Anorexia deprive </a:t>
            </a:r>
            <a:r>
              <a:rPr lang="en-GB" sz="2400" dirty="0" err="1">
                <a:solidFill>
                  <a:srgbClr val="FF0000"/>
                </a:solidFill>
                <a:latin typeface="Arial"/>
                <a:ea typeface="Arial"/>
                <a:cs typeface="Arial"/>
                <a:sym typeface="Arial"/>
              </a:rPr>
              <a:t>themself</a:t>
            </a:r>
            <a:r>
              <a:rPr lang="en-GB" sz="2400" dirty="0">
                <a:solidFill>
                  <a:srgbClr val="FF0000"/>
                </a:solidFill>
                <a:latin typeface="Arial"/>
                <a:ea typeface="Arial"/>
                <a:cs typeface="Arial"/>
                <a:sym typeface="Arial"/>
              </a:rPr>
              <a:t> of food</a:t>
            </a:r>
            <a:r>
              <a:rPr lang="en-GB" sz="2400" dirty="0" smtClean="0">
                <a:solidFill>
                  <a:srgbClr val="FF0000"/>
                </a:solidFill>
                <a:latin typeface="Arial"/>
                <a:ea typeface="Arial"/>
                <a:cs typeface="Arial"/>
                <a:sym typeface="Arial"/>
              </a:rPr>
              <a:t>.</a:t>
            </a:r>
            <a:endParaRPr sz="2400" dirty="0">
              <a:solidFill>
                <a:srgbClr val="231F20"/>
              </a:solidFill>
              <a:latin typeface="Arial"/>
              <a:ea typeface="Arial"/>
              <a:cs typeface="Arial"/>
              <a:sym typeface="Arial"/>
            </a:endParaRPr>
          </a:p>
          <a:p>
            <a:pPr marL="342900" lvl="0" indent="-403860" algn="l" rtl="0">
              <a:spcBef>
                <a:spcPts val="1000"/>
              </a:spcBef>
              <a:spcAft>
                <a:spcPts val="0"/>
              </a:spcAft>
              <a:buClr>
                <a:srgbClr val="ACD433"/>
              </a:buClr>
              <a:buSzPts val="2400"/>
              <a:buChar char="►"/>
            </a:pPr>
            <a:r>
              <a:rPr lang="en-GB" sz="2400" dirty="0">
                <a:solidFill>
                  <a:srgbClr val="231F20"/>
                </a:solidFill>
                <a:latin typeface="Arial"/>
                <a:ea typeface="Arial"/>
                <a:cs typeface="Arial"/>
                <a:sym typeface="Arial"/>
              </a:rPr>
              <a:t>2- Bulimia Nervosa: </a:t>
            </a:r>
            <a:r>
              <a:rPr lang="en-GB" sz="2400" dirty="0">
                <a:solidFill>
                  <a:srgbClr val="FF0000"/>
                </a:solidFill>
                <a:latin typeface="Arial"/>
                <a:ea typeface="Arial"/>
                <a:cs typeface="Arial"/>
                <a:sym typeface="Arial"/>
              </a:rPr>
              <a:t>People who struggle with Bulimia have multiple binging episodes that are followed by purging and then usually restricting the body to multiple types of food.</a:t>
            </a:r>
            <a:endParaRPr sz="2400" dirty="0">
              <a:solidFill>
                <a:srgbClr val="FF0000"/>
              </a:solidFill>
              <a:latin typeface="Arial"/>
              <a:ea typeface="Arial"/>
              <a:cs typeface="Arial"/>
              <a:sym typeface="Arial"/>
            </a:endParaRPr>
          </a:p>
          <a:p>
            <a:pPr marL="342900" lvl="0" indent="0" algn="l" rtl="0">
              <a:spcBef>
                <a:spcPts val="1000"/>
              </a:spcBef>
              <a:spcAft>
                <a:spcPts val="0"/>
              </a:spcAft>
              <a:buNone/>
            </a:pPr>
            <a:endParaRPr sz="2400" dirty="0">
              <a:solidFill>
                <a:schemeClr val="dk1"/>
              </a:solidFill>
              <a:latin typeface="Arial"/>
              <a:ea typeface="Arial"/>
              <a:cs typeface="Arial"/>
              <a:sym typeface="Arial"/>
            </a:endParaRPr>
          </a:p>
        </p:txBody>
      </p:sp>
      <p:pic>
        <p:nvPicPr>
          <p:cNvPr id="2" name="Picture 1" descr="Eating Disorders - Types and Causes of Eating Disor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337" y="4925961"/>
            <a:ext cx="3798663" cy="1828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200"/>
              <a:buFont typeface="Arial"/>
              <a:buNone/>
            </a:pPr>
            <a:r>
              <a:rPr lang="en-US" sz="3200" dirty="0" smtClean="0"/>
              <a:t>What are the types of eating disorders?</a:t>
            </a:r>
            <a:endParaRPr sz="3200" dirty="0"/>
          </a:p>
        </p:txBody>
      </p:sp>
      <p:sp>
        <p:nvSpPr>
          <p:cNvPr id="279" name="Google Shape;279;p4"/>
          <p:cNvSpPr txBox="1">
            <a:spLocks noGrp="1"/>
          </p:cNvSpPr>
          <p:nvPr>
            <p:ph idx="1"/>
          </p:nvPr>
        </p:nvSpPr>
        <p:spPr>
          <a:xfrm>
            <a:off x="996675" y="2479775"/>
            <a:ext cx="9681900" cy="3927300"/>
          </a:xfrm>
          <a:prstGeom prst="rect">
            <a:avLst/>
          </a:prstGeom>
          <a:noFill/>
          <a:ln>
            <a:noFill/>
          </a:ln>
        </p:spPr>
        <p:txBody>
          <a:bodyPr spcFirstLastPara="1" wrap="square" lIns="91425" tIns="45700" rIns="91425" bIns="45700" anchor="t" anchorCtr="0">
            <a:noAutofit/>
          </a:bodyPr>
          <a:lstStyle/>
          <a:p>
            <a:pPr marL="342900" lvl="0" indent="-403860" algn="l" rtl="0">
              <a:spcBef>
                <a:spcPts val="1000"/>
              </a:spcBef>
              <a:spcAft>
                <a:spcPts val="0"/>
              </a:spcAft>
              <a:buClr>
                <a:srgbClr val="ACD433"/>
              </a:buClr>
              <a:buSzPts val="2400"/>
              <a:buChar char="►"/>
            </a:pPr>
            <a:r>
              <a:rPr lang="en-GB" sz="2400" dirty="0">
                <a:solidFill>
                  <a:schemeClr val="dk1"/>
                </a:solidFill>
                <a:latin typeface="Arial"/>
                <a:ea typeface="Arial"/>
                <a:cs typeface="Arial"/>
                <a:sym typeface="Arial"/>
              </a:rPr>
              <a:t>3- Pica: </a:t>
            </a:r>
            <a:r>
              <a:rPr lang="en-GB" sz="2400" dirty="0">
                <a:solidFill>
                  <a:srgbClr val="FF0000"/>
                </a:solidFill>
                <a:latin typeface="Arial"/>
                <a:ea typeface="Arial"/>
                <a:cs typeface="Arial"/>
                <a:sym typeface="Arial"/>
              </a:rPr>
              <a:t>Pica is an eating disorder that has you digest inedible items. These foods can be toxic and do not provide any nutritional value</a:t>
            </a:r>
            <a:r>
              <a:rPr lang="en-GB" sz="2400" dirty="0" smtClean="0">
                <a:solidFill>
                  <a:srgbClr val="FF0000"/>
                </a:solidFill>
                <a:latin typeface="Arial"/>
                <a:ea typeface="Arial"/>
                <a:cs typeface="Arial"/>
                <a:sym typeface="Arial"/>
              </a:rPr>
              <a:t>.</a:t>
            </a:r>
            <a:endParaRPr sz="2400" dirty="0">
              <a:solidFill>
                <a:srgbClr val="231F20"/>
              </a:solidFill>
              <a:latin typeface="Arial"/>
              <a:ea typeface="Arial"/>
              <a:cs typeface="Arial"/>
              <a:sym typeface="Arial"/>
            </a:endParaRPr>
          </a:p>
          <a:p>
            <a:pPr marL="342900" lvl="0" indent="-403860" algn="l" rtl="0">
              <a:spcBef>
                <a:spcPts val="1000"/>
              </a:spcBef>
              <a:spcAft>
                <a:spcPts val="0"/>
              </a:spcAft>
              <a:buClr>
                <a:srgbClr val="ACD433"/>
              </a:buClr>
              <a:buSzPts val="2400"/>
              <a:buFont typeface="Arial"/>
              <a:buChar char="►"/>
            </a:pPr>
            <a:r>
              <a:rPr lang="en-GB" sz="2400" dirty="0">
                <a:solidFill>
                  <a:srgbClr val="231F20"/>
                </a:solidFill>
                <a:latin typeface="Arial"/>
                <a:ea typeface="Arial"/>
                <a:cs typeface="Arial"/>
                <a:sym typeface="Arial"/>
              </a:rPr>
              <a:t>4- Purging disorder: </a:t>
            </a:r>
            <a:r>
              <a:rPr lang="en-GB" sz="2400" dirty="0">
                <a:solidFill>
                  <a:srgbClr val="FF0000"/>
                </a:solidFill>
                <a:latin typeface="Arial"/>
                <a:ea typeface="Arial"/>
                <a:cs typeface="Arial"/>
                <a:sym typeface="Arial"/>
              </a:rPr>
              <a:t> Purging disorder often uses purging </a:t>
            </a:r>
            <a:r>
              <a:rPr lang="en-GB" sz="2400" dirty="0" err="1">
                <a:solidFill>
                  <a:srgbClr val="FF0000"/>
                </a:solidFill>
                <a:latin typeface="Arial"/>
                <a:ea typeface="Arial"/>
                <a:cs typeface="Arial"/>
                <a:sym typeface="Arial"/>
              </a:rPr>
              <a:t>behaviors</a:t>
            </a:r>
            <a:r>
              <a:rPr lang="en-GB" sz="2400" dirty="0">
                <a:solidFill>
                  <a:srgbClr val="FF0000"/>
                </a:solidFill>
                <a:latin typeface="Arial"/>
                <a:ea typeface="Arial"/>
                <a:cs typeface="Arial"/>
                <a:sym typeface="Arial"/>
              </a:rPr>
              <a:t>, such as vomiting, or exercising over the recommended time so they can control their weight or shape</a:t>
            </a:r>
            <a:r>
              <a:rPr lang="en-GB" sz="2400" dirty="0">
                <a:solidFill>
                  <a:srgbClr val="231F20"/>
                </a:solidFill>
                <a:latin typeface="Arial"/>
                <a:ea typeface="Arial"/>
                <a:cs typeface="Arial"/>
                <a:sym typeface="Arial"/>
              </a:rPr>
              <a:t>.</a:t>
            </a:r>
            <a:endParaRPr sz="2400" dirty="0">
              <a:solidFill>
                <a:schemeClr val="dk1"/>
              </a:solidFill>
              <a:latin typeface="Arial"/>
              <a:ea typeface="Arial"/>
              <a:cs typeface="Arial"/>
              <a:sym typeface="Arial"/>
            </a:endParaRPr>
          </a:p>
        </p:txBody>
      </p:sp>
      <p:pic>
        <p:nvPicPr>
          <p:cNvPr id="2" name="Picture 1" descr="12 Types of Eating Disorders [Updated List] | Breathe Life Healing Cen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323" y="4688275"/>
            <a:ext cx="3124968" cy="20812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Century Gothic"/>
              <a:buNone/>
            </a:pPr>
            <a:r>
              <a:rPr lang="en-GB" dirty="0" smtClean="0">
                <a:solidFill>
                  <a:schemeClr val="dk1"/>
                </a:solidFill>
              </a:rPr>
              <a:t> what are the Effects </a:t>
            </a:r>
            <a:r>
              <a:rPr lang="en-GB" dirty="0">
                <a:solidFill>
                  <a:schemeClr val="dk1"/>
                </a:solidFill>
              </a:rPr>
              <a:t>of eating </a:t>
            </a:r>
            <a:r>
              <a:rPr lang="en-GB" dirty="0" smtClean="0">
                <a:solidFill>
                  <a:schemeClr val="dk1"/>
                </a:solidFill>
              </a:rPr>
              <a:t>disorder?</a:t>
            </a:r>
            <a:endParaRPr dirty="0"/>
          </a:p>
        </p:txBody>
      </p:sp>
      <p:sp>
        <p:nvSpPr>
          <p:cNvPr id="285" name="Google Shape;285;p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93700" algn="l" rtl="0">
              <a:spcBef>
                <a:spcPts val="0"/>
              </a:spcBef>
              <a:spcAft>
                <a:spcPts val="0"/>
              </a:spcAft>
              <a:buSzPts val="2240"/>
              <a:buFont typeface="Arial"/>
              <a:buChar char="►"/>
            </a:pPr>
            <a:r>
              <a:rPr lang="en-GB" sz="2800" dirty="0">
                <a:solidFill>
                  <a:schemeClr val="dk1"/>
                </a:solidFill>
                <a:latin typeface="Arial"/>
                <a:ea typeface="Arial"/>
                <a:cs typeface="Arial"/>
                <a:sym typeface="Arial"/>
              </a:rPr>
              <a:t>Eating disorders can do a lot of damage to your health. People with eating disorders usually don’t get the nutrients they need for their bodies to stay healthy and work properly, people with eating disorders are at risk of heart or kidney failure which leads to death if not treated properly.</a:t>
            </a:r>
            <a:endParaRPr dirty="0">
              <a:latin typeface="Arial"/>
              <a:ea typeface="Arial"/>
              <a:cs typeface="Arial"/>
              <a:sym typeface="Arial"/>
            </a:endParaRPr>
          </a:p>
          <a:p>
            <a:pPr marL="0" lvl="0" indent="0" algn="l" rtl="0">
              <a:spcBef>
                <a:spcPts val="1000"/>
              </a:spcBef>
              <a:spcAft>
                <a:spcPts val="0"/>
              </a:spcAft>
              <a:buSzPts val="1440"/>
              <a:buNone/>
            </a:pPr>
            <a:r>
              <a:rPr lang="en-GB" dirty="0"/>
              <a:t/>
            </a:r>
            <a:br>
              <a:rPr lang="en-GB" dirty="0"/>
            </a:br>
            <a:endParaRPr dirty="0"/>
          </a:p>
        </p:txBody>
      </p:sp>
      <p:pic>
        <p:nvPicPr>
          <p:cNvPr id="2" name="Picture 1" descr="Impact of comorbid borderline personality disorder on inpatie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0948" y="4742824"/>
            <a:ext cx="3631052" cy="21151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Century Gothic"/>
              <a:buNone/>
            </a:pPr>
            <a:r>
              <a:rPr lang="en-GB" dirty="0">
                <a:solidFill>
                  <a:schemeClr val="dk1"/>
                </a:solidFill>
              </a:rPr>
              <a:t>How </a:t>
            </a:r>
            <a:r>
              <a:rPr lang="en-GB" dirty="0" smtClean="0">
                <a:solidFill>
                  <a:schemeClr val="dk1"/>
                </a:solidFill>
              </a:rPr>
              <a:t>can you</a:t>
            </a:r>
            <a:r>
              <a:rPr lang="en-GB" dirty="0" smtClean="0">
                <a:solidFill>
                  <a:schemeClr val="dk1"/>
                </a:solidFill>
              </a:rPr>
              <a:t> </a:t>
            </a:r>
            <a:r>
              <a:rPr lang="en-GB" dirty="0">
                <a:solidFill>
                  <a:schemeClr val="dk1"/>
                </a:solidFill>
              </a:rPr>
              <a:t>recover from eating </a:t>
            </a:r>
            <a:r>
              <a:rPr lang="en-GB" dirty="0" smtClean="0">
                <a:solidFill>
                  <a:schemeClr val="dk1"/>
                </a:solidFill>
              </a:rPr>
              <a:t>disorders?</a:t>
            </a:r>
            <a:endParaRPr dirty="0"/>
          </a:p>
        </p:txBody>
      </p:sp>
      <p:sp>
        <p:nvSpPr>
          <p:cNvPr id="291" name="Google Shape;291;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40"/>
              <a:buFont typeface="Arial"/>
              <a:buNone/>
            </a:pPr>
            <a:r>
              <a:rPr lang="en-GB" sz="2800">
                <a:latin typeface="Arial"/>
                <a:ea typeface="Arial"/>
                <a:cs typeface="Arial"/>
                <a:sym typeface="Arial"/>
              </a:rPr>
              <a:t>Talk to someone you love and feel comfortable around about it like maybe a friends someone who had suffered through it.</a:t>
            </a:r>
            <a:endParaRPr>
              <a:latin typeface="Arial"/>
              <a:ea typeface="Arial"/>
              <a:cs typeface="Arial"/>
              <a:sym typeface="Arial"/>
            </a:endParaRPr>
          </a:p>
          <a:p>
            <a:pPr marL="0" lvl="0" indent="0" algn="l" rtl="0">
              <a:spcBef>
                <a:spcPts val="1000"/>
              </a:spcBef>
              <a:spcAft>
                <a:spcPts val="0"/>
              </a:spcAft>
              <a:buClr>
                <a:schemeClr val="dk1"/>
              </a:buClr>
              <a:buSzPts val="2240"/>
              <a:buFont typeface="Arial"/>
              <a:buNone/>
            </a:pPr>
            <a:r>
              <a:rPr lang="en-GB" sz="2800">
                <a:latin typeface="Arial"/>
                <a:ea typeface="Arial"/>
                <a:cs typeface="Arial"/>
                <a:sym typeface="Arial"/>
              </a:rPr>
              <a:t>Try being more confident about your body and stop comparing yourself to others ,and learn to love yourself.</a:t>
            </a:r>
            <a:endParaRPr>
              <a:latin typeface="Arial"/>
              <a:ea typeface="Arial"/>
              <a:cs typeface="Arial"/>
              <a:sym typeface="Arial"/>
            </a:endParaRPr>
          </a:p>
          <a:p>
            <a:pPr marL="0" lvl="0" indent="0" algn="l" rtl="0">
              <a:spcBef>
                <a:spcPts val="1000"/>
              </a:spcBef>
              <a:spcAft>
                <a:spcPts val="0"/>
              </a:spcAft>
              <a:buSzPts val="1440"/>
              <a:buNone/>
            </a:pP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research method</a:t>
            </a:r>
            <a:endParaRPr lang="en-US" dirty="0"/>
          </a:p>
        </p:txBody>
      </p:sp>
      <p:sp>
        <p:nvSpPr>
          <p:cNvPr id="3" name="Text Placeholder 2"/>
          <p:cNvSpPr>
            <a:spLocks noGrp="1"/>
          </p:cNvSpPr>
          <p:nvPr>
            <p:ph idx="1"/>
          </p:nvPr>
        </p:nvSpPr>
        <p:spPr/>
        <p:txBody>
          <a:bodyPr>
            <a:normAutofit/>
          </a:bodyPr>
          <a:lstStyle/>
          <a:p>
            <a:r>
              <a:rPr lang="en-US" dirty="0" smtClean="0">
                <a:latin typeface="+mn-lt"/>
              </a:rPr>
              <a:t>In this presentation we chose the technique of document analyses we studied different documents and used terminologies to help us find out this information.</a:t>
            </a:r>
            <a:endParaRPr lang="en-US" dirty="0">
              <a:latin typeface="+mn-lt"/>
            </a:endParaRPr>
          </a:p>
        </p:txBody>
      </p:sp>
    </p:spTree>
    <p:extLst>
      <p:ext uri="{BB962C8B-B14F-4D97-AF65-F5344CB8AC3E}">
        <p14:creationId xmlns:p14="http://schemas.microsoft.com/office/powerpoint/2010/main" val="22649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link</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www.youtube.com/watch?v=3Bax8ijH038</a:t>
            </a:r>
            <a:endParaRPr lang="en-US" dirty="0" smtClean="0"/>
          </a:p>
          <a:p>
            <a:endParaRPr lang="en-US" dirty="0"/>
          </a:p>
        </p:txBody>
      </p:sp>
    </p:spTree>
    <p:extLst>
      <p:ext uri="{BB962C8B-B14F-4D97-AF65-F5344CB8AC3E}">
        <p14:creationId xmlns:p14="http://schemas.microsoft.com/office/powerpoint/2010/main" val="1179706876"/>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65</TotalTime>
  <Words>397</Words>
  <Application>Microsoft Office PowerPoint</Application>
  <PresentationFormat>Widescreen</PresentationFormat>
  <Paragraphs>35</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Wingdings 2</vt:lpstr>
      <vt:lpstr>Century Schoolbook</vt:lpstr>
      <vt:lpstr>Arial</vt:lpstr>
      <vt:lpstr>Century Gothic</vt:lpstr>
      <vt:lpstr>View</vt:lpstr>
      <vt:lpstr>Eating disorder awarness</vt:lpstr>
      <vt:lpstr>What is an eating disorder?  </vt:lpstr>
      <vt:lpstr> What are the signs of eating disorder?</vt:lpstr>
      <vt:lpstr>What are the types of eating disorders?</vt:lpstr>
      <vt:lpstr>What are the types of eating disorders?</vt:lpstr>
      <vt:lpstr> what are the Effects of eating disorder?</vt:lpstr>
      <vt:lpstr>How can you recover from eating disorders?</vt:lpstr>
      <vt:lpstr>Chosen research method</vt:lpstr>
      <vt:lpstr>YouTube link</vt:lpstr>
      <vt:lpstr>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Disorders</dc:title>
  <dc:creator>Tareq Sahouri</dc:creator>
  <cp:lastModifiedBy>Oujina Kassir</cp:lastModifiedBy>
  <cp:revision>7</cp:revision>
  <dcterms:created xsi:type="dcterms:W3CDTF">2022-10-19T15:54:00Z</dcterms:created>
  <dcterms:modified xsi:type="dcterms:W3CDTF">2022-10-29T14:38:31Z</dcterms:modified>
</cp:coreProperties>
</file>