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9" r:id="rId6"/>
    <p:sldId id="270" r:id="rId7"/>
    <p:sldId id="271" r:id="rId8"/>
    <p:sldId id="275" r:id="rId9"/>
    <p:sldId id="272" r:id="rId10"/>
    <p:sldId id="276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5" autoAdjust="0"/>
  </p:normalViewPr>
  <p:slideViewPr>
    <p:cSldViewPr snapToGrid="0" snapToObjects="1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592" y="-8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73E014-A6AA-472C-8E12-1D9B2DEC5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A60B8-51CB-4CEB-8F1F-B3D7B7F00C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B26F-7429-404A-9C5E-0E429E02A42E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4C44-A5E4-4BDA-B29B-03462F068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0CB09A-41E4-4E88-82E6-007D82625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AED79-B44F-46F7-9A9D-EC94587FA3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3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A0E3A-0C98-4EA0-AAC9-F2996360A904}" type="datetimeFigureOut">
              <a:rPr lang="en-US" smtClean="0"/>
              <a:t>10/29/2022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AE1FE-786B-4B83-86A4-F53D629261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E1FE-786B-4B83-86A4-F53D629261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5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pkinsmedicine.org/health/conditions-and-diseases/coronary-artery-disease-prevention-treatment-and-research" TargetMode="External"/><Relationship Id="rId7" Type="http://schemas.openxmlformats.org/officeDocument/2006/relationships/hyperlink" Target="https://www.secondscount.org/heart-resources/heart-resources-detail-2/questions-to-ask-your-doctor-about-coronary-artery#.Y10vvnZByUl" TargetMode="External"/><Relationship Id="rId2" Type="http://schemas.openxmlformats.org/officeDocument/2006/relationships/hyperlink" Target="https://www.cdc.gov/heartdisease/coronary_ad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lightprogram.pyramidhealthcarepa.com/6-signs-youre-making-progress-in-therapy/" TargetMode="External"/><Relationship Id="rId5" Type="http://schemas.openxmlformats.org/officeDocument/2006/relationships/hyperlink" Target="https://www.mayoclinic.org/diseases-conditions/heart-disease/in-depth/heart-disease-prevention/art-20046502" TargetMode="External"/><Relationship Id="rId4" Type="http://schemas.openxmlformats.org/officeDocument/2006/relationships/hyperlink" Target="https://www.cdc.gov/heartdisease/coronary_ad.htm#:~:text=Overweight%2C%20physical%20inactivity%2C%20unhealthy%20eating,age%20(50%20or%20younger).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dpeFj4gu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299" y="576835"/>
            <a:ext cx="8915399" cy="993233"/>
          </a:xfrm>
        </p:spPr>
        <p:txBody>
          <a:bodyPr>
            <a:normAutofit/>
          </a:bodyPr>
          <a:lstStyle/>
          <a:p>
            <a:r>
              <a:rPr lang="en-US" dirty="0" smtClean="0"/>
              <a:t>Coronary Heart Disease</a:t>
            </a: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592" y="3589839"/>
            <a:ext cx="4609609" cy="582084"/>
          </a:xfrm>
        </p:spPr>
        <p:txBody>
          <a:bodyPr>
            <a:normAutofit/>
          </a:bodyPr>
          <a:lstStyle/>
          <a:p>
            <a:r>
              <a:rPr lang="en-US" dirty="0" err="1" smtClean="0"/>
              <a:t>By:Jordan,Abdallah,Jad,Karam,Kareem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858" y="1776984"/>
            <a:ext cx="5710844" cy="38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633" y="141972"/>
            <a:ext cx="6218363" cy="739177"/>
          </a:xfrm>
        </p:spPr>
        <p:txBody>
          <a:bodyPr/>
          <a:lstStyle/>
          <a:p>
            <a:r>
              <a:rPr lang="en-US" dirty="0" smtClean="0"/>
              <a:t>What is Coronary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2248571"/>
            <a:ext cx="5066810" cy="2668386"/>
          </a:xfrm>
        </p:spPr>
        <p:txBody>
          <a:bodyPr>
            <a:normAutofit/>
          </a:bodyPr>
          <a:lstStyle/>
          <a:p>
            <a:r>
              <a:rPr lang="en-US" dirty="0"/>
              <a:t>coronary heart </a:t>
            </a:r>
            <a:r>
              <a:rPr lang="en-US" dirty="0" smtClean="0"/>
              <a:t>disease which is also called </a:t>
            </a:r>
            <a:r>
              <a:rPr lang="en-US" dirty="0"/>
              <a:t>Coronary artery </a:t>
            </a:r>
            <a:r>
              <a:rPr lang="en-US" dirty="0" smtClean="0"/>
              <a:t>disease. Its caused </a:t>
            </a:r>
            <a:r>
              <a:rPr lang="en-US" dirty="0"/>
              <a:t>by  plaque buildup in the wall of the arteries that supply blood to the heart </a:t>
            </a:r>
            <a:r>
              <a:rPr lang="en-US" dirty="0" smtClean="0"/>
              <a:t>(</a:t>
            </a:r>
            <a:r>
              <a:rPr lang="en-US" dirty="0"/>
              <a:t>called coronary arteries). Plaque consists of cholesterol deposits. As plaque builds up, it narrows the inside of the artery over time. This process is called </a:t>
            </a:r>
            <a:r>
              <a:rPr lang="en-US" dirty="0" smtClean="0"/>
              <a:t>atherosclerosis.</a:t>
            </a:r>
          </a:p>
        </p:txBody>
      </p:sp>
      <p:pic>
        <p:nvPicPr>
          <p:cNvPr id="1026" name="Picture 2" descr="Coronary Artery Disease: Treatment, Causes &amp; Prev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49" y="1707083"/>
            <a:ext cx="4779819" cy="44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9821487" y="1533841"/>
            <a:ext cx="706582" cy="1338349"/>
          </a:xfrm>
          <a:prstGeom prst="downArrow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30294" y="955897"/>
            <a:ext cx="108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415" y="150285"/>
            <a:ext cx="5322750" cy="963620"/>
          </a:xfrm>
        </p:spPr>
        <p:txBody>
          <a:bodyPr/>
          <a:lstStyle/>
          <a:p>
            <a:r>
              <a:rPr lang="en-US" dirty="0" smtClean="0"/>
              <a:t>What are the causes?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978" y="1967345"/>
            <a:ext cx="5590714" cy="36188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Obesity</a:t>
            </a:r>
          </a:p>
          <a:p>
            <a:r>
              <a:rPr lang="en-US" dirty="0" smtClean="0"/>
              <a:t>Lack of exercise</a:t>
            </a:r>
          </a:p>
          <a:p>
            <a:r>
              <a:rPr lang="en-US" dirty="0" smtClean="0"/>
              <a:t>Unhealthy diet</a:t>
            </a:r>
          </a:p>
          <a:p>
            <a:r>
              <a:rPr lang="en-US" dirty="0" smtClean="0"/>
              <a:t>Smoking</a:t>
            </a:r>
          </a:p>
          <a:p>
            <a:r>
              <a:rPr lang="en-US" dirty="0"/>
              <a:t>Having a family history of heart disease also increases the risk of </a:t>
            </a:r>
            <a:r>
              <a:rPr lang="en-US" dirty="0" smtClean="0"/>
              <a:t>CHD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Atherosclerosis</a:t>
            </a:r>
          </a:p>
          <a:p>
            <a:r>
              <a:rPr lang="en-US" dirty="0" smtClean="0"/>
              <a:t>Hypertension</a:t>
            </a:r>
          </a:p>
          <a:p>
            <a:r>
              <a:rPr lang="en-US" dirty="0" smtClean="0"/>
              <a:t>Genetics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eart Failure: Causes and Risk F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70" y="1014151"/>
            <a:ext cx="4779818" cy="51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141972"/>
            <a:ext cx="6717330" cy="755803"/>
          </a:xfrm>
        </p:spPr>
        <p:txBody>
          <a:bodyPr/>
          <a:lstStyle/>
          <a:p>
            <a:r>
              <a:rPr lang="en-US" dirty="0" smtClean="0"/>
              <a:t>How to prevent this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805" y="1460270"/>
            <a:ext cx="5091748" cy="3777622"/>
          </a:xfrm>
        </p:spPr>
        <p:txBody>
          <a:bodyPr/>
          <a:lstStyle/>
          <a:p>
            <a:r>
              <a:rPr lang="en-US" dirty="0"/>
              <a:t>Eat a healthy, balanced </a:t>
            </a:r>
            <a:r>
              <a:rPr lang="en-US" dirty="0" smtClean="0"/>
              <a:t>diet.</a:t>
            </a:r>
          </a:p>
          <a:p>
            <a:r>
              <a:rPr lang="en-US" dirty="0"/>
              <a:t>Be more physically active</a:t>
            </a:r>
            <a:r>
              <a:rPr lang="en-US" dirty="0" smtClean="0"/>
              <a:t>.</a:t>
            </a:r>
          </a:p>
          <a:p>
            <a:r>
              <a:rPr lang="en-US" dirty="0"/>
              <a:t>Keep to a healthy </a:t>
            </a:r>
            <a:r>
              <a:rPr lang="en-US" dirty="0" smtClean="0"/>
              <a:t>weight.</a:t>
            </a:r>
          </a:p>
          <a:p>
            <a:r>
              <a:rPr lang="en-US" dirty="0"/>
              <a:t>Give up smoking</a:t>
            </a:r>
            <a:r>
              <a:rPr lang="en-US" dirty="0" smtClean="0"/>
              <a:t>.</a:t>
            </a:r>
          </a:p>
          <a:p>
            <a:r>
              <a:rPr lang="en-US" dirty="0"/>
              <a:t>Reduce your alcohol consumption</a:t>
            </a:r>
            <a:r>
              <a:rPr lang="en-US" dirty="0" smtClean="0"/>
              <a:t>.</a:t>
            </a:r>
          </a:p>
          <a:p>
            <a:r>
              <a:rPr lang="en-US" dirty="0"/>
              <a:t>Keep your blood pressure under control</a:t>
            </a:r>
            <a:r>
              <a:rPr lang="en-US" dirty="0" smtClean="0"/>
              <a:t>.</a:t>
            </a:r>
          </a:p>
          <a:p>
            <a:r>
              <a:rPr lang="en-US" dirty="0"/>
              <a:t>Keep your diabetes under control</a:t>
            </a:r>
            <a:r>
              <a:rPr lang="en-US" dirty="0" smtClean="0"/>
              <a:t>.</a:t>
            </a:r>
          </a:p>
          <a:p>
            <a:r>
              <a:rPr lang="en-US" dirty="0"/>
              <a:t>Take any prescribed medicine.</a:t>
            </a:r>
          </a:p>
        </p:txBody>
      </p:sp>
      <p:pic>
        <p:nvPicPr>
          <p:cNvPr id="3074" name="Picture 2" descr="How to prevent oral dise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1022464"/>
            <a:ext cx="5509935" cy="55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219" y="175223"/>
            <a:ext cx="8911687" cy="772428"/>
          </a:xfrm>
        </p:spPr>
        <p:txBody>
          <a:bodyPr/>
          <a:lstStyle/>
          <a:p>
            <a:r>
              <a:rPr lang="en-US" dirty="0"/>
              <a:t>How do you know if therapy is helping?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75" y="2432858"/>
            <a:ext cx="5457508" cy="2579717"/>
          </a:xfrm>
        </p:spPr>
        <p:txBody>
          <a:bodyPr/>
          <a:lstStyle/>
          <a:p>
            <a:r>
              <a:rPr lang="en-US" b="1" dirty="0"/>
              <a:t>Your moods and emotions have improved</a:t>
            </a:r>
            <a:r>
              <a:rPr lang="en-US" b="1" dirty="0" smtClean="0"/>
              <a:t>.</a:t>
            </a:r>
          </a:p>
          <a:p>
            <a:r>
              <a:rPr lang="en-US" b="1" dirty="0"/>
              <a:t>Your thinking has shifted</a:t>
            </a:r>
            <a:r>
              <a:rPr lang="en-US" b="1" dirty="0" smtClean="0"/>
              <a:t>.</a:t>
            </a:r>
          </a:p>
          <a:p>
            <a:r>
              <a:rPr lang="en-US" b="1" dirty="0"/>
              <a:t> Your behaviors have changed</a:t>
            </a:r>
            <a:r>
              <a:rPr lang="en-US" b="1" dirty="0" smtClean="0"/>
              <a:t>.</a:t>
            </a:r>
          </a:p>
          <a:p>
            <a:r>
              <a:rPr lang="en-US" b="1" dirty="0"/>
              <a:t>Your relationships with others are better</a:t>
            </a:r>
            <a:r>
              <a:rPr lang="en-US" b="1" dirty="0" smtClean="0"/>
              <a:t>.</a:t>
            </a:r>
          </a:p>
          <a:p>
            <a:r>
              <a:rPr lang="en-US" b="1" dirty="0"/>
              <a:t>You have better life satisfaction</a:t>
            </a:r>
            <a:r>
              <a:rPr lang="en-US" b="1" dirty="0" smtClean="0"/>
              <a:t>.</a:t>
            </a:r>
          </a:p>
          <a:p>
            <a:r>
              <a:rPr lang="en-US" b="1" dirty="0"/>
              <a:t>Your diagnosis changes.</a:t>
            </a:r>
            <a:endParaRPr lang="en-US" dirty="0"/>
          </a:p>
        </p:txBody>
      </p:sp>
      <p:pic>
        <p:nvPicPr>
          <p:cNvPr id="1026" name="Picture 2" descr="Is Therapy Helping Me? Here's How to Tell | Banner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36" y="1756909"/>
            <a:ext cx="5980777" cy="4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6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586" y="58845"/>
            <a:ext cx="6276109" cy="1280890"/>
          </a:xfrm>
        </p:spPr>
        <p:txBody>
          <a:bodyPr/>
          <a:lstStyle/>
          <a:p>
            <a:r>
              <a:rPr lang="en-US" dirty="0"/>
              <a:t>What are the symptoms of coronary artery disease?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161" y="2125288"/>
            <a:ext cx="5457508" cy="3053541"/>
          </a:xfrm>
        </p:spPr>
        <p:txBody>
          <a:bodyPr>
            <a:normAutofit/>
          </a:bodyPr>
          <a:lstStyle/>
          <a:p>
            <a:r>
              <a:rPr lang="en-US" dirty="0" smtClean="0"/>
              <a:t>Chest </a:t>
            </a:r>
            <a:r>
              <a:rPr lang="en-US" dirty="0"/>
              <a:t>pain or </a:t>
            </a:r>
            <a:r>
              <a:rPr lang="en-US" dirty="0" smtClean="0"/>
              <a:t>discomfort weakness</a:t>
            </a:r>
          </a:p>
          <a:p>
            <a:r>
              <a:rPr lang="en-US" dirty="0" smtClean="0"/>
              <a:t>light-headedness</a:t>
            </a:r>
          </a:p>
          <a:p>
            <a:r>
              <a:rPr lang="en-US" dirty="0"/>
              <a:t>nausea (feeling sick to your stomach</a:t>
            </a:r>
            <a:r>
              <a:rPr lang="en-US" dirty="0" smtClean="0"/>
              <a:t>)</a:t>
            </a:r>
          </a:p>
          <a:p>
            <a:r>
              <a:rPr lang="en-US" dirty="0"/>
              <a:t>cold sweat</a:t>
            </a:r>
            <a:endParaRPr lang="en-US" dirty="0" smtClean="0"/>
          </a:p>
          <a:p>
            <a:r>
              <a:rPr lang="en-US" dirty="0"/>
              <a:t>Pain or discomfort in the arms or </a:t>
            </a:r>
            <a:r>
              <a:rPr lang="en-US" dirty="0" smtClean="0"/>
              <a:t>shoulder</a:t>
            </a:r>
          </a:p>
          <a:p>
            <a:r>
              <a:rPr lang="en-US" dirty="0"/>
              <a:t>Shortness of </a:t>
            </a:r>
            <a:r>
              <a:rPr lang="en-US" dirty="0" smtClean="0"/>
              <a:t>breath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oronary Artery Disease: Signs, Symptoms, and Com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20" y="1551940"/>
            <a:ext cx="4682605" cy="468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910" y="266663"/>
            <a:ext cx="8695759" cy="1280890"/>
          </a:xfrm>
        </p:spPr>
        <p:txBody>
          <a:bodyPr/>
          <a:lstStyle/>
          <a:p>
            <a:r>
              <a:rPr lang="en-US" dirty="0"/>
              <a:t>what are important questions asked about coronary artery </a:t>
            </a:r>
            <a:r>
              <a:rPr lang="en-US" dirty="0" smtClean="0"/>
              <a:t>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93" y="2191789"/>
            <a:ext cx="6812483" cy="3194858"/>
          </a:xfrm>
        </p:spPr>
        <p:txBody>
          <a:bodyPr>
            <a:normAutofit/>
          </a:bodyPr>
          <a:lstStyle/>
          <a:p>
            <a:r>
              <a:rPr lang="en-US" dirty="0"/>
              <a:t>Based on my </a:t>
            </a:r>
            <a:r>
              <a:rPr lang="en-US" b="1" dirty="0"/>
              <a:t>family history</a:t>
            </a:r>
            <a:r>
              <a:rPr lang="en-US" dirty="0"/>
              <a:t>, am I at greater risk for coronary artery disease?</a:t>
            </a:r>
          </a:p>
          <a:p>
            <a:r>
              <a:rPr lang="en-US" dirty="0"/>
              <a:t>Could </a:t>
            </a:r>
            <a:r>
              <a:rPr lang="en-US" b="1" dirty="0"/>
              <a:t>symptoms </a:t>
            </a:r>
            <a:r>
              <a:rPr lang="en-US" dirty="0"/>
              <a:t>I am having be related to coronary artery disease?</a:t>
            </a:r>
          </a:p>
          <a:p>
            <a:r>
              <a:rPr lang="en-US" dirty="0"/>
              <a:t>Do my </a:t>
            </a:r>
            <a:r>
              <a:rPr lang="en-US" b="1" dirty="0"/>
              <a:t>cholesterol levels</a:t>
            </a:r>
            <a:r>
              <a:rPr lang="en-US" dirty="0"/>
              <a:t> put me at risk for heart disease?</a:t>
            </a:r>
          </a:p>
          <a:p>
            <a:r>
              <a:rPr lang="en-US" dirty="0"/>
              <a:t>s my </a:t>
            </a:r>
            <a:r>
              <a:rPr lang="en-US" b="1" dirty="0"/>
              <a:t>weight</a:t>
            </a:r>
            <a:r>
              <a:rPr lang="en-US" dirty="0"/>
              <a:t> within a healthy range to prevent heart disease</a:t>
            </a:r>
            <a:r>
              <a:rPr lang="en-US" dirty="0" smtClean="0"/>
              <a:t>?</a:t>
            </a:r>
          </a:p>
          <a:p>
            <a:r>
              <a:rPr lang="en-US" dirty="0"/>
              <a:t>Does </a:t>
            </a:r>
            <a:r>
              <a:rPr lang="en-US" b="1" dirty="0"/>
              <a:t>diabetes</a:t>
            </a:r>
            <a:r>
              <a:rPr lang="en-US" dirty="0"/>
              <a:t> put me at greater risk for heart disease?</a:t>
            </a:r>
          </a:p>
          <a:p>
            <a:endParaRPr lang="en-US" dirty="0"/>
          </a:p>
        </p:txBody>
      </p:sp>
      <p:pic>
        <p:nvPicPr>
          <p:cNvPr id="2050" name="Picture 2" descr="Patient Question Checklist – HeartHub.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91" y="1806632"/>
            <a:ext cx="4160160" cy="42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95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085" y="225755"/>
            <a:ext cx="2078827" cy="755803"/>
          </a:xfrm>
        </p:spPr>
        <p:txBody>
          <a:bodyPr/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062" y="981558"/>
            <a:ext cx="8915400" cy="5876442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https://www.cdc.gov/heartdisease/coronary_ad.htm</a:t>
            </a:r>
            <a:endParaRPr lang="en-US" dirty="0"/>
          </a:p>
          <a:p>
            <a:r>
              <a:rPr lang="en-US" u="sng" dirty="0">
                <a:hlinkClick r:id="rId3"/>
              </a:rPr>
              <a:t>https://www.hopkinsmedicine.org/health/conditions-and-diseases/coronary-artery-disease-prevention-treatment-and-research</a:t>
            </a:r>
            <a:endParaRPr lang="en-US" dirty="0"/>
          </a:p>
          <a:p>
            <a:r>
              <a:rPr lang="en-US" u="sng" dirty="0">
                <a:hlinkClick r:id="rId4"/>
              </a:rPr>
              <a:t>https://www.cdc.gov/heartdisease/coronary_ad.htm - :~:text=Overweight%2C%20physical%20inactivity%2C%20unhealthy%20eating,age%20(50%20or%20younger</a:t>
            </a:r>
            <a:r>
              <a:rPr lang="en-US" u="sng" dirty="0" smtClean="0">
                <a:hlinkClick r:id="rId4"/>
              </a:rPr>
              <a:t>).</a:t>
            </a:r>
            <a:endParaRPr lang="en-US" u="sng" dirty="0" smtClean="0"/>
          </a:p>
          <a:p>
            <a:r>
              <a:rPr lang="en-US" u="sng" dirty="0">
                <a:hlinkClick r:id="rId5"/>
              </a:rPr>
              <a:t>https://www.mayoclinic.org/diseases-conditions/heart-disease/in-depth/heart-disease-prevention/art-20046502</a:t>
            </a:r>
            <a:endParaRPr lang="en-US" dirty="0"/>
          </a:p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www.cdc.gov/heartdisease/coronary_ad.htm</a:t>
            </a:r>
            <a:endParaRPr lang="en-US" u="sng" dirty="0" smtClean="0"/>
          </a:p>
          <a:p>
            <a:r>
              <a:rPr lang="en-US" dirty="0">
                <a:hlinkClick r:id="rId6"/>
              </a:rPr>
              <a:t>https://thelightprogram.pyramidhealthcarepa.com/6-signs-youre-making-progress-in-therapy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https://www.secondscount.org/heart-resources/heart-resources-detail-2/questions-to-ask-your-doctor-about-coronary-artery#.</a:t>
            </a:r>
            <a:r>
              <a:rPr lang="en-US" dirty="0" smtClean="0">
                <a:hlinkClick r:id="rId7"/>
              </a:rPr>
              <a:t>Y10vvnZByUl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e say “Thank you“! - Generali Cologne Mara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06" y="770947"/>
            <a:ext cx="10124793" cy="43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4911" y="5743575"/>
            <a:ext cx="5862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https://www.youtube.com/watch?v=o6dpeFj4guo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13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91FE0-E525-44F5-B24B-E8E5757CF5F2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7010E9-D0D4-4763-90A3-DBAE3744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428C60-BADF-461E-ACB1-6AC412BA55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0</TotalTime>
  <Words>207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Coronary Heart Disease</vt:lpstr>
      <vt:lpstr>What is Coronary disease?</vt:lpstr>
      <vt:lpstr>What are the causes?</vt:lpstr>
      <vt:lpstr>How to prevent this disease?</vt:lpstr>
      <vt:lpstr>How do you know if therapy is helping?</vt:lpstr>
      <vt:lpstr>What are the symptoms of coronary artery disease?</vt:lpstr>
      <vt:lpstr>what are important questions asked about coronary artery disease?</vt:lpstr>
      <vt:lpstr>Citation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2022-10-18T14:26:54Z</dcterms:created>
  <dcterms:modified xsi:type="dcterms:W3CDTF">2022-10-29T13:57:36Z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