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8" r:id="rId3"/>
    <p:sldId id="270" r:id="rId4"/>
    <p:sldId id="267" r:id="rId5"/>
    <p:sldId id="272" r:id="rId6"/>
    <p:sldId id="266" r:id="rId7"/>
    <p:sldId id="273" r:id="rId8"/>
    <p:sldId id="259" r:id="rId9"/>
    <p:sldId id="274" r:id="rId10"/>
    <p:sldId id="261" r:id="rId11"/>
    <p:sldId id="262" r:id="rId12"/>
    <p:sldId id="27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100134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85C3D-138D-4BBC-8475-AF0521A8799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142647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281276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1789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04578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765054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286132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2953514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21806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55094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189771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A85C3D-138D-4BBC-8475-AF0521A8799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69914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A85C3D-138D-4BBC-8475-AF0521A87999}"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84936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126280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09341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4A85C3D-138D-4BBC-8475-AF0521A87999}" type="datetimeFigureOut">
              <a:rPr lang="en-US" smtClean="0"/>
              <a:t>10/29/2022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380816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85C3D-138D-4BBC-8475-AF0521A8799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D8C35-9D1A-41F4-9556-A0316CF63C3E}" type="slidenum">
              <a:rPr lang="en-US" smtClean="0"/>
              <a:t>‹#›</a:t>
            </a:fld>
            <a:endParaRPr lang="en-US"/>
          </a:p>
        </p:txBody>
      </p:sp>
    </p:spTree>
    <p:extLst>
      <p:ext uri="{BB962C8B-B14F-4D97-AF65-F5344CB8AC3E}">
        <p14:creationId xmlns:p14="http://schemas.microsoft.com/office/powerpoint/2010/main" val="230845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4A85C3D-138D-4BBC-8475-AF0521A87999}" type="datetimeFigureOut">
              <a:rPr lang="en-US" smtClean="0"/>
              <a:t>10/29/2022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7D8C35-9D1A-41F4-9556-A0316CF63C3E}" type="slidenum">
              <a:rPr lang="en-US" smtClean="0"/>
              <a:t>‹#›</a:t>
            </a:fld>
            <a:endParaRPr lang="en-US"/>
          </a:p>
        </p:txBody>
      </p:sp>
    </p:spTree>
    <p:extLst>
      <p:ext uri="{BB962C8B-B14F-4D97-AF65-F5344CB8AC3E}">
        <p14:creationId xmlns:p14="http://schemas.microsoft.com/office/powerpoint/2010/main" val="1757291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Y18Vz51Nk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news/item/31-05-2022-tobacco-exposed---poisoning-our-planet-and-a-key-driver-for-the-tb-epidemic" TargetMode="External"/><Relationship Id="rId2" Type="http://schemas.openxmlformats.org/officeDocument/2006/relationships/hyperlink" Target="https://kidshealth.org/en/teens/smoking.html" TargetMode="External"/><Relationship Id="rId1" Type="http://schemas.openxmlformats.org/officeDocument/2006/relationships/slideLayout" Target="../slideLayouts/slideLayout2.xml"/><Relationship Id="rId5" Type="http://schemas.openxmlformats.org/officeDocument/2006/relationships/hyperlink" Target="https://www.mayoclinic.org/healthy-lifestyle/quit-smoking/in-depth/nicotine-craving/art-20045454" TargetMode="External"/><Relationship Id="rId4" Type="http://schemas.openxmlformats.org/officeDocument/2006/relationships/hyperlink" Target="https://www.cdc.gov/tobacco/data_statistics/sgr/50th-anniversary/pdfs/fs_smoking_youth_508.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surveyplanet.com/qouiw02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3678" y="1262129"/>
            <a:ext cx="6592331" cy="1514885"/>
          </a:xfrm>
        </p:spPr>
        <p:txBody>
          <a:bodyPr>
            <a:normAutofit fontScale="90000"/>
          </a:bodyPr>
          <a:lstStyle/>
          <a:p>
            <a:r>
              <a:rPr lang="en-US" sz="9600" b="1" dirty="0"/>
              <a:t>S</a:t>
            </a:r>
            <a:r>
              <a:rPr lang="en-US" sz="9600" b="1" dirty="0" smtClean="0"/>
              <a:t>moking</a:t>
            </a:r>
            <a:endParaRPr lang="en-US" sz="9600" b="1" dirty="0"/>
          </a:p>
        </p:txBody>
      </p:sp>
      <p:sp>
        <p:nvSpPr>
          <p:cNvPr id="3" name="Subtitle 2"/>
          <p:cNvSpPr>
            <a:spLocks noGrp="1"/>
          </p:cNvSpPr>
          <p:nvPr>
            <p:ph type="subTitle" idx="1"/>
          </p:nvPr>
        </p:nvSpPr>
        <p:spPr>
          <a:xfrm>
            <a:off x="1408089" y="4834160"/>
            <a:ext cx="9144000" cy="1655762"/>
          </a:xfrm>
          <a:ln>
            <a:solidFill>
              <a:schemeClr val="tx1"/>
            </a:solidFill>
          </a:ln>
        </p:spPr>
        <p:txBody>
          <a:bodyPr/>
          <a:lstStyle/>
          <a:p>
            <a:pPr algn="ctr"/>
            <a:r>
              <a:rPr lang="en-US" dirty="0" smtClean="0">
                <a:solidFill>
                  <a:srgbClr val="C00000"/>
                </a:solidFill>
              </a:rPr>
              <a:t>Prepared By:  </a:t>
            </a:r>
            <a:r>
              <a:rPr lang="en-US" dirty="0" err="1" smtClean="0">
                <a:solidFill>
                  <a:srgbClr val="C00000"/>
                </a:solidFill>
              </a:rPr>
              <a:t>Jad</a:t>
            </a:r>
            <a:r>
              <a:rPr lang="en-US" dirty="0" smtClean="0">
                <a:solidFill>
                  <a:srgbClr val="C00000"/>
                </a:solidFill>
              </a:rPr>
              <a:t> </a:t>
            </a:r>
            <a:r>
              <a:rPr lang="en-US" dirty="0" err="1" smtClean="0">
                <a:solidFill>
                  <a:srgbClr val="C00000"/>
                </a:solidFill>
              </a:rPr>
              <a:t>Gammoh</a:t>
            </a:r>
            <a:r>
              <a:rPr lang="en-US" dirty="0" smtClean="0">
                <a:solidFill>
                  <a:srgbClr val="C00000"/>
                </a:solidFill>
              </a:rPr>
              <a:t> , George Fakes, </a:t>
            </a:r>
          </a:p>
          <a:p>
            <a:pPr algn="ctr"/>
            <a:r>
              <a:rPr lang="en-US" dirty="0" smtClean="0">
                <a:solidFill>
                  <a:srgbClr val="C00000"/>
                </a:solidFill>
              </a:rPr>
              <a:t>Ameer </a:t>
            </a:r>
            <a:r>
              <a:rPr lang="en-US" dirty="0" err="1" smtClean="0">
                <a:solidFill>
                  <a:srgbClr val="C00000"/>
                </a:solidFill>
              </a:rPr>
              <a:t>Oudat</a:t>
            </a:r>
            <a:r>
              <a:rPr lang="en-US" dirty="0" smtClean="0">
                <a:solidFill>
                  <a:srgbClr val="C00000"/>
                </a:solidFill>
              </a:rPr>
              <a:t>,</a:t>
            </a:r>
          </a:p>
          <a:p>
            <a:pPr algn="ctr"/>
            <a:r>
              <a:rPr lang="en-US" dirty="0" smtClean="0">
                <a:solidFill>
                  <a:srgbClr val="C00000"/>
                </a:solidFill>
              </a:rPr>
              <a:t> </a:t>
            </a:r>
            <a:r>
              <a:rPr lang="en-US" dirty="0" err="1" smtClean="0">
                <a:solidFill>
                  <a:srgbClr val="C00000"/>
                </a:solidFill>
              </a:rPr>
              <a:t>Abood</a:t>
            </a:r>
            <a:r>
              <a:rPr lang="en-US" dirty="0" smtClean="0">
                <a:solidFill>
                  <a:srgbClr val="C00000"/>
                </a:solidFill>
              </a:rPr>
              <a:t> </a:t>
            </a:r>
            <a:r>
              <a:rPr lang="en-US" dirty="0" err="1" smtClean="0">
                <a:solidFill>
                  <a:srgbClr val="C00000"/>
                </a:solidFill>
              </a:rPr>
              <a:t>Rbeihat</a:t>
            </a:r>
            <a:r>
              <a:rPr lang="en-US" smtClean="0">
                <a:solidFill>
                  <a:srgbClr val="C00000"/>
                </a:solidFill>
              </a:rPr>
              <a:t>, </a:t>
            </a:r>
            <a:r>
              <a:rPr lang="en-US" dirty="0" err="1" smtClean="0">
                <a:solidFill>
                  <a:srgbClr val="C00000"/>
                </a:solidFill>
              </a:rPr>
              <a:t>Jad</a:t>
            </a:r>
            <a:r>
              <a:rPr lang="en-US" dirty="0" smtClean="0">
                <a:solidFill>
                  <a:srgbClr val="C00000"/>
                </a:solidFill>
              </a:rPr>
              <a:t> </a:t>
            </a:r>
            <a:r>
              <a:rPr lang="en-US" dirty="0" err="1" smtClean="0">
                <a:solidFill>
                  <a:srgbClr val="C00000"/>
                </a:solidFill>
              </a:rPr>
              <a:t>Tarazi</a:t>
            </a:r>
            <a:r>
              <a:rPr lang="en-US" dirty="0" smtClean="0">
                <a:solidFill>
                  <a:srgbClr val="C00000"/>
                </a:solidFill>
              </a:rPr>
              <a:t>  </a:t>
            </a:r>
            <a:endParaRPr lang="en-US" dirty="0">
              <a:solidFill>
                <a:srgbClr val="C00000"/>
              </a:solidFill>
            </a:endParaRPr>
          </a:p>
        </p:txBody>
      </p:sp>
      <p:pic>
        <p:nvPicPr>
          <p:cNvPr id="5122" name="Picture 2" descr="CDC unveils new anti-smoking campaign | health e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24" y="389415"/>
            <a:ext cx="5514975" cy="2809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9305" y="3551837"/>
            <a:ext cx="7013308" cy="707886"/>
          </a:xfrm>
          <a:prstGeom prst="rect">
            <a:avLst/>
          </a:prstGeom>
          <a:noFill/>
        </p:spPr>
        <p:txBody>
          <a:bodyPr wrap="square" rtlCol="0">
            <a:spAutoFit/>
          </a:bodyPr>
          <a:lstStyle/>
          <a:p>
            <a:pPr algn="ctr"/>
            <a:r>
              <a:rPr lang="en-US" sz="4000" b="1" u="sng" dirty="0" smtClean="0">
                <a:solidFill>
                  <a:srgbClr val="C00000"/>
                </a:solidFill>
              </a:rPr>
              <a:t>Audience </a:t>
            </a:r>
            <a:r>
              <a:rPr lang="en-US" sz="4000" b="1" u="sng" dirty="0">
                <a:solidFill>
                  <a:srgbClr val="C00000"/>
                </a:solidFill>
              </a:rPr>
              <a:t>: </a:t>
            </a:r>
            <a:r>
              <a:rPr lang="en-US" sz="4000" b="1" u="sng" dirty="0" smtClean="0">
                <a:solidFill>
                  <a:srgbClr val="C00000"/>
                </a:solidFill>
              </a:rPr>
              <a:t> Teenagers</a:t>
            </a:r>
            <a:endParaRPr lang="en-US" sz="4000" b="1" u="sng" dirty="0">
              <a:solidFill>
                <a:srgbClr val="C00000"/>
              </a:solidFill>
            </a:endParaRPr>
          </a:p>
        </p:txBody>
      </p:sp>
    </p:spTree>
    <p:extLst>
      <p:ext uri="{BB962C8B-B14F-4D97-AF65-F5344CB8AC3E}">
        <p14:creationId xmlns:p14="http://schemas.microsoft.com/office/powerpoint/2010/main" val="60524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rgbClr val="C00000"/>
                </a:solidFill>
              </a:rPr>
              <a:t>Summary</a:t>
            </a:r>
            <a:r>
              <a:rPr lang="en-US" u="sng" dirty="0" smtClean="0">
                <a:effectLst>
                  <a:outerShdw blurRad="38100" dist="38100" dir="2700000" algn="tl">
                    <a:srgbClr val="000000">
                      <a:alpha val="43137"/>
                    </a:srgbClr>
                  </a:outerShdw>
                </a:effectLst>
              </a:rPr>
              <a:t> </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8"/>
            <a:ext cx="10515600" cy="4351338"/>
          </a:xfrm>
        </p:spPr>
        <p:txBody>
          <a:bodyPr>
            <a:normAutofit/>
          </a:bodyPr>
          <a:lstStyle/>
          <a:p>
            <a:pPr marL="0" indent="0" algn="just">
              <a:buNone/>
            </a:pPr>
            <a:r>
              <a:rPr lang="en-US" dirty="0"/>
              <a:t>Smoking by youth and young adults can cause serious and potentially deadly health issues immediately and into adulthood</a:t>
            </a:r>
            <a:r>
              <a:rPr lang="en-US" dirty="0" smtClean="0"/>
              <a:t>.</a:t>
            </a:r>
          </a:p>
          <a:p>
            <a:pPr marL="0" indent="0" algn="just">
              <a:buNone/>
            </a:pPr>
            <a:r>
              <a:rPr lang="en-US" dirty="0" smtClean="0"/>
              <a:t>Young </a:t>
            </a:r>
            <a:r>
              <a:rPr lang="en-US" dirty="0"/>
              <a:t>people who smoke are in danger of: Exposure to nicotine can have lasting effects on adolescent brain development. Cigarette smoking also causes children and teens to be short of breath and to have less stamina, both of which can affect athletic performance and other physically active </a:t>
            </a:r>
            <a:r>
              <a:rPr lang="en-US" dirty="0" smtClean="0"/>
              <a:t>pursuits addiction </a:t>
            </a:r>
            <a:r>
              <a:rPr lang="en-US" dirty="0"/>
              <a:t>to </a:t>
            </a:r>
            <a:r>
              <a:rPr lang="en-US" dirty="0" smtClean="0"/>
              <a:t>nicotine.</a:t>
            </a:r>
          </a:p>
          <a:p>
            <a:pPr marL="0" indent="0">
              <a:buNone/>
            </a:pPr>
            <a:endParaRPr lang="en-US" dirty="0"/>
          </a:p>
          <a:p>
            <a:pPr marL="0" indent="0">
              <a:buNone/>
            </a:pPr>
            <a:r>
              <a:rPr lang="en-US" dirty="0" smtClean="0"/>
              <a:t>Lets watch this short movie together: </a:t>
            </a:r>
            <a:endParaRPr lang="en-US" dirty="0"/>
          </a:p>
          <a:p>
            <a:pPr marL="0" indent="0">
              <a:buNone/>
            </a:pPr>
            <a:r>
              <a:rPr lang="en-US" dirty="0">
                <a:hlinkClick r:id="rId2"/>
              </a:rPr>
              <a:t>https://</a:t>
            </a:r>
            <a:r>
              <a:rPr lang="en-US" dirty="0" smtClean="0">
                <a:hlinkClick r:id="rId2"/>
              </a:rPr>
              <a:t>youtu.be/Y18Vz51Nkos</a:t>
            </a:r>
            <a:endParaRPr lang="en-US" dirty="0" smtClean="0"/>
          </a:p>
          <a:p>
            <a:pPr marL="0" indent="0">
              <a:buNone/>
            </a:pPr>
            <a:endParaRPr lang="en-US" dirty="0"/>
          </a:p>
        </p:txBody>
      </p:sp>
    </p:spTree>
    <p:extLst>
      <p:ext uri="{BB962C8B-B14F-4D97-AF65-F5344CB8AC3E}">
        <p14:creationId xmlns:p14="http://schemas.microsoft.com/office/powerpoint/2010/main" val="68727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4800" b="1" u="sng" dirty="0">
                <a:solidFill>
                  <a:srgbClr val="C00000"/>
                </a:solidFill>
              </a:rPr>
              <a:t>Methods and Recourses</a:t>
            </a:r>
          </a:p>
        </p:txBody>
      </p:sp>
      <p:sp>
        <p:nvSpPr>
          <p:cNvPr id="4" name="Content Placeholder 3"/>
          <p:cNvSpPr>
            <a:spLocks noGrp="1"/>
          </p:cNvSpPr>
          <p:nvPr>
            <p:ph idx="1"/>
          </p:nvPr>
        </p:nvSpPr>
        <p:spPr>
          <a:xfrm>
            <a:off x="348802" y="1529410"/>
            <a:ext cx="11186705" cy="5040201"/>
          </a:xfrm>
        </p:spPr>
        <p:txBody>
          <a:bodyPr>
            <a:normAutofit fontScale="85000" lnSpcReduction="10000"/>
          </a:bodyPr>
          <a:lstStyle/>
          <a:p>
            <a:r>
              <a:rPr lang="en-US" sz="3300" b="1" dirty="0" smtClean="0">
                <a:solidFill>
                  <a:srgbClr val="002060"/>
                </a:solidFill>
              </a:rPr>
              <a:t>Document analysis: </a:t>
            </a:r>
            <a:r>
              <a:rPr lang="en-US" sz="3300" dirty="0" smtClean="0"/>
              <a:t>We read documents published by </a:t>
            </a:r>
            <a:r>
              <a:rPr lang="en-US" sz="3300" u="sng" dirty="0" smtClean="0">
                <a:effectLst>
                  <a:outerShdw blurRad="38100" dist="38100" dir="2700000" algn="tl">
                    <a:srgbClr val="000000">
                      <a:alpha val="43137"/>
                    </a:srgbClr>
                  </a:outerShdw>
                </a:effectLst>
              </a:rPr>
              <a:t>World Health Organization WHO and Mayo Clinic Hospital, health magazines for kids and other trusted publications.</a:t>
            </a:r>
          </a:p>
          <a:p>
            <a:pPr marL="0" indent="0">
              <a:buNone/>
            </a:pPr>
            <a:endParaRPr lang="en-US" sz="3300" u="sng" dirty="0" smtClean="0">
              <a:effectLst>
                <a:outerShdw blurRad="38100" dist="38100" dir="2700000" algn="tl">
                  <a:srgbClr val="000000">
                    <a:alpha val="43137"/>
                  </a:srgbClr>
                </a:outerShdw>
              </a:effectLst>
            </a:endParaRPr>
          </a:p>
          <a:p>
            <a:r>
              <a:rPr lang="en-US" dirty="0" smtClean="0">
                <a:hlinkClick r:id="rId2"/>
              </a:rPr>
              <a:t>https</a:t>
            </a:r>
            <a:r>
              <a:rPr lang="en-US" dirty="0">
                <a:hlinkClick r:id="rId2"/>
              </a:rPr>
              <a:t>://</a:t>
            </a:r>
            <a:r>
              <a:rPr lang="en-US" dirty="0" smtClean="0">
                <a:hlinkClick r:id="rId2"/>
              </a:rPr>
              <a:t>kidshealth.org/en/teens/smoking.html</a:t>
            </a:r>
            <a:endParaRPr lang="en-US" dirty="0" smtClean="0"/>
          </a:p>
          <a:p>
            <a:endParaRPr lang="en-US" dirty="0" smtClean="0"/>
          </a:p>
          <a:p>
            <a:r>
              <a:rPr lang="en-US" dirty="0" smtClean="0">
                <a:hlinkClick r:id="rId3"/>
              </a:rPr>
              <a:t>https://www.who.int/news/item/31-05-2022-tobacco-exposed---poisoning-our-planet-and-a-key-driver-for-the-tb-epidemic</a:t>
            </a:r>
            <a:endParaRPr lang="en-US" dirty="0" smtClean="0"/>
          </a:p>
          <a:p>
            <a:pPr marL="0" indent="0">
              <a:buNone/>
            </a:pPr>
            <a:endParaRPr lang="en-US" dirty="0"/>
          </a:p>
          <a:p>
            <a:r>
              <a:rPr lang="en-US" dirty="0" smtClean="0">
                <a:hlinkClick r:id="rId4"/>
              </a:rPr>
              <a:t>https</a:t>
            </a:r>
            <a:r>
              <a:rPr lang="en-US" dirty="0">
                <a:hlinkClick r:id="rId4"/>
              </a:rPr>
              <a:t>://www.cdc.gov/tobacco/data_statistics/sgr/50th-anniversary/pdfs/fs_smoking_youth_508.pdf</a:t>
            </a:r>
            <a:endParaRPr lang="en-US" dirty="0"/>
          </a:p>
          <a:p>
            <a:pPr marL="0" indent="0">
              <a:buNone/>
            </a:pPr>
            <a:endParaRPr lang="en-US" dirty="0" smtClean="0"/>
          </a:p>
          <a:p>
            <a:r>
              <a:rPr lang="en-US" dirty="0">
                <a:hlinkClick r:id="rId5"/>
              </a:rPr>
              <a:t>https://</a:t>
            </a:r>
            <a:r>
              <a:rPr lang="en-US" dirty="0" smtClean="0">
                <a:hlinkClick r:id="rId5"/>
              </a:rPr>
              <a:t>www.mayoclinic.org/healthy-lifestyle/quit-smoking/in-depth/nicotine-craving/art-20045454</a:t>
            </a:r>
            <a:endParaRPr lang="en-US" dirty="0" smtClean="0"/>
          </a:p>
          <a:p>
            <a:endParaRPr lang="en-US" dirty="0" smtClean="0"/>
          </a:p>
          <a:p>
            <a:endParaRPr lang="en-US" dirty="0"/>
          </a:p>
        </p:txBody>
      </p:sp>
    </p:spTree>
    <p:extLst>
      <p:ext uri="{BB962C8B-B14F-4D97-AF65-F5344CB8AC3E}">
        <p14:creationId xmlns:p14="http://schemas.microsoft.com/office/powerpoint/2010/main" val="1119493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u="sng" dirty="0">
                <a:solidFill>
                  <a:srgbClr val="C00000"/>
                </a:solidFill>
              </a:rPr>
              <a:t>Survey</a:t>
            </a:r>
            <a:endParaRPr lang="en-US" sz="4800" b="1" u="sng" dirty="0">
              <a:solidFill>
                <a:srgbClr val="C00000"/>
              </a:solidFill>
            </a:endParaRPr>
          </a:p>
        </p:txBody>
      </p:sp>
      <p:sp>
        <p:nvSpPr>
          <p:cNvPr id="3" name="Content Placeholder 2"/>
          <p:cNvSpPr>
            <a:spLocks noGrp="1"/>
          </p:cNvSpPr>
          <p:nvPr>
            <p:ph idx="1"/>
          </p:nvPr>
        </p:nvSpPr>
        <p:spPr>
          <a:xfrm>
            <a:off x="1104293" y="2052918"/>
            <a:ext cx="8946541" cy="4195481"/>
          </a:xfrm>
        </p:spPr>
        <p:txBody>
          <a:bodyPr/>
          <a:lstStyle/>
          <a:p>
            <a:r>
              <a:rPr lang="en-US" dirty="0" smtClean="0"/>
              <a:t>We created a survey to measure youth’s general point of view about smoking which can be accessed through the link below: </a:t>
            </a:r>
          </a:p>
          <a:p>
            <a:endParaRPr lang="en-US" dirty="0"/>
          </a:p>
          <a:p>
            <a:pPr marL="0" indent="0">
              <a:buNone/>
            </a:pPr>
            <a:r>
              <a:rPr lang="en-US" dirty="0" smtClean="0">
                <a:hlinkClick r:id="rId2"/>
              </a:rPr>
              <a:t>https</a:t>
            </a:r>
            <a:r>
              <a:rPr lang="en-US" dirty="0">
                <a:hlinkClick r:id="rId2"/>
              </a:rPr>
              <a:t>://</a:t>
            </a:r>
            <a:r>
              <a:rPr lang="en-US" dirty="0" smtClean="0">
                <a:hlinkClick r:id="rId2"/>
              </a:rPr>
              <a:t>s.surveyplanet.com/qouiw025</a:t>
            </a:r>
            <a:endParaRPr lang="en-US" dirty="0" smtClean="0"/>
          </a:p>
          <a:p>
            <a:pPr marL="0" indent="0">
              <a:buNone/>
            </a:pPr>
            <a:endParaRPr lang="en-US" dirty="0"/>
          </a:p>
        </p:txBody>
      </p:sp>
    </p:spTree>
    <p:extLst>
      <p:ext uri="{BB962C8B-B14F-4D97-AF65-F5344CB8AC3E}">
        <p14:creationId xmlns:p14="http://schemas.microsoft.com/office/powerpoint/2010/main" val="3802207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National Thank You Day! - Inventionla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942" y="1004553"/>
            <a:ext cx="10541945" cy="461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162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solidFill>
                  <a:srgbClr val="C00000"/>
                </a:solidFill>
              </a:rPr>
              <a:t>What is Smoking?</a:t>
            </a:r>
            <a:endParaRPr lang="en-US" sz="4800" b="1" u="sng" dirty="0">
              <a:solidFill>
                <a:srgbClr val="C00000"/>
              </a:solidFill>
            </a:endParaRPr>
          </a:p>
        </p:txBody>
      </p:sp>
      <p:sp>
        <p:nvSpPr>
          <p:cNvPr id="3" name="Content Placeholder 2"/>
          <p:cNvSpPr>
            <a:spLocks noGrp="1"/>
          </p:cNvSpPr>
          <p:nvPr>
            <p:ph idx="1"/>
          </p:nvPr>
        </p:nvSpPr>
        <p:spPr/>
        <p:txBody>
          <a:bodyPr/>
          <a:lstStyle/>
          <a:p>
            <a:pPr marL="0" indent="0">
              <a:buNone/>
            </a:pPr>
            <a:r>
              <a:rPr lang="en-US" dirty="0"/>
              <a:t>Smoking is the act of </a:t>
            </a:r>
            <a:r>
              <a:rPr lang="en-US" sz="3600" b="1" dirty="0"/>
              <a:t>inhaling</a:t>
            </a:r>
            <a:r>
              <a:rPr lang="en-US" sz="3600" dirty="0"/>
              <a:t> </a:t>
            </a:r>
            <a:r>
              <a:rPr lang="en-US" dirty="0"/>
              <a:t>and </a:t>
            </a:r>
            <a:r>
              <a:rPr lang="en-US" sz="3600" b="1" dirty="0"/>
              <a:t>exhaling</a:t>
            </a:r>
            <a:r>
              <a:rPr lang="en-US" sz="3200" dirty="0"/>
              <a:t> </a:t>
            </a:r>
            <a:r>
              <a:rPr lang="en-US" dirty="0"/>
              <a:t>the fumes of burning tobacco </a:t>
            </a:r>
            <a:r>
              <a:rPr lang="en-US" dirty="0" smtClean="0"/>
              <a:t>in </a:t>
            </a:r>
            <a:r>
              <a:rPr lang="en-US" dirty="0"/>
              <a:t>cigarettes</a:t>
            </a:r>
            <a:r>
              <a:rPr lang="en-US" dirty="0" smtClean="0"/>
              <a:t>, Shisha, </a:t>
            </a:r>
            <a:r>
              <a:rPr lang="en-US" dirty="0"/>
              <a:t>ELECTRONIC </a:t>
            </a:r>
            <a:r>
              <a:rPr lang="en-US" dirty="0" smtClean="0"/>
              <a:t>CIGARETTES (</a:t>
            </a:r>
            <a:r>
              <a:rPr lang="en-US" dirty="0" err="1" smtClean="0"/>
              <a:t>vape</a:t>
            </a:r>
            <a:r>
              <a:rPr lang="en-US" dirty="0" smtClean="0"/>
              <a:t>) </a:t>
            </a:r>
            <a:r>
              <a:rPr lang="en-US" dirty="0"/>
              <a:t>and other</a:t>
            </a:r>
            <a:r>
              <a:rPr lang="en-US" dirty="0" smtClean="0"/>
              <a:t>. </a:t>
            </a:r>
            <a:endParaRPr lang="en-US" dirty="0"/>
          </a:p>
        </p:txBody>
      </p:sp>
      <p:pic>
        <p:nvPicPr>
          <p:cNvPr id="2052" name="Picture 4" descr="smoking | Definition, Types, Effects, History, &amp; Fact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203" y="3147941"/>
            <a:ext cx="2823554" cy="18900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s vaping bad for yo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198" y="3705262"/>
            <a:ext cx="2776962" cy="18428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the relationship between shisha smoking and breast cancer? | Dubaw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400" y="3147941"/>
            <a:ext cx="3022598" cy="188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579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C00000"/>
                </a:solidFill>
              </a:rPr>
              <a:t>Dangerous chemicals in </a:t>
            </a:r>
            <a:r>
              <a:rPr lang="en-US" b="1" u="sng" dirty="0" smtClean="0">
                <a:solidFill>
                  <a:srgbClr val="C00000"/>
                </a:solidFill>
              </a:rPr>
              <a:t>tobacco</a:t>
            </a:r>
            <a:endParaRPr lang="en-US" dirty="0"/>
          </a:p>
        </p:txBody>
      </p:sp>
      <p:sp>
        <p:nvSpPr>
          <p:cNvPr id="4" name="Title 1"/>
          <p:cNvSpPr>
            <a:spLocks noGrp="1"/>
          </p:cNvSpPr>
          <p:nvPr>
            <p:ph idx="1"/>
          </p:nvPr>
        </p:nvSpPr>
        <p:spPr>
          <a:xfrm>
            <a:off x="838200" y="1825625"/>
            <a:ext cx="3411828" cy="4351338"/>
          </a:xfrm>
        </p:spPr>
        <p:txBody>
          <a:bodyPr>
            <a:normAutofit fontScale="97500"/>
          </a:bodyPr>
          <a:lstStyle/>
          <a:p>
            <a:pPr>
              <a:buFont typeface="Courier New" panose="02070309020205020404" pitchFamily="49" charset="0"/>
              <a:buChar char="o"/>
            </a:pPr>
            <a:r>
              <a:rPr lang="en-US" dirty="0" smtClean="0"/>
              <a:t>Nicotine  </a:t>
            </a:r>
          </a:p>
          <a:p>
            <a:pPr>
              <a:buFont typeface="Courier New" panose="02070309020205020404" pitchFamily="49" charset="0"/>
              <a:buChar char="o"/>
            </a:pPr>
            <a:r>
              <a:rPr lang="en-US" dirty="0" smtClean="0"/>
              <a:t>Carbon monoxide</a:t>
            </a:r>
          </a:p>
          <a:p>
            <a:pPr>
              <a:buFont typeface="Courier New" panose="02070309020205020404" pitchFamily="49" charset="0"/>
              <a:buChar char="o"/>
            </a:pPr>
            <a:r>
              <a:rPr lang="en-US" dirty="0" smtClean="0"/>
              <a:t>Tar</a:t>
            </a:r>
          </a:p>
          <a:p>
            <a:pPr>
              <a:buFont typeface="Courier New" panose="02070309020205020404" pitchFamily="49" charset="0"/>
              <a:buChar char="o"/>
            </a:pPr>
            <a:r>
              <a:rPr lang="en-US" dirty="0" smtClean="0"/>
              <a:t>Benzene</a:t>
            </a:r>
          </a:p>
          <a:p>
            <a:pPr>
              <a:buFont typeface="Courier New" panose="02070309020205020404" pitchFamily="49" charset="0"/>
              <a:buChar char="o"/>
            </a:pPr>
            <a:r>
              <a:rPr lang="en-US" dirty="0" smtClean="0"/>
              <a:t>Arsenic</a:t>
            </a:r>
          </a:p>
          <a:p>
            <a:pPr>
              <a:buFont typeface="Courier New" panose="02070309020205020404" pitchFamily="49" charset="0"/>
              <a:buChar char="o"/>
            </a:pPr>
            <a:r>
              <a:rPr lang="en-US" dirty="0" err="1" smtClean="0"/>
              <a:t>Formalde</a:t>
            </a:r>
            <a:endParaRPr lang="en-US" dirty="0"/>
          </a:p>
        </p:txBody>
      </p:sp>
      <p:pic>
        <p:nvPicPr>
          <p:cNvPr id="5" name="Picture 3" descr="https://www.hamad.qa/EN/your%20health/Stop%20Smoking/PublishingImages/02About%20Smoking/Make-up%20of%20Cigaret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300" y="1825625"/>
            <a:ext cx="5974175" cy="347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48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6227" y="712855"/>
            <a:ext cx="10515600" cy="1325563"/>
          </a:xfrm>
        </p:spPr>
        <p:txBody>
          <a:bodyPr/>
          <a:lstStyle/>
          <a:p>
            <a:r>
              <a:rPr lang="en-US" b="1" u="sng" dirty="0">
                <a:solidFill>
                  <a:srgbClr val="C00000"/>
                </a:solidFill>
              </a:rPr>
              <a:t>Why </a:t>
            </a:r>
            <a:r>
              <a:rPr lang="en-US" b="1" u="sng" dirty="0" smtClean="0">
                <a:solidFill>
                  <a:srgbClr val="C00000"/>
                </a:solidFill>
              </a:rPr>
              <a:t>Tobacco is highly </a:t>
            </a:r>
            <a:r>
              <a:rPr lang="en-US" b="1" u="sng" dirty="0">
                <a:solidFill>
                  <a:srgbClr val="C00000"/>
                </a:solidFill>
              </a:rPr>
              <a:t>addictive?</a:t>
            </a:r>
            <a:r>
              <a:rPr lang="en-US" dirty="0">
                <a:solidFill>
                  <a:srgbClr val="FF0000"/>
                </a:solidFill>
              </a:rPr>
              <a:t/>
            </a:r>
            <a:br>
              <a:rPr lang="en-US" dirty="0">
                <a:solidFill>
                  <a:srgbClr val="FF0000"/>
                </a:solidFill>
              </a:rPr>
            </a:br>
            <a:endParaRPr lang="en-US" dirty="0"/>
          </a:p>
        </p:txBody>
      </p:sp>
      <p:sp>
        <p:nvSpPr>
          <p:cNvPr id="2" name="Content Placeholder 1"/>
          <p:cNvSpPr>
            <a:spLocks noGrp="1"/>
          </p:cNvSpPr>
          <p:nvPr>
            <p:ph idx="1"/>
          </p:nvPr>
        </p:nvSpPr>
        <p:spPr>
          <a:xfrm>
            <a:off x="516227" y="2302143"/>
            <a:ext cx="10515600" cy="4351338"/>
          </a:xfrm>
        </p:spPr>
        <p:txBody>
          <a:bodyPr>
            <a:normAutofit/>
          </a:bodyPr>
          <a:lstStyle/>
          <a:p>
            <a:pPr marL="0" indent="0" algn="just">
              <a:buNone/>
            </a:pPr>
            <a:r>
              <a:rPr lang="en-US" dirty="0"/>
              <a:t>Within seconds of inhaling cigarette smoke or </a:t>
            </a:r>
            <a:r>
              <a:rPr lang="en-US" dirty="0" err="1"/>
              <a:t>vape</a:t>
            </a:r>
            <a:r>
              <a:rPr lang="en-US" dirty="0"/>
              <a:t> mist, or using chewing tobacco, nicotine causes the release of dopamine in the brain, which gives people a good feeling. Over time, the brain begins to crave that feeling from nicotine and people need to use more and more tobacco to get that same good feeling.</a:t>
            </a:r>
          </a:p>
        </p:txBody>
      </p:sp>
    </p:spTree>
    <p:extLst>
      <p:ext uri="{BB962C8B-B14F-4D97-AF65-F5344CB8AC3E}">
        <p14:creationId xmlns:p14="http://schemas.microsoft.com/office/powerpoint/2010/main" val="26605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13" y="525820"/>
            <a:ext cx="10327783" cy="1325563"/>
          </a:xfrm>
        </p:spPr>
        <p:txBody>
          <a:bodyPr>
            <a:normAutofit fontScale="90000"/>
          </a:bodyPr>
          <a:lstStyle/>
          <a:p>
            <a:r>
              <a:rPr lang="en-US" sz="4800" b="1" u="sng" dirty="0">
                <a:solidFill>
                  <a:srgbClr val="C00000"/>
                </a:solidFill>
              </a:rPr>
              <a:t>Why do </a:t>
            </a:r>
            <a:r>
              <a:rPr lang="en-US" sz="4800" b="1" u="sng" dirty="0" smtClean="0">
                <a:solidFill>
                  <a:srgbClr val="C00000"/>
                </a:solidFill>
              </a:rPr>
              <a:t>people cough </a:t>
            </a:r>
            <a:r>
              <a:rPr lang="en-US" sz="4800" b="1" u="sng" dirty="0">
                <a:solidFill>
                  <a:srgbClr val="C00000"/>
                </a:solidFill>
              </a:rPr>
              <a:t>more after </a:t>
            </a:r>
            <a:r>
              <a:rPr lang="en-US" sz="4800" b="1" u="sng" dirty="0" smtClean="0">
                <a:solidFill>
                  <a:srgbClr val="C00000"/>
                </a:solidFill>
              </a:rPr>
              <a:t>they've quit </a:t>
            </a:r>
            <a:r>
              <a:rPr lang="en-US" sz="4800" b="1" u="sng" dirty="0">
                <a:solidFill>
                  <a:srgbClr val="C00000"/>
                </a:solidFill>
              </a:rPr>
              <a:t>smoking?</a:t>
            </a:r>
          </a:p>
        </p:txBody>
      </p:sp>
      <p:sp>
        <p:nvSpPr>
          <p:cNvPr id="3" name="Content Placeholder 2"/>
          <p:cNvSpPr>
            <a:spLocks noGrp="1"/>
          </p:cNvSpPr>
          <p:nvPr>
            <p:ph idx="1"/>
          </p:nvPr>
        </p:nvSpPr>
        <p:spPr>
          <a:xfrm>
            <a:off x="464713" y="2506662"/>
            <a:ext cx="10515600" cy="4351338"/>
          </a:xfrm>
        </p:spPr>
        <p:txBody>
          <a:bodyPr>
            <a:normAutofit/>
          </a:bodyPr>
          <a:lstStyle/>
          <a:p>
            <a:pPr marL="0" indent="0" algn="just">
              <a:buNone/>
            </a:pPr>
            <a:r>
              <a:rPr lang="en-US" dirty="0"/>
              <a:t>Tobacco smoke slows the normal movement of the tiny hairs (cilia) that move mucus out of your lungs. When you stop smoking, the cilia become active again. As the cilia recover and the mucus is cleared from your lungs, you might cough more than usual</a:t>
            </a:r>
          </a:p>
        </p:txBody>
      </p:sp>
    </p:spTree>
    <p:extLst>
      <p:ext uri="{BB962C8B-B14F-4D97-AF65-F5344CB8AC3E}">
        <p14:creationId xmlns:p14="http://schemas.microsoft.com/office/powerpoint/2010/main" val="2470095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2246"/>
            <a:ext cx="10515600" cy="1325563"/>
          </a:xfrm>
        </p:spPr>
        <p:txBody>
          <a:bodyPr>
            <a:normAutofit fontScale="90000"/>
          </a:bodyPr>
          <a:lstStyle/>
          <a:p>
            <a:r>
              <a:rPr lang="en-US" sz="4800" b="1" u="sng" dirty="0">
                <a:solidFill>
                  <a:srgbClr val="C00000"/>
                </a:solidFill>
              </a:rPr>
              <a:t>Listen to your </a:t>
            </a:r>
            <a:r>
              <a:rPr lang="en-US" sz="4800" b="1" u="sng" dirty="0" smtClean="0">
                <a:solidFill>
                  <a:srgbClr val="C00000"/>
                </a:solidFill>
              </a:rPr>
              <a:t>BRAIN and hear your lungs!</a:t>
            </a:r>
            <a:endParaRPr lang="en-US" sz="4800" b="1" u="sng" dirty="0">
              <a:solidFill>
                <a:srgbClr val="C00000"/>
              </a:solidFill>
            </a:endParaRPr>
          </a:p>
        </p:txBody>
      </p:sp>
      <p:sp>
        <p:nvSpPr>
          <p:cNvPr id="3" name="Content Placeholder 2"/>
          <p:cNvSpPr>
            <a:spLocks noGrp="1"/>
          </p:cNvSpPr>
          <p:nvPr>
            <p:ph idx="1"/>
          </p:nvPr>
        </p:nvSpPr>
        <p:spPr/>
        <p:txBody>
          <a:bodyPr>
            <a:normAutofit fontScale="85000" lnSpcReduction="10000"/>
          </a:bodyPr>
          <a:lstStyle/>
          <a:p>
            <a:r>
              <a:rPr lang="en-US" b="1" dirty="0"/>
              <a:t>Nicotine is the main addictive drug in tobacco</a:t>
            </a:r>
            <a:r>
              <a:rPr lang="en-US" dirty="0"/>
              <a:t> </a:t>
            </a:r>
            <a:r>
              <a:rPr lang="en-US" dirty="0" smtClean="0"/>
              <a:t>and Cigarettes </a:t>
            </a:r>
            <a:r>
              <a:rPr lang="en-US" dirty="0"/>
              <a:t>are designed to rapidly deliver nicotine to your brain</a:t>
            </a:r>
            <a:r>
              <a:rPr lang="en-US" dirty="0" smtClean="0"/>
              <a:t>.</a:t>
            </a:r>
          </a:p>
          <a:p>
            <a:pPr marL="0" indent="0">
              <a:buNone/>
            </a:pPr>
            <a:endParaRPr lang="en-US" dirty="0"/>
          </a:p>
          <a:p>
            <a:r>
              <a:rPr lang="en-US" dirty="0"/>
              <a:t>Inside your brain, </a:t>
            </a:r>
            <a:r>
              <a:rPr lang="en-US" b="1" dirty="0"/>
              <a:t>nicotine</a:t>
            </a:r>
            <a:r>
              <a:rPr lang="en-US" dirty="0"/>
              <a:t> </a:t>
            </a:r>
            <a:r>
              <a:rPr lang="en-US" b="1" dirty="0"/>
              <a:t>triggers the release of chemicals</a:t>
            </a:r>
            <a:r>
              <a:rPr lang="en-US" dirty="0"/>
              <a:t> that make you feel good. As nicotine stimulates parts of your brain over and over, your brain gets used to having nicotine around</a:t>
            </a:r>
            <a:r>
              <a:rPr lang="en-US" dirty="0" smtClean="0"/>
              <a:t>.</a:t>
            </a:r>
          </a:p>
          <a:p>
            <a:pPr marL="0" indent="0">
              <a:buNone/>
            </a:pPr>
            <a:endParaRPr lang="en-US" dirty="0"/>
          </a:p>
          <a:p>
            <a:r>
              <a:rPr lang="en-US" dirty="0"/>
              <a:t>Over time, </a:t>
            </a:r>
            <a:r>
              <a:rPr lang="en-US" b="1" dirty="0"/>
              <a:t>nicotine changes how your brain works</a:t>
            </a:r>
            <a:r>
              <a:rPr lang="en-US" dirty="0"/>
              <a:t> and makes it seem like you need nicotine just to feel okay</a:t>
            </a:r>
            <a:r>
              <a:rPr lang="en-US" dirty="0" smtClean="0"/>
              <a:t>.</a:t>
            </a:r>
          </a:p>
          <a:p>
            <a:endParaRPr lang="en-US" dirty="0" smtClean="0"/>
          </a:p>
          <a:p>
            <a:r>
              <a:rPr lang="en-US" dirty="0"/>
              <a:t>R</a:t>
            </a:r>
            <a:r>
              <a:rPr lang="en-US" dirty="0" smtClean="0"/>
              <a:t>educed </a:t>
            </a:r>
            <a:r>
              <a:rPr lang="en-US" dirty="0"/>
              <a:t>lung </a:t>
            </a:r>
            <a:r>
              <a:rPr lang="en-US" dirty="0" smtClean="0"/>
              <a:t>function and </a:t>
            </a:r>
            <a:r>
              <a:rPr lang="en-US" dirty="0"/>
              <a:t>lung </a:t>
            </a:r>
            <a:r>
              <a:rPr lang="en-US" dirty="0" smtClean="0"/>
              <a:t>growth; </a:t>
            </a:r>
            <a:r>
              <a:rPr lang="en-US" b="1" dirty="0" smtClean="0"/>
              <a:t>Because </a:t>
            </a:r>
            <a:r>
              <a:rPr lang="en-US" b="1" dirty="0"/>
              <a:t>tobacco smoke contains carbon monoxide, this deadly gas displaces the oxygen in your blood, depriving your organs of the oxygen they </a:t>
            </a:r>
            <a:r>
              <a:rPr lang="en-US" b="1" dirty="0" smtClean="0"/>
              <a:t>need. </a:t>
            </a:r>
            <a:r>
              <a:rPr lang="en-US" dirty="0" smtClean="0"/>
              <a:t>It also </a:t>
            </a:r>
            <a:r>
              <a:rPr lang="en-US" dirty="0"/>
              <a:t>cause lung disease by </a:t>
            </a:r>
            <a:r>
              <a:rPr lang="en-US" b="1" dirty="0"/>
              <a:t>damaging your airways and the small air sacs (alveoli) found in your lungs</a:t>
            </a:r>
            <a:endParaRPr lang="en-US" dirty="0"/>
          </a:p>
        </p:txBody>
      </p:sp>
    </p:spTree>
    <p:extLst>
      <p:ext uri="{BB962C8B-B14F-4D97-AF65-F5344CB8AC3E}">
        <p14:creationId xmlns:p14="http://schemas.microsoft.com/office/powerpoint/2010/main" val="35478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65125"/>
            <a:ext cx="10515600" cy="1325563"/>
          </a:xfrm>
        </p:spPr>
        <p:txBody>
          <a:bodyPr>
            <a:noAutofit/>
          </a:bodyPr>
          <a:lstStyle/>
          <a:p>
            <a:r>
              <a:rPr lang="en-US" b="1" u="sng" dirty="0">
                <a:solidFill>
                  <a:srgbClr val="C00000"/>
                </a:solidFill>
              </a:rPr>
              <a:t>And other health problems that smoking lead to. Such as: </a:t>
            </a:r>
          </a:p>
        </p:txBody>
      </p:sp>
      <p:sp>
        <p:nvSpPr>
          <p:cNvPr id="3" name="Content Placeholder 2"/>
          <p:cNvSpPr>
            <a:spLocks noGrp="1"/>
          </p:cNvSpPr>
          <p:nvPr>
            <p:ph idx="1"/>
          </p:nvPr>
        </p:nvSpPr>
        <p:spPr>
          <a:xfrm>
            <a:off x="767862" y="1690688"/>
            <a:ext cx="10515600" cy="4351338"/>
          </a:xfrm>
        </p:spPr>
        <p:txBody>
          <a:bodyPr>
            <a:normAutofit/>
          </a:bodyPr>
          <a:lstStyle/>
          <a:p>
            <a:pPr fontAlgn="base"/>
            <a:endParaRPr lang="en-US" dirty="0" smtClean="0"/>
          </a:p>
          <a:p>
            <a:pPr fontAlgn="base"/>
            <a:r>
              <a:rPr lang="en-US" dirty="0" smtClean="0"/>
              <a:t>Gum Diseases</a:t>
            </a:r>
          </a:p>
          <a:p>
            <a:pPr fontAlgn="base"/>
            <a:r>
              <a:rPr lang="en-US" dirty="0" smtClean="0"/>
              <a:t>Yellow </a:t>
            </a:r>
            <a:r>
              <a:rPr lang="en-US" dirty="0"/>
              <a:t>teeth</a:t>
            </a:r>
          </a:p>
          <a:p>
            <a:pPr fontAlgn="base"/>
            <a:r>
              <a:rPr lang="en-US" dirty="0"/>
              <a:t>E</a:t>
            </a:r>
            <a:r>
              <a:rPr lang="en-US" dirty="0" smtClean="0"/>
              <a:t>ye </a:t>
            </a:r>
            <a:r>
              <a:rPr lang="en-US" dirty="0"/>
              <a:t>disease</a:t>
            </a:r>
          </a:p>
          <a:p>
            <a:pPr fontAlgn="base"/>
            <a:r>
              <a:rPr lang="en-US" dirty="0" smtClean="0"/>
              <a:t>A </a:t>
            </a:r>
            <a:r>
              <a:rPr lang="en-US" dirty="0"/>
              <a:t>greater risk of diabetes</a:t>
            </a:r>
          </a:p>
          <a:p>
            <a:pPr fontAlgn="base"/>
            <a:r>
              <a:rPr lang="en-US" dirty="0"/>
              <a:t>W</a:t>
            </a:r>
            <a:r>
              <a:rPr lang="en-US" dirty="0" smtClean="0"/>
              <a:t>eaker </a:t>
            </a:r>
            <a:r>
              <a:rPr lang="en-US" dirty="0"/>
              <a:t>bones that are easier to break</a:t>
            </a:r>
          </a:p>
          <a:p>
            <a:pPr fontAlgn="base"/>
            <a:r>
              <a:rPr lang="en-US" dirty="0"/>
              <a:t>S</a:t>
            </a:r>
            <a:r>
              <a:rPr lang="en-US" dirty="0" smtClean="0"/>
              <a:t>kin </a:t>
            </a:r>
            <a:r>
              <a:rPr lang="en-US" dirty="0"/>
              <a:t>problems like </a:t>
            </a:r>
            <a:r>
              <a:rPr lang="en-US" dirty="0" smtClean="0"/>
              <a:t>psoriasis</a:t>
            </a:r>
            <a:r>
              <a:rPr lang="en-US" dirty="0"/>
              <a:t> (a type of rash)</a:t>
            </a:r>
          </a:p>
          <a:p>
            <a:pPr fontAlgn="base"/>
            <a:r>
              <a:rPr lang="en-US" dirty="0"/>
              <a:t>W</a:t>
            </a:r>
            <a:r>
              <a:rPr lang="en-US" dirty="0" smtClean="0"/>
              <a:t>rinkled </a:t>
            </a:r>
            <a:r>
              <a:rPr lang="en-US" dirty="0"/>
              <a:t>skin</a:t>
            </a:r>
          </a:p>
          <a:p>
            <a:pPr marL="0" indent="0" fontAlgn="base">
              <a:buNone/>
            </a:pPr>
            <a:endParaRPr lang="en-US" dirty="0"/>
          </a:p>
          <a:p>
            <a:endParaRPr lang="en-US" dirty="0"/>
          </a:p>
        </p:txBody>
      </p:sp>
    </p:spTree>
    <p:extLst>
      <p:ext uri="{BB962C8B-B14F-4D97-AF65-F5344CB8AC3E}">
        <p14:creationId xmlns:p14="http://schemas.microsoft.com/office/powerpoint/2010/main" val="185032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4" y="339368"/>
            <a:ext cx="10515600" cy="1325563"/>
          </a:xfrm>
        </p:spPr>
        <p:txBody>
          <a:bodyPr>
            <a:normAutofit/>
          </a:bodyPr>
          <a:lstStyle/>
          <a:p>
            <a:r>
              <a:rPr lang="en-US" sz="6000" b="1" u="sng" dirty="0">
                <a:solidFill>
                  <a:srgbClr val="C00000"/>
                </a:solidFill>
              </a:rPr>
              <a:t>How to quit smoking </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a:t>Commit to your quit </a:t>
            </a:r>
          </a:p>
          <a:p>
            <a:pPr>
              <a:buFont typeface="Wingdings" panose="05000000000000000000" pitchFamily="2" charset="2"/>
              <a:buChar char="ü"/>
            </a:pPr>
            <a:r>
              <a:rPr lang="en-US" b="1" dirty="0"/>
              <a:t>Remind yourself of the benefits</a:t>
            </a:r>
          </a:p>
          <a:p>
            <a:pPr>
              <a:buFont typeface="Wingdings" panose="05000000000000000000" pitchFamily="2" charset="2"/>
              <a:buChar char="ü"/>
            </a:pPr>
            <a:r>
              <a:rPr lang="en-US" b="1" dirty="0"/>
              <a:t>Learn how to handle your triggers and cravings</a:t>
            </a:r>
          </a:p>
          <a:p>
            <a:pPr>
              <a:buFont typeface="Wingdings" panose="05000000000000000000" pitchFamily="2" charset="2"/>
              <a:buChar char="ü"/>
            </a:pPr>
            <a:r>
              <a:rPr lang="en-US" b="1" dirty="0"/>
              <a:t>Find ways to handle nicotine with draw </a:t>
            </a:r>
          </a:p>
          <a:p>
            <a:pPr marL="0" indent="0">
              <a:buNone/>
            </a:pPr>
            <a:endParaRPr lang="en-US" dirty="0" smtClean="0"/>
          </a:p>
          <a:p>
            <a:pPr algn="just"/>
            <a:r>
              <a:rPr lang="en-US" sz="2000" dirty="0"/>
              <a:t>Keep in mind that trying something to beat the urge to use tobacco is always better than doing nothing. And each time you resist a tobacco craving, you're one step closer to being tobacco-free</a:t>
            </a:r>
          </a:p>
        </p:txBody>
      </p:sp>
    </p:spTree>
    <p:extLst>
      <p:ext uri="{BB962C8B-B14F-4D97-AF65-F5344CB8AC3E}">
        <p14:creationId xmlns:p14="http://schemas.microsoft.com/office/powerpoint/2010/main" val="127605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31"/>
            <a:ext cx="10636876" cy="1342958"/>
          </a:xfrm>
        </p:spPr>
        <p:txBody>
          <a:bodyPr>
            <a:noAutofit/>
          </a:bodyPr>
          <a:lstStyle/>
          <a:p>
            <a:r>
              <a:rPr lang="en-US" sz="4800" b="1" u="sng" dirty="0">
                <a:solidFill>
                  <a:srgbClr val="C00000"/>
                </a:solidFill>
              </a:rPr>
              <a:t>What are the benefits of quitting smoking? </a:t>
            </a:r>
          </a:p>
        </p:txBody>
      </p:sp>
      <p:sp>
        <p:nvSpPr>
          <p:cNvPr id="3" name="Content Placeholder 2"/>
          <p:cNvSpPr>
            <a:spLocks noGrp="1"/>
          </p:cNvSpPr>
          <p:nvPr>
            <p:ph idx="1"/>
          </p:nvPr>
        </p:nvSpPr>
        <p:spPr>
          <a:xfrm>
            <a:off x="632138" y="2134718"/>
            <a:ext cx="10515600" cy="4351338"/>
          </a:xfrm>
        </p:spPr>
        <p:txBody>
          <a:bodyPr/>
          <a:lstStyle/>
          <a:p>
            <a:r>
              <a:rPr lang="en-US" dirty="0" smtClean="0"/>
              <a:t>Improves health status.</a:t>
            </a:r>
          </a:p>
          <a:p>
            <a:r>
              <a:rPr lang="en-US" dirty="0" smtClean="0"/>
              <a:t>Enhances quality of life.</a:t>
            </a:r>
          </a:p>
          <a:p>
            <a:r>
              <a:rPr lang="en-US" dirty="0" smtClean="0"/>
              <a:t>Reduces the risk of premature death and add 10 years to life expectancy.</a:t>
            </a:r>
          </a:p>
          <a:p>
            <a:r>
              <a:rPr lang="en-US" dirty="0" smtClean="0"/>
              <a:t>Reduces the risk for many adverse health effects.</a:t>
            </a:r>
            <a:endParaRPr lang="en-US" dirty="0"/>
          </a:p>
        </p:txBody>
      </p:sp>
    </p:spTree>
    <p:extLst>
      <p:ext uri="{BB962C8B-B14F-4D97-AF65-F5344CB8AC3E}">
        <p14:creationId xmlns:p14="http://schemas.microsoft.com/office/powerpoint/2010/main" val="3985725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205</TotalTime>
  <Words>399</Words>
  <Application>Microsoft Office PowerPoint</Application>
  <PresentationFormat>Widescreen</PresentationFormat>
  <Paragraphs>67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Courier New</vt:lpstr>
      <vt:lpstr>Wingdings</vt:lpstr>
      <vt:lpstr>Wingdings 3</vt:lpstr>
      <vt:lpstr>Ion</vt:lpstr>
      <vt:lpstr>Smoking</vt:lpstr>
      <vt:lpstr>What is Smoking?</vt:lpstr>
      <vt:lpstr>Dangerous chemicals in tobacco</vt:lpstr>
      <vt:lpstr>Why Tobacco is highly addictive? </vt:lpstr>
      <vt:lpstr>Why do people cough more after they've quit smoking?</vt:lpstr>
      <vt:lpstr>Listen to your BRAIN and hear your lungs!</vt:lpstr>
      <vt:lpstr>And other health problems that smoking lead to. Such as: </vt:lpstr>
      <vt:lpstr>How to quit smoking </vt:lpstr>
      <vt:lpstr>What are the benefits of quitting smoking? </vt:lpstr>
      <vt:lpstr>Summary </vt:lpstr>
      <vt:lpstr>Methods and Recourses</vt:lpstr>
      <vt:lpstr>Survey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user</dc:creator>
  <cp:lastModifiedBy>user</cp:lastModifiedBy>
  <cp:revision>34</cp:revision>
  <dcterms:created xsi:type="dcterms:W3CDTF">2022-10-18T17:18:34Z</dcterms:created>
  <dcterms:modified xsi:type="dcterms:W3CDTF">2022-10-29T13:02:31Z</dcterms:modified>
</cp:coreProperties>
</file>