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19"/>
  </p:notesMasterIdLst>
  <p:sldIdLst>
    <p:sldId id="256" r:id="rId2"/>
    <p:sldId id="257" r:id="rId3"/>
    <p:sldId id="274" r:id="rId4"/>
    <p:sldId id="258" r:id="rId5"/>
    <p:sldId id="260" r:id="rId6"/>
    <p:sldId id="277" r:id="rId7"/>
    <p:sldId id="264" r:id="rId8"/>
    <p:sldId id="265" r:id="rId9"/>
    <p:sldId id="266" r:id="rId10"/>
    <p:sldId id="262" r:id="rId11"/>
    <p:sldId id="270" r:id="rId12"/>
    <p:sldId id="268" r:id="rId13"/>
    <p:sldId id="269" r:id="rId14"/>
    <p:sldId id="279" r:id="rId15"/>
    <p:sldId id="280" r:id="rId16"/>
    <p:sldId id="281"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291" autoAdjust="0"/>
  </p:normalViewPr>
  <p:slideViewPr>
    <p:cSldViewPr snapToGrid="0">
      <p:cViewPr varScale="1">
        <p:scale>
          <a:sx n="69" d="100"/>
          <a:sy n="69" d="100"/>
        </p:scale>
        <p:origin x="77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B4951-DFC2-46F3-95FF-0487C3D7A2B6}"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E086C-4E8C-416E-BEBD-EEDCEA7362A2}" type="slidenum">
              <a:rPr lang="en-US" smtClean="0"/>
              <a:t>‹#›</a:t>
            </a:fld>
            <a:endParaRPr lang="en-US"/>
          </a:p>
        </p:txBody>
      </p:sp>
    </p:spTree>
    <p:extLst>
      <p:ext uri="{BB962C8B-B14F-4D97-AF65-F5344CB8AC3E}">
        <p14:creationId xmlns:p14="http://schemas.microsoft.com/office/powerpoint/2010/main" val="135159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6E086C-4E8C-416E-BEBD-EEDCEA7362A2}" type="slidenum">
              <a:rPr lang="en-US" smtClean="0"/>
              <a:t>13</a:t>
            </a:fld>
            <a:endParaRPr lang="en-US"/>
          </a:p>
        </p:txBody>
      </p:sp>
    </p:spTree>
    <p:extLst>
      <p:ext uri="{BB962C8B-B14F-4D97-AF65-F5344CB8AC3E}">
        <p14:creationId xmlns:p14="http://schemas.microsoft.com/office/powerpoint/2010/main" val="149584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701CCA-D124-47F8-88D4-6DA0DF9CC175}"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76371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1CCA-D124-47F8-88D4-6DA0DF9CC175}"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67684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1CCA-D124-47F8-88D4-6DA0DF9CC175}"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4210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1CCA-D124-47F8-88D4-6DA0DF9CC175}"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757032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1CCA-D124-47F8-88D4-6DA0DF9CC175}"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6493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1CCA-D124-47F8-88D4-6DA0DF9CC175}"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591641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01CCA-D124-47F8-88D4-6DA0DF9CC175}"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72975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01CCA-D124-47F8-88D4-6DA0DF9CC175}"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73978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01CCA-D124-47F8-88D4-6DA0DF9CC175}"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415319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701CCA-D124-47F8-88D4-6DA0DF9CC175}"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68709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701CCA-D124-47F8-88D4-6DA0DF9CC175}"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151188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701CCA-D124-47F8-88D4-6DA0DF9CC175}"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24804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701CCA-D124-47F8-88D4-6DA0DF9CC175}"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8365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01CCA-D124-47F8-88D4-6DA0DF9CC175}" type="datetimeFigureOut">
              <a:rPr lang="en-US" smtClean="0"/>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74039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701CCA-D124-47F8-88D4-6DA0DF9CC175}"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9E30-714D-4990-829D-A86A02C7C217}" type="slidenum">
              <a:rPr lang="en-US" smtClean="0"/>
              <a:t>‹#›</a:t>
            </a:fld>
            <a:endParaRPr lang="en-US"/>
          </a:p>
        </p:txBody>
      </p:sp>
    </p:spTree>
    <p:extLst>
      <p:ext uri="{BB962C8B-B14F-4D97-AF65-F5344CB8AC3E}">
        <p14:creationId xmlns:p14="http://schemas.microsoft.com/office/powerpoint/2010/main" val="210587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E9E30-714D-4990-829D-A86A02C7C217}" type="slidenum">
              <a:rPr lang="en-US" smtClean="0"/>
              <a:t>‹#›</a:t>
            </a:fld>
            <a:endParaRPr lang="en-US"/>
          </a:p>
        </p:txBody>
      </p:sp>
      <p:sp>
        <p:nvSpPr>
          <p:cNvPr id="5" name="Date Placeholder 4"/>
          <p:cNvSpPr>
            <a:spLocks noGrp="1"/>
          </p:cNvSpPr>
          <p:nvPr>
            <p:ph type="dt" sz="half" idx="10"/>
          </p:nvPr>
        </p:nvSpPr>
        <p:spPr/>
        <p:txBody>
          <a:bodyPr/>
          <a:lstStyle/>
          <a:p>
            <a:fld id="{28701CCA-D124-47F8-88D4-6DA0DF9CC175}" type="datetimeFigureOut">
              <a:rPr lang="en-US" smtClean="0"/>
              <a:t>10/28/2022</a:t>
            </a:fld>
            <a:endParaRPr lang="en-US"/>
          </a:p>
        </p:txBody>
      </p:sp>
    </p:spTree>
    <p:extLst>
      <p:ext uri="{BB962C8B-B14F-4D97-AF65-F5344CB8AC3E}">
        <p14:creationId xmlns:p14="http://schemas.microsoft.com/office/powerpoint/2010/main" val="130820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701CCA-D124-47F8-88D4-6DA0DF9CC175}" type="datetimeFigureOut">
              <a:rPr lang="en-US" smtClean="0"/>
              <a:t>10/28/2022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2E9E30-714D-4990-829D-A86A02C7C217}" type="slidenum">
              <a:rPr lang="en-US" smtClean="0"/>
              <a:t>‹#›</a:t>
            </a:fld>
            <a:endParaRPr lang="en-US"/>
          </a:p>
        </p:txBody>
      </p:sp>
    </p:spTree>
    <p:extLst>
      <p:ext uri="{BB962C8B-B14F-4D97-AF65-F5344CB8AC3E}">
        <p14:creationId xmlns:p14="http://schemas.microsoft.com/office/powerpoint/2010/main" val="427372355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ncbi.nlm.nih.gov/" TargetMode="External"/><Relationship Id="rId3" Type="http://schemas.openxmlformats.org/officeDocument/2006/relationships/hyperlink" Target="https://www.nhlbi.nih.gov/" TargetMode="External"/><Relationship Id="rId7" Type="http://schemas.openxmlformats.org/officeDocument/2006/relationships/hyperlink" Target="https://my.clevelandclinic.org/" TargetMode="External"/><Relationship Id="rId2" Type="http://schemas.openxmlformats.org/officeDocument/2006/relationships/hyperlink" Target="https://medlineplus.gov/ency/article/000344.htm" TargetMode="External"/><Relationship Id="rId1" Type="http://schemas.openxmlformats.org/officeDocument/2006/relationships/slideLayout" Target="../slideLayouts/slideLayout2.xml"/><Relationship Id="rId6" Type="http://schemas.openxmlformats.org/officeDocument/2006/relationships/hyperlink" Target="https://medlineplus.gov/ency/article/000339.htm" TargetMode="External"/><Relationship Id="rId11" Type="http://schemas.openxmlformats.org/officeDocument/2006/relationships/hyperlink" Target="https://health.clevelandclinic.org/how-to-add-more-iron-to-your-diet/" TargetMode="External"/><Relationship Id="rId5" Type="http://schemas.openxmlformats.org/officeDocument/2006/relationships/hyperlink" Target="https://rarediseases.info.nih.gov/diseases/9948/beriberi" TargetMode="External"/><Relationship Id="rId10" Type="http://schemas.openxmlformats.org/officeDocument/2006/relationships/hyperlink" Target="https://www.healthdirect.gov.au/foods-high-in-iron" TargetMode="External"/><Relationship Id="rId4" Type="http://schemas.openxmlformats.org/officeDocument/2006/relationships/hyperlink" Target="https://www.mayoclinic.org/" TargetMode="External"/><Relationship Id="rId9" Type="http://schemas.openxmlformats.org/officeDocument/2006/relationships/hyperlink" Target="https://www.mayoclinic.org/diseases-conditions/rickets/symptoms-causes/syc-20351943#:~:text=To%20prevent%20rickets%2C%20make%20sure,Cerea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95F262-B84A-1F13-6AF9-97F75541AC02}"/>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E012D276-8D83-6CF7-9FAD-9842BFA0350E}"/>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C96BD002-31E1-85B2-3F5C-187D804EE1CC}"/>
              </a:ext>
            </a:extLst>
          </p:cNvPr>
          <p:cNvPicPr>
            <a:picLocks noChangeAspect="1"/>
          </p:cNvPicPr>
          <p:nvPr/>
        </p:nvPicPr>
        <p:blipFill>
          <a:blip r:embed="rId2"/>
          <a:stretch>
            <a:fillRect/>
          </a:stretch>
        </p:blipFill>
        <p:spPr>
          <a:xfrm>
            <a:off x="0" y="4414"/>
            <a:ext cx="12192000" cy="6853586"/>
          </a:xfrm>
          <a:prstGeom prst="rect">
            <a:avLst/>
          </a:prstGeom>
        </p:spPr>
      </p:pic>
      <p:sp>
        <p:nvSpPr>
          <p:cNvPr id="2" name="Rectangle 1">
            <a:extLst>
              <a:ext uri="{FF2B5EF4-FFF2-40B4-BE49-F238E27FC236}">
                <a16:creationId xmlns:a16="http://schemas.microsoft.com/office/drawing/2014/main" id="{7AE194E1-E9BB-AD98-30D9-51A842C47DB0}"/>
              </a:ext>
            </a:extLst>
          </p:cNvPr>
          <p:cNvSpPr/>
          <p:nvPr/>
        </p:nvSpPr>
        <p:spPr>
          <a:xfrm>
            <a:off x="1990098" y="4100975"/>
            <a:ext cx="7962436" cy="584775"/>
          </a:xfrm>
          <a:prstGeom prst="rect">
            <a:avLst/>
          </a:prstGeom>
          <a:noFill/>
        </p:spPr>
        <p:txBody>
          <a:bodyPr wrap="none" lIns="91440" tIns="45720" rIns="91440" bIns="45720">
            <a:spAutoFit/>
          </a:bodyPr>
          <a:lstStyle/>
          <a:p>
            <a:pPr algn="ctr"/>
            <a:r>
              <a:rPr lang="en-US" sz="3200" b="1" spc="50" dirty="0">
                <a:ln w="0">
                  <a:solidFill>
                    <a:schemeClr val="bg1"/>
                  </a:solidFill>
                </a:ln>
                <a:solidFill>
                  <a:schemeClr val="bg1"/>
                </a:solidFill>
                <a:effectLst>
                  <a:innerShdw blurRad="63500" dist="50800" dir="13500000">
                    <a:srgbClr val="000000">
                      <a:alpha val="50000"/>
                    </a:srgbClr>
                  </a:innerShdw>
                  <a:reflection blurRad="6350" stA="55000" endA="300" endPos="45500" dir="5400000" sy="-100000" algn="bl" rotWithShape="0"/>
                </a:effectLst>
              </a:rPr>
              <a:t>Made by: </a:t>
            </a:r>
            <a:r>
              <a:rPr lang="en-US" sz="3200" b="1" spc="50" dirty="0" err="1">
                <a:ln w="0">
                  <a:solidFill>
                    <a:schemeClr val="bg1"/>
                  </a:solidFill>
                </a:ln>
                <a:solidFill>
                  <a:schemeClr val="bg1"/>
                </a:solidFill>
                <a:effectLst>
                  <a:innerShdw blurRad="63500" dist="50800" dir="13500000">
                    <a:srgbClr val="000000">
                      <a:alpha val="50000"/>
                    </a:srgbClr>
                  </a:innerShdw>
                  <a:reflection blurRad="6350" stA="55000" endA="300" endPos="45500" dir="5400000" sy="-100000" algn="bl" rotWithShape="0"/>
                </a:effectLst>
              </a:rPr>
              <a:t>Fares.A</a:t>
            </a:r>
            <a:r>
              <a:rPr lang="en-US" sz="3200" b="1" spc="50" dirty="0">
                <a:ln w="0">
                  <a:solidFill>
                    <a:schemeClr val="bg1"/>
                  </a:solidFill>
                </a:ln>
                <a:solidFill>
                  <a:schemeClr val="bg1"/>
                </a:solidFill>
                <a:effectLst>
                  <a:innerShdw blurRad="63500" dist="50800" dir="13500000">
                    <a:srgbClr val="000000">
                      <a:alpha val="50000"/>
                    </a:srgbClr>
                  </a:innerShdw>
                  <a:reflection blurRad="6350" stA="55000" endA="300" endPos="45500" dir="5400000" sy="-100000" algn="bl" rotWithShape="0"/>
                </a:effectLst>
              </a:rPr>
              <a:t>/ Sanad/</a:t>
            </a:r>
            <a:r>
              <a:rPr lang="en-US" sz="3200" b="1" spc="50" dirty="0" err="1">
                <a:ln w="0">
                  <a:solidFill>
                    <a:schemeClr val="bg1"/>
                  </a:solidFill>
                </a:ln>
                <a:solidFill>
                  <a:schemeClr val="bg1"/>
                </a:solidFill>
                <a:effectLst>
                  <a:innerShdw blurRad="63500" dist="50800" dir="13500000">
                    <a:srgbClr val="000000">
                      <a:alpha val="50000"/>
                    </a:srgbClr>
                  </a:innerShdw>
                  <a:reflection blurRad="6350" stA="55000" endA="300" endPos="45500" dir="5400000" sy="-100000" algn="bl" rotWithShape="0"/>
                </a:effectLst>
              </a:rPr>
              <a:t>Micheal</a:t>
            </a:r>
            <a:r>
              <a:rPr lang="en-US" sz="3200" b="1" spc="50" dirty="0">
                <a:ln w="0">
                  <a:solidFill>
                    <a:schemeClr val="bg1"/>
                  </a:solidFill>
                </a:ln>
                <a:solidFill>
                  <a:schemeClr val="bg1"/>
                </a:solidFill>
                <a:effectLst>
                  <a:innerShdw blurRad="63500" dist="50800" dir="13500000">
                    <a:srgbClr val="000000">
                      <a:alpha val="50000"/>
                    </a:srgbClr>
                  </a:innerShdw>
                  <a:reflection blurRad="6350" stA="55000" endA="300" endPos="45500" dir="5400000" sy="-100000" algn="bl" rotWithShape="0"/>
                </a:effectLst>
              </a:rPr>
              <a:t>/Adam</a:t>
            </a:r>
          </a:p>
        </p:txBody>
      </p:sp>
    </p:spTree>
    <p:extLst>
      <p:ext uri="{BB962C8B-B14F-4D97-AF65-F5344CB8AC3E}">
        <p14:creationId xmlns:p14="http://schemas.microsoft.com/office/powerpoint/2010/main" val="1343110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97EB-4511-3409-8BD0-16C9B1F8D830}"/>
              </a:ext>
            </a:extLst>
          </p:cNvPr>
          <p:cNvSpPr>
            <a:spLocks noGrp="1"/>
          </p:cNvSpPr>
          <p:nvPr>
            <p:ph type="title"/>
          </p:nvPr>
        </p:nvSpPr>
        <p:spPr/>
        <p:txBody>
          <a:bodyPr/>
          <a:lstStyle/>
          <a:p>
            <a:r>
              <a:rPr lang="en-US" dirty="0">
                <a:solidFill>
                  <a:schemeClr val="accent1">
                    <a:lumMod val="75000"/>
                  </a:schemeClr>
                </a:solidFill>
              </a:rPr>
              <a:t>What is beriberi?</a:t>
            </a:r>
          </a:p>
        </p:txBody>
      </p:sp>
      <p:sp>
        <p:nvSpPr>
          <p:cNvPr id="3" name="Content Placeholder 2">
            <a:extLst>
              <a:ext uri="{FF2B5EF4-FFF2-40B4-BE49-F238E27FC236}">
                <a16:creationId xmlns:a16="http://schemas.microsoft.com/office/drawing/2014/main" id="{8CFEB579-E509-075A-5A56-75FEA3F5E2E2}"/>
              </a:ext>
            </a:extLst>
          </p:cNvPr>
          <p:cNvSpPr>
            <a:spLocks noGrp="1"/>
          </p:cNvSpPr>
          <p:nvPr>
            <p:ph sz="half" idx="1"/>
          </p:nvPr>
        </p:nvSpPr>
        <p:spPr/>
        <p:txBody>
          <a:bodyPr>
            <a:normAutofit fontScale="85000" lnSpcReduction="20000"/>
          </a:bodyPr>
          <a:lstStyle/>
          <a:p>
            <a:r>
              <a:rPr lang="en-US" sz="2000" b="1" dirty="0"/>
              <a:t>Thiamine deficiency leads to the disorder known as beriberi (vitamin B1). Wet and dry Beriberi, which both impact the neurological and cardiovascular systems, are the two main varieties of the disease.</a:t>
            </a:r>
          </a:p>
          <a:p>
            <a:endParaRPr lang="en-US" dirty="0"/>
          </a:p>
          <a:p>
            <a:pPr marL="0" indent="0">
              <a:buNone/>
            </a:pPr>
            <a:r>
              <a:rPr lang="en-US" sz="2800" b="1" dirty="0">
                <a:solidFill>
                  <a:schemeClr val="accent1">
                    <a:lumMod val="75000"/>
                  </a:schemeClr>
                </a:solidFill>
              </a:rPr>
              <a:t>Symptoms of beriberi</a:t>
            </a:r>
          </a:p>
          <a:p>
            <a:r>
              <a:rPr lang="en-US" b="1" dirty="0"/>
              <a:t>Difficulty walking.</a:t>
            </a:r>
          </a:p>
          <a:p>
            <a:r>
              <a:rPr lang="en-US" b="1" dirty="0"/>
              <a:t>Loss of feeling (sensation) in hands and feet.</a:t>
            </a:r>
          </a:p>
          <a:p>
            <a:r>
              <a:rPr lang="en-US" b="1" dirty="0"/>
              <a:t>Loss of muscle function or paralysis of the lower legs.</a:t>
            </a:r>
          </a:p>
          <a:p>
            <a:r>
              <a:rPr lang="en-US" b="1" dirty="0"/>
              <a:t>Mental confusion/speech difficulties.</a:t>
            </a:r>
          </a:p>
          <a:p>
            <a:endParaRPr lang="en-US" dirty="0"/>
          </a:p>
          <a:p>
            <a:endParaRPr lang="en-US" dirty="0"/>
          </a:p>
        </p:txBody>
      </p:sp>
      <p:pic>
        <p:nvPicPr>
          <p:cNvPr id="6" name="Content Placeholder 5">
            <a:extLst>
              <a:ext uri="{FF2B5EF4-FFF2-40B4-BE49-F238E27FC236}">
                <a16:creationId xmlns:a16="http://schemas.microsoft.com/office/drawing/2014/main" id="{89DADAA1-7A92-CA44-5C22-9FCD76EC9945}"/>
              </a:ext>
            </a:extLst>
          </p:cNvPr>
          <p:cNvPicPr>
            <a:picLocks noGrp="1" noChangeAspect="1"/>
          </p:cNvPicPr>
          <p:nvPr>
            <p:ph sz="half" idx="2"/>
          </p:nvPr>
        </p:nvPicPr>
        <p:blipFill>
          <a:blip r:embed="rId2"/>
          <a:stretch>
            <a:fillRect/>
          </a:stretch>
        </p:blipFill>
        <p:spPr>
          <a:xfrm>
            <a:off x="5499653" y="1930401"/>
            <a:ext cx="3774350" cy="4110960"/>
          </a:xfrm>
          <a:prstGeom prst="rect">
            <a:avLst/>
          </a:prstGeom>
        </p:spPr>
      </p:pic>
    </p:spTree>
    <p:extLst>
      <p:ext uri="{BB962C8B-B14F-4D97-AF65-F5344CB8AC3E}">
        <p14:creationId xmlns:p14="http://schemas.microsoft.com/office/powerpoint/2010/main" val="291978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EFEF-A0D9-D680-6A4E-003833729970}"/>
              </a:ext>
            </a:extLst>
          </p:cNvPr>
          <p:cNvSpPr>
            <a:spLocks noGrp="1"/>
          </p:cNvSpPr>
          <p:nvPr>
            <p:ph type="title"/>
          </p:nvPr>
        </p:nvSpPr>
        <p:spPr>
          <a:xfrm>
            <a:off x="677334" y="156238"/>
            <a:ext cx="8596668" cy="1320800"/>
          </a:xfrm>
        </p:spPr>
        <p:txBody>
          <a:bodyPr/>
          <a:lstStyle/>
          <a:p>
            <a:r>
              <a:rPr lang="en-US" dirty="0">
                <a:solidFill>
                  <a:schemeClr val="accent1">
                    <a:lumMod val="75000"/>
                  </a:schemeClr>
                </a:solidFill>
              </a:rPr>
              <a:t>What is night blindness?</a:t>
            </a:r>
          </a:p>
        </p:txBody>
      </p:sp>
      <p:sp>
        <p:nvSpPr>
          <p:cNvPr id="3" name="Content Placeholder 2">
            <a:extLst>
              <a:ext uri="{FF2B5EF4-FFF2-40B4-BE49-F238E27FC236}">
                <a16:creationId xmlns:a16="http://schemas.microsoft.com/office/drawing/2014/main" id="{965F6FBA-BFED-A882-6BC6-7EC3D37CB014}"/>
              </a:ext>
            </a:extLst>
          </p:cNvPr>
          <p:cNvSpPr>
            <a:spLocks noGrp="1"/>
          </p:cNvSpPr>
          <p:nvPr>
            <p:ph idx="1"/>
          </p:nvPr>
        </p:nvSpPr>
        <p:spPr>
          <a:xfrm>
            <a:off x="677334" y="1232334"/>
            <a:ext cx="8596668" cy="5002211"/>
          </a:xfrm>
        </p:spPr>
        <p:txBody>
          <a:bodyPr>
            <a:normAutofit/>
          </a:bodyPr>
          <a:lstStyle/>
          <a:p>
            <a:pPr marL="0" indent="0">
              <a:buNone/>
            </a:pPr>
            <a:r>
              <a:rPr lang="en-US" sz="2000" b="1" dirty="0">
                <a:solidFill>
                  <a:srgbClr val="202124"/>
                </a:solidFill>
                <a:latin typeface="arial" panose="020B0604020202020204" pitchFamily="34" charset="0"/>
              </a:rPr>
              <a:t>A</a:t>
            </a:r>
            <a:r>
              <a:rPr lang="en-US" sz="2000" b="1" i="0" dirty="0">
                <a:solidFill>
                  <a:srgbClr val="202124"/>
                </a:solidFill>
                <a:effectLst/>
                <a:latin typeface="arial" panose="020B0604020202020204" pitchFamily="34" charset="0"/>
              </a:rPr>
              <a:t>n underlying ocular condition that involves the health of the retina, though it can also result from severe or worsening myopia, or a vitamin A deficiency</a:t>
            </a:r>
          </a:p>
          <a:p>
            <a:pPr marL="0" indent="0">
              <a:buNone/>
            </a:pPr>
            <a:r>
              <a:rPr lang="en-US" sz="2800" b="1" dirty="0">
                <a:solidFill>
                  <a:schemeClr val="accent1">
                    <a:lumMod val="75000"/>
                  </a:schemeClr>
                </a:solidFill>
              </a:rPr>
              <a:t>Symptoms of night blindness:</a:t>
            </a:r>
          </a:p>
          <a:p>
            <a:r>
              <a:rPr lang="en-US" sz="2400" b="1" dirty="0">
                <a:solidFill>
                  <a:srgbClr val="202124"/>
                </a:solidFill>
                <a:effectLst/>
                <a:latin typeface="arial" panose="020B0604020202020204" pitchFamily="34" charset="0"/>
              </a:rPr>
              <a:t>Abnormal trouble adapting to the dark while driving at night.</a:t>
            </a:r>
          </a:p>
          <a:p>
            <a:r>
              <a:rPr lang="en-US" sz="2400" b="1" dirty="0">
                <a:solidFill>
                  <a:srgbClr val="202124"/>
                </a:solidFill>
                <a:effectLst/>
                <a:latin typeface="arial" panose="020B0604020202020204" pitchFamily="34" charset="0"/>
              </a:rPr>
              <a:t>Blurry vision when driving in the dark.</a:t>
            </a:r>
            <a:r>
              <a:rPr lang="en-US" sz="2400" b="1" dirty="0">
                <a:solidFill>
                  <a:schemeClr val="tx1"/>
                </a:solidFill>
              </a:rPr>
              <a:t> </a:t>
            </a:r>
          </a:p>
          <a:p>
            <a:pPr marL="0" indent="0">
              <a:buNone/>
            </a:pPr>
            <a:endParaRPr lang="en-US" sz="1400" b="1" dirty="0">
              <a:solidFill>
                <a:schemeClr val="accent1">
                  <a:lumMod val="75000"/>
                </a:schemeClr>
              </a:solidFill>
            </a:endParaRPr>
          </a:p>
        </p:txBody>
      </p:sp>
      <p:pic>
        <p:nvPicPr>
          <p:cNvPr id="4" name="Picture 3">
            <a:extLst>
              <a:ext uri="{FF2B5EF4-FFF2-40B4-BE49-F238E27FC236}">
                <a16:creationId xmlns:a16="http://schemas.microsoft.com/office/drawing/2014/main" id="{CDF61430-F60C-51D4-F0B1-197703FC0D24}"/>
              </a:ext>
            </a:extLst>
          </p:cNvPr>
          <p:cNvPicPr>
            <a:picLocks noChangeAspect="1"/>
          </p:cNvPicPr>
          <p:nvPr/>
        </p:nvPicPr>
        <p:blipFill>
          <a:blip r:embed="rId2"/>
          <a:stretch>
            <a:fillRect/>
          </a:stretch>
        </p:blipFill>
        <p:spPr>
          <a:xfrm>
            <a:off x="1889531" y="4488873"/>
            <a:ext cx="7384471" cy="2369127"/>
          </a:xfrm>
          <a:prstGeom prst="rect">
            <a:avLst/>
          </a:prstGeom>
        </p:spPr>
      </p:pic>
    </p:spTree>
    <p:extLst>
      <p:ext uri="{BB962C8B-B14F-4D97-AF65-F5344CB8AC3E}">
        <p14:creationId xmlns:p14="http://schemas.microsoft.com/office/powerpoint/2010/main" val="280443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0934-B19B-B989-D9CE-D5F104D6E47E}"/>
              </a:ext>
            </a:extLst>
          </p:cNvPr>
          <p:cNvSpPr>
            <a:spLocks noGrp="1"/>
          </p:cNvSpPr>
          <p:nvPr>
            <p:ph type="title"/>
          </p:nvPr>
        </p:nvSpPr>
        <p:spPr>
          <a:xfrm>
            <a:off x="677334" y="386427"/>
            <a:ext cx="8596668" cy="1320800"/>
          </a:xfrm>
        </p:spPr>
        <p:txBody>
          <a:bodyPr/>
          <a:lstStyle/>
          <a:p>
            <a:r>
              <a:rPr lang="en-US" dirty="0"/>
              <a:t>What is scurvy?</a:t>
            </a:r>
          </a:p>
        </p:txBody>
      </p:sp>
      <p:sp>
        <p:nvSpPr>
          <p:cNvPr id="3" name="Content Placeholder 2">
            <a:extLst>
              <a:ext uri="{FF2B5EF4-FFF2-40B4-BE49-F238E27FC236}">
                <a16:creationId xmlns:a16="http://schemas.microsoft.com/office/drawing/2014/main" id="{A68142B6-42E4-CB6B-2A8B-155A91221C9B}"/>
              </a:ext>
            </a:extLst>
          </p:cNvPr>
          <p:cNvSpPr>
            <a:spLocks noGrp="1"/>
          </p:cNvSpPr>
          <p:nvPr>
            <p:ph idx="1"/>
          </p:nvPr>
        </p:nvSpPr>
        <p:spPr>
          <a:xfrm>
            <a:off x="677334" y="1270000"/>
            <a:ext cx="8596668" cy="5201573"/>
          </a:xfrm>
        </p:spPr>
        <p:txBody>
          <a:bodyPr/>
          <a:lstStyle/>
          <a:p>
            <a:r>
              <a:rPr lang="en-US" dirty="0"/>
              <a:t>Scurvy is caused by not having enough vitamin C in your diet for at least 3 months. Vitamin C is mainly found in fruits and vegetables.</a:t>
            </a:r>
          </a:p>
          <a:p>
            <a:endParaRPr lang="en-US" dirty="0"/>
          </a:p>
          <a:p>
            <a:pPr marL="0" indent="0">
              <a:buNone/>
            </a:pPr>
            <a:r>
              <a:rPr lang="en-US" sz="2400" b="1" dirty="0">
                <a:solidFill>
                  <a:schemeClr val="accent1">
                    <a:lumMod val="75000"/>
                  </a:schemeClr>
                </a:solidFill>
              </a:rPr>
              <a:t>Vitamin C rich foods:</a:t>
            </a:r>
          </a:p>
          <a:p>
            <a:r>
              <a:rPr lang="en-US" sz="2000" b="0" i="0" dirty="0">
                <a:solidFill>
                  <a:srgbClr val="202124"/>
                </a:solidFill>
                <a:effectLst/>
                <a:latin typeface="arial" panose="020B0604020202020204" pitchFamily="34" charset="0"/>
              </a:rPr>
              <a:t>Citrus (oranges, kiwi, lemon, grapefruit)</a:t>
            </a:r>
          </a:p>
          <a:p>
            <a:r>
              <a:rPr lang="en-US" sz="2000" b="0" i="0" dirty="0">
                <a:solidFill>
                  <a:srgbClr val="202124"/>
                </a:solidFill>
                <a:effectLst/>
                <a:latin typeface="arial" panose="020B0604020202020204" pitchFamily="34" charset="0"/>
              </a:rPr>
              <a:t>Bell peppers.</a:t>
            </a:r>
          </a:p>
          <a:p>
            <a:r>
              <a:rPr lang="en-US" sz="2000" b="0" i="0" dirty="0">
                <a:solidFill>
                  <a:srgbClr val="202124"/>
                </a:solidFill>
                <a:effectLst/>
                <a:latin typeface="arial" panose="020B0604020202020204" pitchFamily="34" charset="0"/>
              </a:rPr>
              <a:t>Strawberries.</a:t>
            </a:r>
          </a:p>
          <a:p>
            <a:r>
              <a:rPr lang="en-US" sz="2000" b="0" i="0" dirty="0">
                <a:solidFill>
                  <a:srgbClr val="202124"/>
                </a:solidFill>
                <a:effectLst/>
                <a:latin typeface="arial" panose="020B0604020202020204" pitchFamily="34" charset="0"/>
              </a:rPr>
              <a:t>Tomatoes.</a:t>
            </a:r>
          </a:p>
          <a:p>
            <a:r>
              <a:rPr lang="en-US" sz="2000" dirty="0">
                <a:solidFill>
                  <a:schemeClr val="tx1"/>
                </a:solidFill>
                <a:latin typeface="Arial" panose="020B0604020202020204" pitchFamily="34" charset="0"/>
                <a:cs typeface="Arial" panose="020B0604020202020204" pitchFamily="34" charset="0"/>
              </a:rPr>
              <a:t>broccoli </a:t>
            </a:r>
          </a:p>
          <a:p>
            <a:r>
              <a:rPr lang="en-US" sz="2000" dirty="0">
                <a:solidFill>
                  <a:schemeClr val="tx1"/>
                </a:solidFill>
                <a:latin typeface="Arial" panose="020B0604020202020204" pitchFamily="34" charset="0"/>
                <a:cs typeface="Arial" panose="020B0604020202020204" pitchFamily="34" charset="0"/>
              </a:rPr>
              <a:t>Brussels</a:t>
            </a:r>
          </a:p>
          <a:p>
            <a:r>
              <a:rPr lang="en-US" sz="2000" dirty="0">
                <a:solidFill>
                  <a:schemeClr val="tx1"/>
                </a:solidFill>
                <a:latin typeface="Arial" panose="020B0604020202020204" pitchFamily="34" charset="0"/>
                <a:cs typeface="Arial" panose="020B0604020202020204" pitchFamily="34" charset="0"/>
              </a:rPr>
              <a:t> sprouts</a:t>
            </a:r>
          </a:p>
          <a:p>
            <a:r>
              <a:rPr lang="en-US" sz="2000" dirty="0">
                <a:solidFill>
                  <a:schemeClr val="tx1"/>
                </a:solidFill>
                <a:latin typeface="Arial" panose="020B0604020202020204" pitchFamily="34" charset="0"/>
                <a:cs typeface="Arial" panose="020B0604020202020204" pitchFamily="34" charset="0"/>
              </a:rPr>
              <a:t>cabbage</a:t>
            </a:r>
          </a:p>
          <a:p>
            <a:pPr marL="0" indent="0">
              <a:buNone/>
            </a:pPr>
            <a:endParaRPr lang="en-US" sz="2400" b="1" dirty="0">
              <a:solidFill>
                <a:schemeClr val="accent1">
                  <a:lumMod val="75000"/>
                </a:schemeClr>
              </a:solidFill>
            </a:endParaRPr>
          </a:p>
          <a:p>
            <a:pPr marL="0" indent="0">
              <a:buNone/>
            </a:pPr>
            <a:endParaRPr lang="en-US" dirty="0"/>
          </a:p>
        </p:txBody>
      </p:sp>
      <p:pic>
        <p:nvPicPr>
          <p:cNvPr id="4" name="Picture 3">
            <a:extLst>
              <a:ext uri="{FF2B5EF4-FFF2-40B4-BE49-F238E27FC236}">
                <a16:creationId xmlns:a16="http://schemas.microsoft.com/office/drawing/2014/main" id="{08E6002F-50C2-610A-790C-36A6073360D9}"/>
              </a:ext>
            </a:extLst>
          </p:cNvPr>
          <p:cNvPicPr>
            <a:picLocks noChangeAspect="1"/>
          </p:cNvPicPr>
          <p:nvPr/>
        </p:nvPicPr>
        <p:blipFill>
          <a:blip r:embed="rId2"/>
          <a:stretch>
            <a:fillRect/>
          </a:stretch>
        </p:blipFill>
        <p:spPr>
          <a:xfrm>
            <a:off x="9090990" y="2193235"/>
            <a:ext cx="3101009" cy="2478157"/>
          </a:xfrm>
          <a:prstGeom prst="rect">
            <a:avLst/>
          </a:prstGeom>
        </p:spPr>
      </p:pic>
      <p:pic>
        <p:nvPicPr>
          <p:cNvPr id="5" name="Picture 4">
            <a:extLst>
              <a:ext uri="{FF2B5EF4-FFF2-40B4-BE49-F238E27FC236}">
                <a16:creationId xmlns:a16="http://schemas.microsoft.com/office/drawing/2014/main" id="{54891561-410A-8850-A837-95C66D9D1553}"/>
              </a:ext>
            </a:extLst>
          </p:cNvPr>
          <p:cNvPicPr>
            <a:picLocks noChangeAspect="1"/>
          </p:cNvPicPr>
          <p:nvPr/>
        </p:nvPicPr>
        <p:blipFill>
          <a:blip r:embed="rId3"/>
          <a:stretch>
            <a:fillRect/>
          </a:stretch>
        </p:blipFill>
        <p:spPr>
          <a:xfrm>
            <a:off x="9090992" y="-1"/>
            <a:ext cx="3101008" cy="2193235"/>
          </a:xfrm>
          <a:prstGeom prst="rect">
            <a:avLst/>
          </a:prstGeom>
        </p:spPr>
      </p:pic>
      <p:pic>
        <p:nvPicPr>
          <p:cNvPr id="6" name="Picture 5">
            <a:extLst>
              <a:ext uri="{FF2B5EF4-FFF2-40B4-BE49-F238E27FC236}">
                <a16:creationId xmlns:a16="http://schemas.microsoft.com/office/drawing/2014/main" id="{98773305-1EB6-C443-BC54-FBF6604D6640}"/>
              </a:ext>
            </a:extLst>
          </p:cNvPr>
          <p:cNvPicPr>
            <a:picLocks noChangeAspect="1"/>
          </p:cNvPicPr>
          <p:nvPr/>
        </p:nvPicPr>
        <p:blipFill>
          <a:blip r:embed="rId4"/>
          <a:stretch>
            <a:fillRect/>
          </a:stretch>
        </p:blipFill>
        <p:spPr>
          <a:xfrm>
            <a:off x="9090990" y="4664765"/>
            <a:ext cx="3101009" cy="2193235"/>
          </a:xfrm>
          <a:prstGeom prst="rect">
            <a:avLst/>
          </a:prstGeom>
        </p:spPr>
      </p:pic>
    </p:spTree>
    <p:extLst>
      <p:ext uri="{BB962C8B-B14F-4D97-AF65-F5344CB8AC3E}">
        <p14:creationId xmlns:p14="http://schemas.microsoft.com/office/powerpoint/2010/main" val="258910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AA0CB-72F5-0CD8-9620-98642F0136E4}"/>
              </a:ext>
            </a:extLst>
          </p:cNvPr>
          <p:cNvSpPr>
            <a:spLocks noGrp="1"/>
          </p:cNvSpPr>
          <p:nvPr>
            <p:ph type="title"/>
          </p:nvPr>
        </p:nvSpPr>
        <p:spPr/>
        <p:txBody>
          <a:bodyPr/>
          <a:lstStyle/>
          <a:p>
            <a:r>
              <a:rPr lang="en-US" dirty="0"/>
              <a:t>Symptoms of scurvy</a:t>
            </a:r>
          </a:p>
        </p:txBody>
      </p:sp>
      <p:sp>
        <p:nvSpPr>
          <p:cNvPr id="3" name="Content Placeholder 2">
            <a:extLst>
              <a:ext uri="{FF2B5EF4-FFF2-40B4-BE49-F238E27FC236}">
                <a16:creationId xmlns:a16="http://schemas.microsoft.com/office/drawing/2014/main" id="{557BDC46-0737-CFE4-9552-08709805C15F}"/>
              </a:ext>
            </a:extLst>
          </p:cNvPr>
          <p:cNvSpPr>
            <a:spLocks noGrp="1"/>
          </p:cNvSpPr>
          <p:nvPr>
            <p:ph idx="1"/>
          </p:nvPr>
        </p:nvSpPr>
        <p:spPr/>
        <p:txBody>
          <a:bodyPr/>
          <a:lstStyle/>
          <a:p>
            <a:r>
              <a:rPr lang="en-US" dirty="0"/>
              <a:t>feel very tired and weak all the time.</a:t>
            </a:r>
          </a:p>
          <a:p>
            <a:r>
              <a:rPr lang="en-US" dirty="0"/>
              <a:t>feel irritable and sad all the time.</a:t>
            </a:r>
          </a:p>
          <a:p>
            <a:r>
              <a:rPr lang="en-US" dirty="0"/>
              <a:t>have severe joint or leg pain.</a:t>
            </a:r>
          </a:p>
          <a:p>
            <a:r>
              <a:rPr lang="en-US" dirty="0"/>
              <a:t>have swollen, bleeding gums (sometimes teeth can fall out)</a:t>
            </a:r>
          </a:p>
        </p:txBody>
      </p:sp>
      <p:pic>
        <p:nvPicPr>
          <p:cNvPr id="4" name="Picture 3">
            <a:extLst>
              <a:ext uri="{FF2B5EF4-FFF2-40B4-BE49-F238E27FC236}">
                <a16:creationId xmlns:a16="http://schemas.microsoft.com/office/drawing/2014/main" id="{E8D85CA5-BF5B-8228-D6BF-0325AFF16A79}"/>
              </a:ext>
            </a:extLst>
          </p:cNvPr>
          <p:cNvPicPr>
            <a:picLocks noChangeAspect="1"/>
          </p:cNvPicPr>
          <p:nvPr/>
        </p:nvPicPr>
        <p:blipFill>
          <a:blip r:embed="rId3"/>
          <a:stretch>
            <a:fillRect/>
          </a:stretch>
        </p:blipFill>
        <p:spPr>
          <a:xfrm>
            <a:off x="0" y="4100975"/>
            <a:ext cx="12192000" cy="2757025"/>
          </a:xfrm>
          <a:prstGeom prst="rect">
            <a:avLst/>
          </a:prstGeom>
        </p:spPr>
      </p:pic>
    </p:spTree>
    <p:extLst>
      <p:ext uri="{BB962C8B-B14F-4D97-AF65-F5344CB8AC3E}">
        <p14:creationId xmlns:p14="http://schemas.microsoft.com/office/powerpoint/2010/main" val="99013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A9FA-AD1C-C15E-CFEA-4973F6E4F2FF}"/>
              </a:ext>
            </a:extLst>
          </p:cNvPr>
          <p:cNvSpPr>
            <a:spLocks noGrp="1"/>
          </p:cNvSpPr>
          <p:nvPr>
            <p:ph type="title"/>
          </p:nvPr>
        </p:nvSpPr>
        <p:spPr/>
        <p:txBody>
          <a:bodyPr/>
          <a:lstStyle/>
          <a:p>
            <a:r>
              <a:rPr lang="en-US" dirty="0"/>
              <a:t>Prevalence of each deficiency :</a:t>
            </a:r>
          </a:p>
        </p:txBody>
      </p:sp>
      <p:sp>
        <p:nvSpPr>
          <p:cNvPr id="3" name="Content Placeholder 2">
            <a:extLst>
              <a:ext uri="{FF2B5EF4-FFF2-40B4-BE49-F238E27FC236}">
                <a16:creationId xmlns:a16="http://schemas.microsoft.com/office/drawing/2014/main" id="{792A92F8-0E65-4F66-92F4-7E4B8BEB5EA5}"/>
              </a:ext>
            </a:extLst>
          </p:cNvPr>
          <p:cNvSpPr>
            <a:spLocks noGrp="1"/>
          </p:cNvSpPr>
          <p:nvPr>
            <p:ph sz="half" idx="2"/>
          </p:nvPr>
        </p:nvSpPr>
        <p:spPr>
          <a:xfrm>
            <a:off x="675745" y="1828801"/>
            <a:ext cx="4185623" cy="4212562"/>
          </a:xfrm>
        </p:spPr>
        <p:txBody>
          <a:bodyPr>
            <a:normAutofit/>
          </a:bodyPr>
          <a:lstStyle/>
          <a:p>
            <a:r>
              <a:rPr lang="en-US" sz="2400" b="1" u="sng" dirty="0"/>
              <a:t>Kwashiorkor</a:t>
            </a:r>
            <a:r>
              <a:rPr lang="en-US" sz="2400" b="1" dirty="0"/>
              <a:t>: it's most common in children, especially between the ages of 3 to 5. </a:t>
            </a:r>
          </a:p>
          <a:p>
            <a:r>
              <a:rPr lang="en-US" sz="2400" b="1" u="sng" dirty="0"/>
              <a:t>Rickets</a:t>
            </a:r>
            <a:r>
              <a:rPr lang="en-US" sz="2400" b="1" dirty="0"/>
              <a:t>: The prevalence of rickets was found to be more prevalent in males with (70%) than in females (30%)</a:t>
            </a:r>
          </a:p>
          <a:p>
            <a:endParaRPr lang="en-US" dirty="0"/>
          </a:p>
          <a:p>
            <a:endParaRPr lang="en-US" dirty="0"/>
          </a:p>
        </p:txBody>
      </p:sp>
      <p:sp>
        <p:nvSpPr>
          <p:cNvPr id="6" name="Content Placeholder 5">
            <a:extLst>
              <a:ext uri="{FF2B5EF4-FFF2-40B4-BE49-F238E27FC236}">
                <a16:creationId xmlns:a16="http://schemas.microsoft.com/office/drawing/2014/main" id="{32EF7660-7485-AE4F-0166-04663517857E}"/>
              </a:ext>
            </a:extLst>
          </p:cNvPr>
          <p:cNvSpPr>
            <a:spLocks noGrp="1"/>
          </p:cNvSpPr>
          <p:nvPr>
            <p:ph sz="quarter" idx="4"/>
          </p:nvPr>
        </p:nvSpPr>
        <p:spPr>
          <a:xfrm>
            <a:off x="5074529" y="1930400"/>
            <a:ext cx="4762198" cy="5093854"/>
          </a:xfrm>
        </p:spPr>
        <p:txBody>
          <a:bodyPr>
            <a:normAutofit/>
          </a:bodyPr>
          <a:lstStyle/>
          <a:p>
            <a:r>
              <a:rPr lang="en-US" sz="2000" b="1" u="sng" dirty="0"/>
              <a:t>Anemia</a:t>
            </a:r>
            <a:r>
              <a:rPr lang="en-US" sz="2000" b="1" dirty="0"/>
              <a:t>: WHO( world health organization) estimates that 42% of children less than 5 years of age and 40% of pregnant women worldwide are anemic.</a:t>
            </a:r>
          </a:p>
          <a:p>
            <a:r>
              <a:rPr lang="en-US" sz="2000" b="1" u="sng" dirty="0"/>
              <a:t>Beriberi</a:t>
            </a:r>
            <a:r>
              <a:rPr lang="en-US" sz="2000" b="1" dirty="0"/>
              <a:t>: thiamine deficiency rates reached 78% in mothers and 58% in their children. A particularly high prevalence of thiamine deficiency (38%) was found in infants aged 6-12 months (38%) </a:t>
            </a:r>
          </a:p>
          <a:p>
            <a:endParaRPr lang="en-US" dirty="0"/>
          </a:p>
        </p:txBody>
      </p:sp>
    </p:spTree>
    <p:extLst>
      <p:ext uri="{BB962C8B-B14F-4D97-AF65-F5344CB8AC3E}">
        <p14:creationId xmlns:p14="http://schemas.microsoft.com/office/powerpoint/2010/main" val="119821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512D154C-0B3F-87C0-5253-489C91A2CC28}"/>
              </a:ext>
            </a:extLst>
          </p:cNvPr>
          <p:cNvSpPr>
            <a:spLocks noGrp="1"/>
          </p:cNvSpPr>
          <p:nvPr>
            <p:ph idx="1"/>
          </p:nvPr>
        </p:nvSpPr>
        <p:spPr>
          <a:xfrm>
            <a:off x="594206" y="318654"/>
            <a:ext cx="8596668" cy="5667289"/>
          </a:xfrm>
        </p:spPr>
        <p:txBody>
          <a:bodyPr/>
          <a:lstStyle/>
          <a:p>
            <a:r>
              <a:rPr lang="en-US" sz="2800" b="1" u="sng" dirty="0">
                <a:effectLst>
                  <a:outerShdw blurRad="38100" dist="38100" dir="2700000" algn="tl">
                    <a:srgbClr val="000000">
                      <a:alpha val="43137"/>
                    </a:srgbClr>
                  </a:outerShdw>
                </a:effectLst>
              </a:rPr>
              <a:t>Hypoglycemia</a:t>
            </a:r>
            <a:r>
              <a:rPr lang="en-US" sz="2400" b="1" dirty="0"/>
              <a:t>:  people with diabetes who have issues with medicine, food, or exercise.</a:t>
            </a:r>
          </a:p>
          <a:p>
            <a:r>
              <a:rPr lang="en-US" sz="2800" b="1" u="sng" dirty="0">
                <a:effectLst>
                  <a:outerShdw blurRad="38100" dist="38100" dir="2700000" algn="tl">
                    <a:srgbClr val="000000">
                      <a:alpha val="43137"/>
                    </a:srgbClr>
                  </a:outerShdw>
                </a:effectLst>
              </a:rPr>
              <a:t>Scurvy</a:t>
            </a:r>
            <a:r>
              <a:rPr lang="en-US" sz="2400" b="1" dirty="0"/>
              <a:t>: The prevalence of vitamin C deficiency varies across the world, being as high as 73.9% in northern India14 and 7.1% in the United States.</a:t>
            </a:r>
          </a:p>
          <a:p>
            <a:r>
              <a:rPr lang="en-US" sz="2800" b="1" u="sng" dirty="0">
                <a:effectLst>
                  <a:outerShdw blurRad="38100" dist="38100" dir="2700000" algn="tl">
                    <a:srgbClr val="000000">
                      <a:alpha val="43137"/>
                    </a:srgbClr>
                  </a:outerShdw>
                </a:effectLst>
              </a:rPr>
              <a:t>Night</a:t>
            </a:r>
            <a:r>
              <a:rPr lang="en-US" sz="2400" b="1" u="sng" dirty="0"/>
              <a:t> </a:t>
            </a:r>
            <a:r>
              <a:rPr lang="en-US" sz="2800" b="1" u="sng" dirty="0">
                <a:effectLst>
                  <a:outerShdw blurRad="38100" dist="38100" dir="2700000" algn="tl">
                    <a:srgbClr val="000000">
                      <a:alpha val="43137"/>
                    </a:srgbClr>
                  </a:outerShdw>
                </a:effectLst>
              </a:rPr>
              <a:t>blindness</a:t>
            </a:r>
            <a:r>
              <a:rPr lang="en-US" sz="2400" b="1" u="sng" dirty="0"/>
              <a:t>:  </a:t>
            </a:r>
            <a:r>
              <a:rPr lang="en-US" sz="2400" b="1" dirty="0"/>
              <a:t>According to WHO( world health organization) statistics, the prevalence of night-blindness is less than one percent, meaning a mild to moderate prevalence.</a:t>
            </a:r>
          </a:p>
          <a:p>
            <a:endParaRPr lang="en-US" dirty="0"/>
          </a:p>
        </p:txBody>
      </p:sp>
      <p:pic>
        <p:nvPicPr>
          <p:cNvPr id="13" name="Picture 12">
            <a:extLst>
              <a:ext uri="{FF2B5EF4-FFF2-40B4-BE49-F238E27FC236}">
                <a16:creationId xmlns:a16="http://schemas.microsoft.com/office/drawing/2014/main" id="{B63CE434-FBBA-7377-5264-A222BEF75217}"/>
              </a:ext>
            </a:extLst>
          </p:cNvPr>
          <p:cNvPicPr>
            <a:picLocks noChangeAspect="1"/>
          </p:cNvPicPr>
          <p:nvPr/>
        </p:nvPicPr>
        <p:blipFill>
          <a:blip r:embed="rId2"/>
          <a:stretch>
            <a:fillRect/>
          </a:stretch>
        </p:blipFill>
        <p:spPr>
          <a:xfrm>
            <a:off x="2616892" y="4294908"/>
            <a:ext cx="6573982" cy="2563091"/>
          </a:xfrm>
          <a:prstGeom prst="rect">
            <a:avLst/>
          </a:prstGeom>
        </p:spPr>
      </p:pic>
    </p:spTree>
    <p:extLst>
      <p:ext uri="{BB962C8B-B14F-4D97-AF65-F5344CB8AC3E}">
        <p14:creationId xmlns:p14="http://schemas.microsoft.com/office/powerpoint/2010/main" val="394481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C4625-4297-F6ED-68AB-A961AE309563}"/>
              </a:ext>
            </a:extLst>
          </p:cNvPr>
          <p:cNvSpPr>
            <a:spLocks noGrp="1"/>
          </p:cNvSpPr>
          <p:nvPr>
            <p:ph idx="1"/>
          </p:nvPr>
        </p:nvSpPr>
        <p:spPr>
          <a:xfrm>
            <a:off x="677334" y="346365"/>
            <a:ext cx="8596668" cy="5694998"/>
          </a:xfrm>
        </p:spPr>
        <p:txBody>
          <a:bodyPr>
            <a:normAutofit fontScale="92500" lnSpcReduction="10000"/>
          </a:bodyPr>
          <a:lstStyle/>
          <a:p>
            <a:pPr marL="0" indent="0">
              <a:buNone/>
            </a:pPr>
            <a:r>
              <a:rPr lang="en-US" sz="2800" b="1" dirty="0"/>
              <a:t>In conclusion, as this campaign is directed to mainly teenagers between the age of 12-18 years, and it is the most important growth period and they need the most nutrients to grow and be healthy.</a:t>
            </a:r>
          </a:p>
          <a:p>
            <a:pPr marL="0" indent="0">
              <a:buNone/>
            </a:pPr>
            <a:r>
              <a:rPr lang="en-US" sz="2800" b="1" dirty="0"/>
              <a:t>They should be consuming all the necessary nutrients in order to avoid these deficiency diseases, and they should switch to a healthy balanced diet and going on daily walks and exercising.</a:t>
            </a:r>
          </a:p>
          <a:p>
            <a:pPr marL="0" indent="0">
              <a:buNone/>
            </a:pPr>
            <a:endParaRPr lang="en-US" sz="2800" b="1" dirty="0"/>
          </a:p>
          <a:p>
            <a:pPr marL="0" indent="0">
              <a:buNone/>
            </a:pPr>
            <a:r>
              <a:rPr lang="en-US" sz="2800" b="1" dirty="0"/>
              <a:t>And you should always remember that food could be either a friend or an enemy to your body, so be smart In your choice.</a:t>
            </a:r>
          </a:p>
          <a:p>
            <a:pPr marL="0" indent="0">
              <a:buNone/>
            </a:pPr>
            <a:r>
              <a:rPr lang="en-US" sz="2800" b="1" dirty="0"/>
              <a:t> </a:t>
            </a:r>
          </a:p>
        </p:txBody>
      </p:sp>
    </p:spTree>
    <p:extLst>
      <p:ext uri="{BB962C8B-B14F-4D97-AF65-F5344CB8AC3E}">
        <p14:creationId xmlns:p14="http://schemas.microsoft.com/office/powerpoint/2010/main" val="3054282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5AD9D-7394-9BEB-BEBF-A67A56E44E36}"/>
              </a:ext>
            </a:extLst>
          </p:cNvPr>
          <p:cNvSpPr>
            <a:spLocks noGrp="1"/>
          </p:cNvSpPr>
          <p:nvPr>
            <p:ph idx="1"/>
          </p:nvPr>
        </p:nvSpPr>
        <p:spPr>
          <a:xfrm>
            <a:off x="857443" y="290945"/>
            <a:ext cx="8596668" cy="6567055"/>
          </a:xfrm>
        </p:spPr>
        <p:txBody>
          <a:bodyPr>
            <a:normAutofit/>
          </a:bodyPr>
          <a:lstStyle/>
          <a:p>
            <a:pPr marL="0" indent="0" algn="ctr">
              <a:buNone/>
            </a:pPr>
            <a:r>
              <a:rPr lang="en-US" sz="3200" b="1" dirty="0">
                <a:solidFill>
                  <a:schemeClr val="tx1"/>
                </a:solidFill>
                <a:hlinkClick r:id="rId2">
                  <a:extLst>
                    <a:ext uri="{A12FA001-AC4F-418D-AE19-62706E023703}">
                      <ahyp:hlinkClr xmlns:ahyp="http://schemas.microsoft.com/office/drawing/2018/hyperlinkcolor" val="tx"/>
                    </a:ext>
                  </a:extLst>
                </a:hlinkClick>
              </a:rPr>
              <a:t>Resources:</a:t>
            </a:r>
          </a:p>
          <a:p>
            <a:pPr marL="0" indent="0">
              <a:buNone/>
            </a:pPr>
            <a:r>
              <a:rPr lang="en-US" dirty="0">
                <a:solidFill>
                  <a:schemeClr val="tx1"/>
                </a:solidFill>
                <a:hlinkClick r:id="rId2">
                  <a:extLst>
                    <a:ext uri="{A12FA001-AC4F-418D-AE19-62706E023703}">
                      <ahyp:hlinkClr xmlns:ahyp="http://schemas.microsoft.com/office/drawing/2018/hyperlinkcolor" val="tx"/>
                    </a:ext>
                  </a:extLst>
                </a:hlinkClick>
              </a:rPr>
              <a:t>We cross checked our data using these websites to make sure the information we got was matching and accurate</a:t>
            </a:r>
          </a:p>
          <a:p>
            <a:r>
              <a:rPr lang="en-US" dirty="0">
                <a:solidFill>
                  <a:srgbClr val="3FCDE7"/>
                </a:solidFill>
                <a:hlinkClick r:id="rId2">
                  <a:extLst>
                    <a:ext uri="{A12FA001-AC4F-418D-AE19-62706E023703}">
                      <ahyp:hlinkClr xmlns:ahyp="http://schemas.microsoft.com/office/drawing/2018/hyperlinkcolor" val="tx"/>
                    </a:ext>
                  </a:extLst>
                </a:hlinkClick>
              </a:rPr>
              <a:t>https://medlineplus.gov/ency/article/000344.htm</a:t>
            </a:r>
            <a:endParaRPr lang="en-US" dirty="0"/>
          </a:p>
          <a:p>
            <a:r>
              <a:rPr lang="en-US" dirty="0">
                <a:hlinkClick r:id="rId3"/>
              </a:rPr>
              <a:t>https://www.nhlbi.nih.gov</a:t>
            </a:r>
            <a:endParaRPr lang="en-US" dirty="0"/>
          </a:p>
          <a:p>
            <a:r>
              <a:rPr lang="en-US" dirty="0">
                <a:hlinkClick r:id="rId4"/>
              </a:rPr>
              <a:t>https://www.mayoclinic.org/</a:t>
            </a:r>
            <a:endParaRPr lang="en-US" dirty="0"/>
          </a:p>
          <a:p>
            <a:r>
              <a:rPr lang="en-US" dirty="0">
                <a:hlinkClick r:id="rId5"/>
              </a:rPr>
              <a:t>https://rarediseases.info.nih.gov/diseases/9948/beriberi</a:t>
            </a:r>
            <a:endParaRPr lang="en-US" dirty="0"/>
          </a:p>
          <a:p>
            <a:r>
              <a:rPr lang="en-US" dirty="0">
                <a:hlinkClick r:id="rId6"/>
              </a:rPr>
              <a:t>https://medlineplus.gov/ency/article/000339.htm</a:t>
            </a:r>
            <a:endParaRPr lang="en-US" dirty="0"/>
          </a:p>
          <a:p>
            <a:r>
              <a:rPr lang="en-US" dirty="0">
                <a:hlinkClick r:id="rId7"/>
              </a:rPr>
              <a:t>https://my.clevelandclinic.org</a:t>
            </a:r>
            <a:endParaRPr lang="en-US" dirty="0"/>
          </a:p>
          <a:p>
            <a:r>
              <a:rPr lang="en-US" dirty="0">
                <a:hlinkClick r:id="rId8"/>
              </a:rPr>
              <a:t>https://www.ncbi.nlm.nih.gov/</a:t>
            </a:r>
            <a:endParaRPr lang="en-US" dirty="0"/>
          </a:p>
          <a:p>
            <a:r>
              <a:rPr lang="en-US" dirty="0">
                <a:hlinkClick r:id="rId9"/>
              </a:rPr>
              <a:t>https://www.mayoclinic.org/diseases-conditions/rickets/symptoms-causes/syc-20351943#:~:text=To%20prevent%20rickets%2C%20make%20sure,Cereal</a:t>
            </a:r>
            <a:endParaRPr lang="en-US" dirty="0"/>
          </a:p>
          <a:p>
            <a:pPr marL="0" indent="0">
              <a:buNone/>
            </a:pPr>
            <a:r>
              <a:rPr lang="en-US" u="sng" dirty="0"/>
              <a:t>We cross checked our data using these websites to make sure the foods containing iron matched</a:t>
            </a:r>
          </a:p>
          <a:p>
            <a:r>
              <a:rPr lang="en-US" dirty="0">
                <a:hlinkClick r:id="rId10"/>
              </a:rPr>
              <a:t>https://www.healthdirect.gov.au/foods-high-in-iron</a:t>
            </a:r>
            <a:endParaRPr lang="en-US" dirty="0"/>
          </a:p>
          <a:p>
            <a:r>
              <a:rPr lang="en-US" dirty="0">
                <a:hlinkClick r:id="rId11"/>
              </a:rPr>
              <a:t>https://health.clevelandclinic.org/how-to-add-more-iron-to-your-diet/</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2889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74AE2-DC7C-E78E-27F5-CD728B92973E}"/>
              </a:ext>
            </a:extLst>
          </p:cNvPr>
          <p:cNvSpPr>
            <a:spLocks noGrp="1"/>
          </p:cNvSpPr>
          <p:nvPr>
            <p:ph type="title"/>
          </p:nvPr>
        </p:nvSpPr>
        <p:spPr/>
        <p:txBody>
          <a:bodyPr>
            <a:normAutofit/>
          </a:bodyPr>
          <a:lstStyle/>
          <a:p>
            <a:r>
              <a:rPr lang="en-US" sz="4800" b="1" dirty="0"/>
              <a:t>What are food deficiencies?</a:t>
            </a:r>
          </a:p>
        </p:txBody>
      </p:sp>
      <p:sp>
        <p:nvSpPr>
          <p:cNvPr id="3" name="Content Placeholder 2">
            <a:extLst>
              <a:ext uri="{FF2B5EF4-FFF2-40B4-BE49-F238E27FC236}">
                <a16:creationId xmlns:a16="http://schemas.microsoft.com/office/drawing/2014/main" id="{2A80D959-EA34-104C-FF34-0EE57A9E3FBB}"/>
              </a:ext>
            </a:extLst>
          </p:cNvPr>
          <p:cNvSpPr>
            <a:spLocks noGrp="1"/>
          </p:cNvSpPr>
          <p:nvPr>
            <p:ph idx="1"/>
          </p:nvPr>
        </p:nvSpPr>
        <p:spPr/>
        <p:txBody>
          <a:bodyPr>
            <a:normAutofit/>
          </a:bodyPr>
          <a:lstStyle/>
          <a:p>
            <a:r>
              <a:rPr lang="en-US" sz="2800" b="1" dirty="0"/>
              <a:t>A food deficiency is mostly produced when an individual does not consume an adequate amount of the needed nutrients in their daily diet, resulting in a dietary deficiency disease.</a:t>
            </a:r>
          </a:p>
        </p:txBody>
      </p:sp>
      <p:pic>
        <p:nvPicPr>
          <p:cNvPr id="4" name="Picture 3">
            <a:extLst>
              <a:ext uri="{FF2B5EF4-FFF2-40B4-BE49-F238E27FC236}">
                <a16:creationId xmlns:a16="http://schemas.microsoft.com/office/drawing/2014/main" id="{C937E95C-3D1E-7749-9287-6CD8D5AEE659}"/>
              </a:ext>
            </a:extLst>
          </p:cNvPr>
          <p:cNvPicPr>
            <a:picLocks noChangeAspect="1"/>
          </p:cNvPicPr>
          <p:nvPr/>
        </p:nvPicPr>
        <p:blipFill>
          <a:blip r:embed="rId2"/>
          <a:stretch>
            <a:fillRect/>
          </a:stretch>
        </p:blipFill>
        <p:spPr>
          <a:xfrm>
            <a:off x="641081" y="4276436"/>
            <a:ext cx="8596668" cy="2563091"/>
          </a:xfrm>
          <a:prstGeom prst="ellipse">
            <a:avLst/>
          </a:prstGeom>
          <a:ln>
            <a:noFill/>
          </a:ln>
          <a:effectLst>
            <a:softEdge rad="112500"/>
          </a:effectLst>
        </p:spPr>
      </p:pic>
    </p:spTree>
    <p:extLst>
      <p:ext uri="{BB962C8B-B14F-4D97-AF65-F5344CB8AC3E}">
        <p14:creationId xmlns:p14="http://schemas.microsoft.com/office/powerpoint/2010/main" val="6465398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5E9A1-33FA-94C6-44ED-E2D66F4F6AEB}"/>
              </a:ext>
            </a:extLst>
          </p:cNvPr>
          <p:cNvSpPr>
            <a:spLocks noGrp="1"/>
          </p:cNvSpPr>
          <p:nvPr>
            <p:ph idx="1"/>
          </p:nvPr>
        </p:nvSpPr>
        <p:spPr>
          <a:xfrm>
            <a:off x="677334" y="477079"/>
            <a:ext cx="8596668" cy="5564284"/>
          </a:xfrm>
        </p:spPr>
        <p:txBody>
          <a:bodyPr/>
          <a:lstStyle/>
          <a:p>
            <a:r>
              <a:rPr lang="en-US" sz="2800" b="1" dirty="0"/>
              <a:t>What are the main types of food deficiencies?</a:t>
            </a:r>
          </a:p>
          <a:p>
            <a:endParaRPr lang="en-US" sz="2800" b="1" dirty="0"/>
          </a:p>
          <a:p>
            <a:r>
              <a:rPr lang="en-US" sz="2800" dirty="0"/>
              <a:t>1- Kwashiorkor</a:t>
            </a:r>
          </a:p>
          <a:p>
            <a:r>
              <a:rPr lang="en-US" sz="2800" dirty="0"/>
              <a:t>2-Rickets</a:t>
            </a:r>
          </a:p>
          <a:p>
            <a:r>
              <a:rPr lang="en-US" sz="2800" dirty="0"/>
              <a:t>3-Anemia</a:t>
            </a:r>
          </a:p>
          <a:p>
            <a:r>
              <a:rPr lang="en-US" sz="2800" dirty="0"/>
              <a:t>4</a:t>
            </a:r>
            <a:r>
              <a:rPr lang="en-US" sz="2800"/>
              <a:t>-Beriberi</a:t>
            </a:r>
            <a:endParaRPr lang="en-US" sz="2800" dirty="0"/>
          </a:p>
          <a:p>
            <a:r>
              <a:rPr lang="en-US" sz="2800" dirty="0"/>
              <a:t>5-Hypoglycemia</a:t>
            </a:r>
          </a:p>
          <a:p>
            <a:r>
              <a:rPr lang="en-US" sz="2800" dirty="0"/>
              <a:t>6- Scurvy</a:t>
            </a:r>
          </a:p>
          <a:p>
            <a:r>
              <a:rPr lang="en-US" sz="2800" dirty="0"/>
              <a:t>7-Night blindness </a:t>
            </a:r>
            <a:endParaRPr lang="en-US" dirty="0"/>
          </a:p>
        </p:txBody>
      </p:sp>
    </p:spTree>
    <p:extLst>
      <p:ext uri="{BB962C8B-B14F-4D97-AF65-F5344CB8AC3E}">
        <p14:creationId xmlns:p14="http://schemas.microsoft.com/office/powerpoint/2010/main" val="84274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874A-733A-1719-0BE0-0D513F9BF7C7}"/>
              </a:ext>
            </a:extLst>
          </p:cNvPr>
          <p:cNvSpPr>
            <a:spLocks noGrp="1"/>
          </p:cNvSpPr>
          <p:nvPr>
            <p:ph type="title"/>
          </p:nvPr>
        </p:nvSpPr>
        <p:spPr>
          <a:xfrm>
            <a:off x="677334" y="156238"/>
            <a:ext cx="8596668" cy="1320800"/>
          </a:xfrm>
        </p:spPr>
        <p:txBody>
          <a:bodyPr/>
          <a:lstStyle/>
          <a:p>
            <a:r>
              <a:rPr lang="en-US" dirty="0">
                <a:solidFill>
                  <a:schemeClr val="accent1">
                    <a:lumMod val="75000"/>
                  </a:schemeClr>
                </a:solidFill>
              </a:rPr>
              <a:t>What is kwashiorkor?</a:t>
            </a:r>
          </a:p>
        </p:txBody>
      </p:sp>
      <p:sp>
        <p:nvSpPr>
          <p:cNvPr id="3" name="Content Placeholder 2">
            <a:extLst>
              <a:ext uri="{FF2B5EF4-FFF2-40B4-BE49-F238E27FC236}">
                <a16:creationId xmlns:a16="http://schemas.microsoft.com/office/drawing/2014/main" id="{723E237A-46C4-2721-18C1-A1B0B8E8F1E1}"/>
              </a:ext>
            </a:extLst>
          </p:cNvPr>
          <p:cNvSpPr>
            <a:spLocks noGrp="1"/>
          </p:cNvSpPr>
          <p:nvPr>
            <p:ph idx="1"/>
          </p:nvPr>
        </p:nvSpPr>
        <p:spPr>
          <a:xfrm>
            <a:off x="677334" y="1176916"/>
            <a:ext cx="8596668" cy="5348575"/>
          </a:xfrm>
        </p:spPr>
        <p:txBody>
          <a:bodyPr>
            <a:normAutofit/>
          </a:bodyPr>
          <a:lstStyle/>
          <a:p>
            <a:pPr marL="0" indent="0">
              <a:buNone/>
            </a:pPr>
            <a:r>
              <a:rPr lang="en-US" sz="2000" b="1" dirty="0"/>
              <a:t>Kwashiorkor is a severe form of malnutrition. It is mostly found in children and infants in sub-Saharan Africa  where babies and children do not get enough protein or other essential nutrients in their diet.</a:t>
            </a:r>
          </a:p>
          <a:p>
            <a:pPr marL="0" indent="0">
              <a:buNone/>
            </a:pPr>
            <a:endParaRPr lang="en-US" dirty="0"/>
          </a:p>
          <a:p>
            <a:pPr marL="0" indent="0">
              <a:buNone/>
            </a:pPr>
            <a:r>
              <a:rPr lang="en-US" sz="2800" b="1" dirty="0">
                <a:solidFill>
                  <a:schemeClr val="accent1">
                    <a:lumMod val="75000"/>
                  </a:schemeClr>
                </a:solidFill>
              </a:rPr>
              <a:t>Symptoms of kwashiorkor:</a:t>
            </a:r>
          </a:p>
          <a:p>
            <a:r>
              <a:rPr lang="en-US" sz="2000" b="1" dirty="0"/>
              <a:t>Muscle shrinkage</a:t>
            </a:r>
          </a:p>
          <a:p>
            <a:r>
              <a:rPr lang="en-US" sz="2000" b="1" dirty="0"/>
              <a:t>Swollen belly</a:t>
            </a:r>
          </a:p>
          <a:p>
            <a:endParaRPr lang="en-US" sz="2000" b="1" dirty="0"/>
          </a:p>
          <a:p>
            <a:pPr marL="0" indent="0">
              <a:buNone/>
            </a:pPr>
            <a:r>
              <a:rPr lang="en-US" sz="3200" dirty="0">
                <a:solidFill>
                  <a:schemeClr val="accent1">
                    <a:lumMod val="75000"/>
                  </a:schemeClr>
                </a:solidFill>
              </a:rPr>
              <a:t>Kwashiorkor prevention:</a:t>
            </a:r>
          </a:p>
          <a:p>
            <a:pPr marL="0" indent="0">
              <a:buNone/>
            </a:pPr>
            <a:r>
              <a:rPr lang="en-US" sz="2400" dirty="0">
                <a:solidFill>
                  <a:schemeClr val="tx1"/>
                </a:solidFill>
              </a:rPr>
              <a:t> </a:t>
            </a:r>
            <a:r>
              <a:rPr lang="en-US" sz="2000" dirty="0">
                <a:solidFill>
                  <a:schemeClr val="tx1"/>
                </a:solidFill>
              </a:rPr>
              <a:t>making sure you eat enough calories </a:t>
            </a:r>
          </a:p>
          <a:p>
            <a:pPr marL="0" indent="0">
              <a:buNone/>
            </a:pPr>
            <a:r>
              <a:rPr lang="en-US" sz="2000" dirty="0">
                <a:solidFill>
                  <a:schemeClr val="tx1"/>
                </a:solidFill>
              </a:rPr>
              <a:t>and protein-rich foods. </a:t>
            </a:r>
          </a:p>
          <a:p>
            <a:pPr marL="0" indent="0">
              <a:buNone/>
            </a:pPr>
            <a:r>
              <a:rPr lang="en-US" sz="2000" dirty="0">
                <a:solidFill>
                  <a:schemeClr val="tx1"/>
                </a:solidFill>
              </a:rPr>
              <a:t>Such as: meat, chicken and fish</a:t>
            </a:r>
            <a:endParaRPr lang="en-US" sz="1100" b="1" dirty="0">
              <a:solidFill>
                <a:schemeClr val="tx1"/>
              </a:solidFill>
            </a:endParaRPr>
          </a:p>
          <a:p>
            <a:endParaRPr lang="en-US" sz="2000" b="1" dirty="0"/>
          </a:p>
          <a:p>
            <a:pPr marL="0" indent="0">
              <a:buNone/>
            </a:pPr>
            <a:endParaRPr lang="en-US" sz="2000" b="1"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2FDE0931-F63D-498C-4773-3BAEE1A826C1}"/>
              </a:ext>
            </a:extLst>
          </p:cNvPr>
          <p:cNvPicPr>
            <a:picLocks noChangeAspect="1"/>
          </p:cNvPicPr>
          <p:nvPr/>
        </p:nvPicPr>
        <p:blipFill>
          <a:blip r:embed="rId2"/>
          <a:stretch>
            <a:fillRect/>
          </a:stretch>
        </p:blipFill>
        <p:spPr>
          <a:xfrm>
            <a:off x="6359236" y="3246438"/>
            <a:ext cx="5832764" cy="3622502"/>
          </a:xfrm>
          <a:prstGeom prst="rect">
            <a:avLst/>
          </a:prstGeom>
        </p:spPr>
      </p:pic>
    </p:spTree>
    <p:extLst>
      <p:ext uri="{BB962C8B-B14F-4D97-AF65-F5344CB8AC3E}">
        <p14:creationId xmlns:p14="http://schemas.microsoft.com/office/powerpoint/2010/main" val="153330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2199-783B-B36F-2039-BF80C49750CF}"/>
              </a:ext>
            </a:extLst>
          </p:cNvPr>
          <p:cNvSpPr>
            <a:spLocks noGrp="1"/>
          </p:cNvSpPr>
          <p:nvPr>
            <p:ph type="title"/>
          </p:nvPr>
        </p:nvSpPr>
        <p:spPr>
          <a:xfrm>
            <a:off x="552643" y="124691"/>
            <a:ext cx="8596668" cy="1320800"/>
          </a:xfrm>
        </p:spPr>
        <p:txBody>
          <a:bodyPr/>
          <a:lstStyle/>
          <a:p>
            <a:r>
              <a:rPr lang="en-US" dirty="0"/>
              <a:t>What is rickets?</a:t>
            </a:r>
          </a:p>
        </p:txBody>
      </p:sp>
      <p:sp>
        <p:nvSpPr>
          <p:cNvPr id="3" name="Content Placeholder 2">
            <a:extLst>
              <a:ext uri="{FF2B5EF4-FFF2-40B4-BE49-F238E27FC236}">
                <a16:creationId xmlns:a16="http://schemas.microsoft.com/office/drawing/2014/main" id="{EFDA4A76-D69B-6D2F-5089-673315B6F9B7}"/>
              </a:ext>
            </a:extLst>
          </p:cNvPr>
          <p:cNvSpPr>
            <a:spLocks noGrp="1"/>
          </p:cNvSpPr>
          <p:nvPr>
            <p:ph idx="1"/>
          </p:nvPr>
        </p:nvSpPr>
        <p:spPr>
          <a:xfrm>
            <a:off x="552643" y="1116101"/>
            <a:ext cx="8596668" cy="3880773"/>
          </a:xfrm>
        </p:spPr>
        <p:txBody>
          <a:bodyPr>
            <a:normAutofit fontScale="92500" lnSpcReduction="10000"/>
          </a:bodyPr>
          <a:lstStyle/>
          <a:p>
            <a:r>
              <a:rPr lang="en-US" b="1" dirty="0"/>
              <a:t>Rickets is a condition characterized by a deficiency in vitamin D. Vitamin D aids in the regulation of calcium and phosphate levels in the body.</a:t>
            </a:r>
          </a:p>
          <a:p>
            <a:pPr marL="0" indent="0">
              <a:buNone/>
            </a:pPr>
            <a:endParaRPr lang="en-US" b="1" dirty="0">
              <a:solidFill>
                <a:schemeClr val="accent1">
                  <a:lumMod val="75000"/>
                </a:schemeClr>
              </a:solidFill>
            </a:endParaRPr>
          </a:p>
          <a:p>
            <a:pPr marL="0" indent="0">
              <a:buNone/>
            </a:pPr>
            <a:r>
              <a:rPr lang="en-US" sz="2400" b="1" dirty="0">
                <a:solidFill>
                  <a:schemeClr val="accent1">
                    <a:lumMod val="75000"/>
                  </a:schemeClr>
                </a:solidFill>
              </a:rPr>
              <a:t>Symptoms of rickets:</a:t>
            </a:r>
          </a:p>
          <a:p>
            <a:r>
              <a:rPr lang="en-US" sz="2000" b="1" dirty="0"/>
              <a:t>Soft bones </a:t>
            </a:r>
          </a:p>
          <a:p>
            <a:r>
              <a:rPr lang="en-US" sz="2000" b="1" dirty="0"/>
              <a:t>bones of children may bent</a:t>
            </a:r>
          </a:p>
          <a:p>
            <a:pPr marL="0" indent="0">
              <a:buNone/>
            </a:pPr>
            <a:endParaRPr lang="en-US" sz="2400" b="1" dirty="0">
              <a:solidFill>
                <a:schemeClr val="accent1">
                  <a:lumMod val="75000"/>
                </a:schemeClr>
              </a:solidFill>
            </a:endParaRPr>
          </a:p>
          <a:p>
            <a:pPr marL="0" indent="0">
              <a:buNone/>
            </a:pPr>
            <a:r>
              <a:rPr lang="en-US" sz="2400" b="1" dirty="0">
                <a:solidFill>
                  <a:schemeClr val="accent1">
                    <a:lumMod val="75000"/>
                  </a:schemeClr>
                </a:solidFill>
              </a:rPr>
              <a:t>Rickets prevention: </a:t>
            </a:r>
          </a:p>
          <a:p>
            <a:pPr marL="0" indent="0">
              <a:buNone/>
            </a:pPr>
            <a:r>
              <a:rPr lang="en-US" sz="1900" dirty="0">
                <a:solidFill>
                  <a:schemeClr val="tx1"/>
                </a:solidFill>
              </a:rPr>
              <a:t>To prevent rickets, make sure your child eats foods that contain vitamin D naturally — fatty fish such as salmon and tuna, fish oil and egg yolks in addition to exposure to sunlight</a:t>
            </a:r>
          </a:p>
          <a:p>
            <a:pPr marL="0" indent="0">
              <a:buNone/>
            </a:pPr>
            <a:endParaRPr lang="en-US" sz="2400" b="1" dirty="0">
              <a:solidFill>
                <a:schemeClr val="accent1">
                  <a:lumMod val="75000"/>
                </a:schemeClr>
              </a:solidFill>
            </a:endParaRPr>
          </a:p>
        </p:txBody>
      </p:sp>
    </p:spTree>
    <p:extLst>
      <p:ext uri="{BB962C8B-B14F-4D97-AF65-F5344CB8AC3E}">
        <p14:creationId xmlns:p14="http://schemas.microsoft.com/office/powerpoint/2010/main" val="83766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FC975-E4D3-FB7B-094C-89C57BA104F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6224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9BAC-FBFE-B7F8-E069-4D097844C49B}"/>
              </a:ext>
            </a:extLst>
          </p:cNvPr>
          <p:cNvSpPr>
            <a:spLocks noGrp="1"/>
          </p:cNvSpPr>
          <p:nvPr>
            <p:ph type="title"/>
          </p:nvPr>
        </p:nvSpPr>
        <p:spPr>
          <a:xfrm>
            <a:off x="677334" y="172279"/>
            <a:ext cx="8596668" cy="1320800"/>
          </a:xfrm>
        </p:spPr>
        <p:txBody>
          <a:bodyPr/>
          <a:lstStyle/>
          <a:p>
            <a:r>
              <a:rPr lang="en-US" dirty="0">
                <a:solidFill>
                  <a:schemeClr val="accent1">
                    <a:lumMod val="75000"/>
                  </a:schemeClr>
                </a:solidFill>
              </a:rPr>
              <a:t>What is anemia</a:t>
            </a:r>
          </a:p>
        </p:txBody>
      </p:sp>
      <p:sp>
        <p:nvSpPr>
          <p:cNvPr id="3" name="Content Placeholder 2">
            <a:extLst>
              <a:ext uri="{FF2B5EF4-FFF2-40B4-BE49-F238E27FC236}">
                <a16:creationId xmlns:a16="http://schemas.microsoft.com/office/drawing/2014/main" id="{53879C0E-B42F-E125-2F36-5CF418C4C7C5}"/>
              </a:ext>
            </a:extLst>
          </p:cNvPr>
          <p:cNvSpPr>
            <a:spLocks noGrp="1"/>
          </p:cNvSpPr>
          <p:nvPr>
            <p:ph idx="1"/>
          </p:nvPr>
        </p:nvSpPr>
        <p:spPr>
          <a:xfrm>
            <a:off x="677334" y="1046828"/>
            <a:ext cx="8596668" cy="5499746"/>
          </a:xfrm>
        </p:spPr>
        <p:txBody>
          <a:bodyPr/>
          <a:lstStyle/>
          <a:p>
            <a:r>
              <a:rPr lang="en-US" sz="2400" b="1" dirty="0"/>
              <a:t>Anemia is a disorder that occurs when your blood produces fewer healthy red blood cells than usual. Anemia occurs when your body does not receive enough oxygen-rich blood. </a:t>
            </a:r>
          </a:p>
          <a:p>
            <a:pPr marL="0" indent="0">
              <a:buNone/>
            </a:pPr>
            <a:endParaRPr lang="en-US" sz="2800" b="1" dirty="0">
              <a:solidFill>
                <a:schemeClr val="accent1">
                  <a:lumMod val="75000"/>
                </a:schemeClr>
              </a:solidFill>
            </a:endParaRPr>
          </a:p>
          <a:p>
            <a:pPr marL="0" indent="0">
              <a:buNone/>
            </a:pPr>
            <a:endParaRPr lang="en-US" sz="2800" b="1" dirty="0">
              <a:solidFill>
                <a:schemeClr val="accent1">
                  <a:lumMod val="75000"/>
                </a:schemeClr>
              </a:solidFill>
            </a:endParaRPr>
          </a:p>
          <a:p>
            <a:pPr marL="0" indent="0">
              <a:buNone/>
            </a:pPr>
            <a:r>
              <a:rPr lang="en-US" sz="2800" b="1" dirty="0">
                <a:solidFill>
                  <a:schemeClr val="accent1">
                    <a:lumMod val="75000"/>
                  </a:schemeClr>
                </a:solidFill>
              </a:rPr>
              <a:t>Types of anemia:</a:t>
            </a:r>
          </a:p>
          <a:p>
            <a:r>
              <a:rPr lang="en-US" sz="2000" b="1" dirty="0">
                <a:solidFill>
                  <a:schemeClr val="tx1"/>
                </a:solidFill>
              </a:rPr>
              <a:t>Aplastic anemia.</a:t>
            </a:r>
          </a:p>
          <a:p>
            <a:r>
              <a:rPr lang="en-US" sz="2000" b="1" dirty="0">
                <a:solidFill>
                  <a:schemeClr val="tx1"/>
                </a:solidFill>
              </a:rPr>
              <a:t>Iron deficiency anemia.</a:t>
            </a:r>
          </a:p>
          <a:p>
            <a:r>
              <a:rPr lang="en-US" sz="2000" b="1" dirty="0">
                <a:solidFill>
                  <a:schemeClr val="tx1"/>
                </a:solidFill>
              </a:rPr>
              <a:t>Sickle cell anemia.</a:t>
            </a:r>
          </a:p>
          <a:p>
            <a:r>
              <a:rPr lang="en-US" sz="2000" b="1" dirty="0">
                <a:solidFill>
                  <a:schemeClr val="tx1"/>
                </a:solidFill>
              </a:rPr>
              <a:t>Thalassemia.</a:t>
            </a:r>
          </a:p>
          <a:p>
            <a:endParaRPr lang="en-US" dirty="0"/>
          </a:p>
        </p:txBody>
      </p:sp>
      <p:pic>
        <p:nvPicPr>
          <p:cNvPr id="4" name="Picture 3">
            <a:extLst>
              <a:ext uri="{FF2B5EF4-FFF2-40B4-BE49-F238E27FC236}">
                <a16:creationId xmlns:a16="http://schemas.microsoft.com/office/drawing/2014/main" id="{1663078A-E3E4-1477-18FB-9A2E885C22FD}"/>
              </a:ext>
            </a:extLst>
          </p:cNvPr>
          <p:cNvPicPr>
            <a:picLocks noChangeAspect="1"/>
          </p:cNvPicPr>
          <p:nvPr/>
        </p:nvPicPr>
        <p:blipFill>
          <a:blip r:embed="rId2"/>
          <a:stretch>
            <a:fillRect/>
          </a:stretch>
        </p:blipFill>
        <p:spPr>
          <a:xfrm>
            <a:off x="6511048" y="3002722"/>
            <a:ext cx="5680952" cy="3855278"/>
          </a:xfrm>
          <a:prstGeom prst="rect">
            <a:avLst/>
          </a:prstGeom>
        </p:spPr>
      </p:pic>
    </p:spTree>
    <p:extLst>
      <p:ext uri="{BB962C8B-B14F-4D97-AF65-F5344CB8AC3E}">
        <p14:creationId xmlns:p14="http://schemas.microsoft.com/office/powerpoint/2010/main" val="32164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89AE-B5D9-1DDC-C0CA-003DA9752F94}"/>
              </a:ext>
            </a:extLst>
          </p:cNvPr>
          <p:cNvSpPr>
            <a:spLocks noGrp="1"/>
          </p:cNvSpPr>
          <p:nvPr>
            <p:ph type="title"/>
          </p:nvPr>
        </p:nvSpPr>
        <p:spPr>
          <a:xfrm>
            <a:off x="677334" y="291548"/>
            <a:ext cx="8596668" cy="1320800"/>
          </a:xfrm>
        </p:spPr>
        <p:txBody>
          <a:bodyPr>
            <a:normAutofit/>
          </a:bodyPr>
          <a:lstStyle/>
          <a:p>
            <a:r>
              <a:rPr lang="en-US" sz="4000" b="1" dirty="0"/>
              <a:t>Symptoms of anemia</a:t>
            </a:r>
          </a:p>
        </p:txBody>
      </p:sp>
      <p:sp>
        <p:nvSpPr>
          <p:cNvPr id="3" name="Content Placeholder 2">
            <a:extLst>
              <a:ext uri="{FF2B5EF4-FFF2-40B4-BE49-F238E27FC236}">
                <a16:creationId xmlns:a16="http://schemas.microsoft.com/office/drawing/2014/main" id="{EE43B793-AB98-8E98-C0AF-5F8310DF3C15}"/>
              </a:ext>
            </a:extLst>
          </p:cNvPr>
          <p:cNvSpPr>
            <a:spLocks noGrp="1"/>
          </p:cNvSpPr>
          <p:nvPr>
            <p:ph idx="1"/>
          </p:nvPr>
        </p:nvSpPr>
        <p:spPr>
          <a:xfrm>
            <a:off x="677334" y="1183813"/>
            <a:ext cx="8596668" cy="4978448"/>
          </a:xfrm>
        </p:spPr>
        <p:txBody>
          <a:bodyPr/>
          <a:lstStyle/>
          <a:p>
            <a:r>
              <a:rPr lang="en-US" b="1" dirty="0"/>
              <a:t>Fatigue.</a:t>
            </a:r>
          </a:p>
          <a:p>
            <a:r>
              <a:rPr lang="en-US" b="1" dirty="0"/>
              <a:t>Weakness.</a:t>
            </a:r>
          </a:p>
          <a:p>
            <a:r>
              <a:rPr lang="en-US" b="1" dirty="0"/>
              <a:t>Pale or yellowish skin.</a:t>
            </a:r>
          </a:p>
          <a:p>
            <a:r>
              <a:rPr lang="en-US" b="1" dirty="0"/>
              <a:t>Irregular heartbeats</a:t>
            </a:r>
          </a:p>
          <a:p>
            <a:pPr marL="0" indent="0">
              <a:buNone/>
            </a:pPr>
            <a:r>
              <a:rPr lang="en-US" sz="2400" b="1" dirty="0">
                <a:solidFill>
                  <a:schemeClr val="accent1">
                    <a:lumMod val="75000"/>
                  </a:schemeClr>
                </a:solidFill>
              </a:rPr>
              <a:t>How to prevent iron deficiency anemia?</a:t>
            </a:r>
          </a:p>
          <a:p>
            <a:pPr marL="0" indent="0">
              <a:buNone/>
            </a:pPr>
            <a:r>
              <a:rPr lang="en-US" b="1" dirty="0"/>
              <a:t>Good sources of iron include beans, dried fruits, eggs, lean red meat, salmon, iron-fortified breads and cereals, peas, tofu, and dark green leafy vegetables.</a:t>
            </a:r>
          </a:p>
        </p:txBody>
      </p:sp>
      <p:pic>
        <p:nvPicPr>
          <p:cNvPr id="4" name="Picture 3">
            <a:extLst>
              <a:ext uri="{FF2B5EF4-FFF2-40B4-BE49-F238E27FC236}">
                <a16:creationId xmlns:a16="http://schemas.microsoft.com/office/drawing/2014/main" id="{16ABA4F4-E533-CDED-DA41-83CEAF25527E}"/>
              </a:ext>
            </a:extLst>
          </p:cNvPr>
          <p:cNvPicPr>
            <a:picLocks noChangeAspect="1"/>
          </p:cNvPicPr>
          <p:nvPr/>
        </p:nvPicPr>
        <p:blipFill>
          <a:blip r:embed="rId2"/>
          <a:stretch>
            <a:fillRect/>
          </a:stretch>
        </p:blipFill>
        <p:spPr>
          <a:xfrm>
            <a:off x="2274433" y="3843130"/>
            <a:ext cx="5796142" cy="3014870"/>
          </a:xfrm>
          <a:prstGeom prst="rect">
            <a:avLst/>
          </a:prstGeom>
        </p:spPr>
      </p:pic>
    </p:spTree>
    <p:extLst>
      <p:ext uri="{BB962C8B-B14F-4D97-AF65-F5344CB8AC3E}">
        <p14:creationId xmlns:p14="http://schemas.microsoft.com/office/powerpoint/2010/main" val="142350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7702-BE16-0EB5-6C0D-4B57696EA459}"/>
              </a:ext>
            </a:extLst>
          </p:cNvPr>
          <p:cNvSpPr>
            <a:spLocks noGrp="1"/>
          </p:cNvSpPr>
          <p:nvPr>
            <p:ph type="title"/>
          </p:nvPr>
        </p:nvSpPr>
        <p:spPr>
          <a:xfrm>
            <a:off x="677334" y="180109"/>
            <a:ext cx="8596668" cy="1320800"/>
          </a:xfrm>
        </p:spPr>
        <p:txBody>
          <a:bodyPr/>
          <a:lstStyle/>
          <a:p>
            <a:r>
              <a:rPr lang="en-US" dirty="0"/>
              <a:t>What is hypoglycemia ?</a:t>
            </a:r>
          </a:p>
        </p:txBody>
      </p:sp>
      <p:sp>
        <p:nvSpPr>
          <p:cNvPr id="3" name="Content Placeholder 2">
            <a:extLst>
              <a:ext uri="{FF2B5EF4-FFF2-40B4-BE49-F238E27FC236}">
                <a16:creationId xmlns:a16="http://schemas.microsoft.com/office/drawing/2014/main" id="{A754D293-C34B-DAF7-7A32-4DD7ED9AC75F}"/>
              </a:ext>
            </a:extLst>
          </p:cNvPr>
          <p:cNvSpPr>
            <a:spLocks noGrp="1"/>
          </p:cNvSpPr>
          <p:nvPr>
            <p:ph idx="1"/>
          </p:nvPr>
        </p:nvSpPr>
        <p:spPr>
          <a:xfrm>
            <a:off x="677334" y="1046828"/>
            <a:ext cx="8596668" cy="3880773"/>
          </a:xfrm>
        </p:spPr>
        <p:txBody>
          <a:bodyPr>
            <a:normAutofit fontScale="92500" lnSpcReduction="10000"/>
          </a:bodyPr>
          <a:lstStyle/>
          <a:p>
            <a:pPr marL="0" indent="0">
              <a:buNone/>
            </a:pPr>
            <a:r>
              <a:rPr lang="en-US" sz="2400" b="1" dirty="0"/>
              <a:t>hypoglycemia is when your body lacks the important nutrient: carbohydrate, where the level of sugar (glucose) in your blood drops too low</a:t>
            </a:r>
          </a:p>
          <a:p>
            <a:pPr marL="0" indent="0">
              <a:buNone/>
            </a:pPr>
            <a:r>
              <a:rPr lang="en-US" sz="2400" b="1" dirty="0">
                <a:solidFill>
                  <a:schemeClr val="accent1">
                    <a:lumMod val="75000"/>
                  </a:schemeClr>
                </a:solidFill>
              </a:rPr>
              <a:t>Symptoms of hypoglycemia </a:t>
            </a:r>
          </a:p>
          <a:p>
            <a:r>
              <a:rPr lang="en-US" sz="2200" dirty="0">
                <a:solidFill>
                  <a:schemeClr val="tx1"/>
                </a:solidFill>
              </a:rPr>
              <a:t>Fast heartbeat.</a:t>
            </a:r>
          </a:p>
          <a:p>
            <a:r>
              <a:rPr lang="en-US" sz="2200" dirty="0">
                <a:solidFill>
                  <a:schemeClr val="tx1"/>
                </a:solidFill>
              </a:rPr>
              <a:t>Shaking.</a:t>
            </a:r>
          </a:p>
          <a:p>
            <a:r>
              <a:rPr lang="en-US" sz="2200" dirty="0">
                <a:solidFill>
                  <a:schemeClr val="tx1"/>
                </a:solidFill>
              </a:rPr>
              <a:t>Sweating.</a:t>
            </a:r>
          </a:p>
          <a:p>
            <a:r>
              <a:rPr lang="en-US" sz="2200" dirty="0">
                <a:solidFill>
                  <a:schemeClr val="tx1"/>
                </a:solidFill>
              </a:rPr>
              <a:t>Nervousness or anxiety.</a:t>
            </a:r>
          </a:p>
          <a:p>
            <a:r>
              <a:rPr lang="en-US" sz="2200" dirty="0">
                <a:solidFill>
                  <a:schemeClr val="tx1"/>
                </a:solidFill>
              </a:rPr>
              <a:t>Irritability or confusion.</a:t>
            </a:r>
          </a:p>
          <a:p>
            <a:r>
              <a:rPr lang="en-US" sz="2200" dirty="0">
                <a:solidFill>
                  <a:schemeClr val="tx1"/>
                </a:solidFill>
              </a:rPr>
              <a:t>Dizziness.</a:t>
            </a:r>
          </a:p>
          <a:p>
            <a:pPr marL="0" indent="0">
              <a:buNone/>
            </a:pPr>
            <a:endParaRPr lang="en-US" sz="2400" b="1" dirty="0">
              <a:solidFill>
                <a:schemeClr val="accent1">
                  <a:lumMod val="75000"/>
                </a:schemeClr>
              </a:solidFill>
            </a:endParaRPr>
          </a:p>
          <a:p>
            <a:endParaRPr lang="en-US" dirty="0"/>
          </a:p>
        </p:txBody>
      </p:sp>
      <p:pic>
        <p:nvPicPr>
          <p:cNvPr id="4" name="Picture 3">
            <a:extLst>
              <a:ext uri="{FF2B5EF4-FFF2-40B4-BE49-F238E27FC236}">
                <a16:creationId xmlns:a16="http://schemas.microsoft.com/office/drawing/2014/main" id="{E1FB1706-0789-213F-7F35-1C78E49A2F03}"/>
              </a:ext>
            </a:extLst>
          </p:cNvPr>
          <p:cNvPicPr>
            <a:picLocks noChangeAspect="1"/>
          </p:cNvPicPr>
          <p:nvPr/>
        </p:nvPicPr>
        <p:blipFill>
          <a:blip r:embed="rId2"/>
          <a:stretch>
            <a:fillRect/>
          </a:stretch>
        </p:blipFill>
        <p:spPr>
          <a:xfrm>
            <a:off x="3885518" y="3955039"/>
            <a:ext cx="5055975" cy="2902961"/>
          </a:xfrm>
          <a:prstGeom prst="rect">
            <a:avLst/>
          </a:prstGeom>
        </p:spPr>
      </p:pic>
    </p:spTree>
    <p:extLst>
      <p:ext uri="{BB962C8B-B14F-4D97-AF65-F5344CB8AC3E}">
        <p14:creationId xmlns:p14="http://schemas.microsoft.com/office/powerpoint/2010/main" val="25629792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188</TotalTime>
  <Words>1054</Words>
  <Application>Microsoft Office PowerPoint</Application>
  <PresentationFormat>Widescreen</PresentationFormat>
  <Paragraphs>119</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vt:lpstr>
      <vt:lpstr>Calibri</vt:lpstr>
      <vt:lpstr>Trebuchet MS</vt:lpstr>
      <vt:lpstr>Wingdings 3</vt:lpstr>
      <vt:lpstr>Facet</vt:lpstr>
      <vt:lpstr>PowerPoint Presentation</vt:lpstr>
      <vt:lpstr>What are food deficiencies?</vt:lpstr>
      <vt:lpstr>PowerPoint Presentation</vt:lpstr>
      <vt:lpstr>What is kwashiorkor?</vt:lpstr>
      <vt:lpstr>What is rickets?</vt:lpstr>
      <vt:lpstr>PowerPoint Presentation</vt:lpstr>
      <vt:lpstr>What is anemia</vt:lpstr>
      <vt:lpstr>Symptoms of anemia</vt:lpstr>
      <vt:lpstr>What is hypoglycemia ?</vt:lpstr>
      <vt:lpstr>What is beriberi?</vt:lpstr>
      <vt:lpstr>What is night blindness?</vt:lpstr>
      <vt:lpstr>What is scurvy?</vt:lpstr>
      <vt:lpstr>Symptoms of scurvy</vt:lpstr>
      <vt:lpstr>Prevalence of each deficiency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arida</dc:creator>
  <cp:lastModifiedBy>ariel arida</cp:lastModifiedBy>
  <cp:revision>37</cp:revision>
  <dcterms:created xsi:type="dcterms:W3CDTF">2022-10-22T17:09:31Z</dcterms:created>
  <dcterms:modified xsi:type="dcterms:W3CDTF">2022-10-28T15:14:07Z</dcterms:modified>
</cp:coreProperties>
</file>