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8" r:id="rId3"/>
    <p:sldId id="264" r:id="rId4"/>
    <p:sldId id="257" r:id="rId5"/>
    <p:sldId id="262" r:id="rId6"/>
    <p:sldId id="263" r:id="rId7"/>
    <p:sldId id="259" r:id="rId8"/>
    <p:sldId id="260" r:id="rId9"/>
    <p:sldId id="261" r:id="rId10"/>
    <p:sldId id="267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9" autoAdjust="0"/>
    <p:restoredTop sz="94660"/>
  </p:normalViewPr>
  <p:slideViewPr>
    <p:cSldViewPr snapToGrid="0">
      <p:cViewPr varScale="1">
        <p:scale>
          <a:sx n="91" d="100"/>
          <a:sy n="91" d="100"/>
        </p:scale>
        <p:origin x="31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10/26/2022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11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630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551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54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10/26/2022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18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10/26/2022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044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10/26/2022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44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10/26/2022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90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10/26/2022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468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10/26/2022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508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10/26/2022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72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8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tingdisorderhope.com/information/eating-disorder" TargetMode="External"/><Relationship Id="rId7" Type="http://schemas.openxmlformats.org/officeDocument/2006/relationships/hyperlink" Target="https://www.nhs.uk/mental-health/advice-for-life-situations-and-events/how-to-help-someone-with-eating-disorder/" TargetMode="External"/><Relationship Id="rId2" Type="http://schemas.openxmlformats.org/officeDocument/2006/relationships/hyperlink" Target="https://www.mayoclinic.org/diseases-conditions/eating-disorders/symptoms-causes/syc-2035360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ealthline.com/nutrition/common-eating-disorders" TargetMode="External"/><Relationship Id="rId5" Type="http://schemas.openxmlformats.org/officeDocument/2006/relationships/hyperlink" Target="https://www.montenido.com/eating-disorders-affects-mind-body-learn-anorexia-treatment-can-help/" TargetMode="External"/><Relationship Id="rId4" Type="http://schemas.openxmlformats.org/officeDocument/2006/relationships/hyperlink" Target="https://www.nationaleatingdisorders.org/risk-factors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eateatingdisorders.org.uk/media-centre/eating-disorderstatistics/#:~:text=Research%20suggests%20that%20around%2046,considerably%20and%2023%25%20suffer%20chronically" TargetMode="External"/><Relationship Id="rId3" Type="http://schemas.openxmlformats.org/officeDocument/2006/relationships/hyperlink" Target="https://www.ncbi.nlm.nih.gov/pmc/articles/PMC7883487/" TargetMode="External"/><Relationship Id="rId7" Type="http://schemas.openxmlformats.org/officeDocument/2006/relationships/hyperlink" Target="https://www.nm.org/healthbeat/healthy-tips/anorexia-and-your-heart#:~:text=The%20heart%20specifically%20becomes%20smaller,result%20of%20slow%20heart%20rate" TargetMode="External"/><Relationship Id="rId2" Type="http://schemas.openxmlformats.org/officeDocument/2006/relationships/hyperlink" Target="https://my.clevelandclinic.org/health/diseases/4152-eating-disorder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ontenido.com/eating-disorders-affects-mind-body-learn-anorexia-treatment-can-help/" TargetMode="External"/><Relationship Id="rId5" Type="http://schemas.openxmlformats.org/officeDocument/2006/relationships/hyperlink" Target="https://eatingdisorderfoundation.org/learn-more/about-eating-disorders/signs-and-symptoms/" TargetMode="External"/><Relationship Id="rId4" Type="http://schemas.openxmlformats.org/officeDocument/2006/relationships/hyperlink" Target="https://www.nationaleatingdisorders.org/learn/general-information/recovery" TargetMode="External"/><Relationship Id="rId9" Type="http://schemas.openxmlformats.org/officeDocument/2006/relationships/hyperlink" Target="https://www.mind.org.uk/information-support/types-of-mental-health-problems/eating-problems/for-friends-family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904" y="-4078"/>
            <a:ext cx="4641096" cy="1056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7" y="1095508"/>
            <a:ext cx="4606533" cy="50168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F18E29-E9EF-40F6-A74C-2ECC23540A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3503" y="1709530"/>
            <a:ext cx="3754671" cy="2528515"/>
          </a:xfrm>
        </p:spPr>
        <p:txBody>
          <a:bodyPr anchor="b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Eating disorders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A9FA28-7781-4FAE-BC6F-066D56D58A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6915" y="4238046"/>
            <a:ext cx="3751260" cy="1741404"/>
          </a:xfrm>
        </p:spPr>
        <p:txBody>
          <a:bodyPr anchor="t">
            <a:normAutofit lnSpcReduction="10000"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By: Laya Nowwara, Dareen Al-Farah, Sama Kaawach, Laith Al-Naber</a:t>
            </a:r>
          </a:p>
          <a:p>
            <a:r>
              <a:rPr lang="en-US" sz="1600" dirty="0">
                <a:solidFill>
                  <a:schemeClr val="bg1"/>
                </a:solidFill>
              </a:rPr>
              <a:t>Audience: Teenagers (12+)</a:t>
            </a:r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7534656" cy="73455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67EE58-872C-4089-A634-906BBE4B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33" t="31015" r="47612" b="27339"/>
          <a:stretch/>
        </p:blipFill>
        <p:spPr>
          <a:xfrm>
            <a:off x="0" y="1095508"/>
            <a:ext cx="7518712" cy="499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86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FC877-B7F3-4512-8A92-BFF940C28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Ways to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05CC5-C7CC-4737-92C4-0F1EA4365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0777" y="210164"/>
            <a:ext cx="5579351" cy="504973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Ways to help and support someone with an eating disorder:</a:t>
            </a:r>
          </a:p>
          <a:p>
            <a:r>
              <a:rPr lang="en-US" dirty="0"/>
              <a:t>1. Keep the atmosphere stress free.</a:t>
            </a:r>
          </a:p>
          <a:p>
            <a:r>
              <a:rPr lang="en-US" dirty="0"/>
              <a:t>2. Avoid conversations about food or eating.</a:t>
            </a:r>
          </a:p>
          <a:p>
            <a:r>
              <a:rPr lang="en-US" dirty="0"/>
              <a:t>3. Don’t rush them into opening up about the situation.</a:t>
            </a:r>
          </a:p>
          <a:p>
            <a:r>
              <a:rPr lang="en-US" dirty="0"/>
              <a:t>4. Motivate them into seeking medical help.</a:t>
            </a:r>
          </a:p>
          <a:p>
            <a:r>
              <a:rPr lang="en-US" dirty="0"/>
              <a:t>5. Help develops their self-esteem.</a:t>
            </a:r>
          </a:p>
          <a:p>
            <a:r>
              <a:rPr lang="en-US" dirty="0"/>
              <a:t>6. Always make them feel understood and heard.</a:t>
            </a:r>
          </a:p>
        </p:txBody>
      </p:sp>
      <p:pic>
        <p:nvPicPr>
          <p:cNvPr id="2050" name="Picture 2" descr="Eating Disorder Awareness - Ribbon Magnet at Sticker Shoppe">
            <a:extLst>
              <a:ext uri="{FF2B5EF4-FFF2-40B4-BE49-F238E27FC236}">
                <a16:creationId xmlns:a16="http://schemas.microsoft.com/office/drawing/2014/main" id="{B8146798-2E0A-47F7-8045-B7E1B7BF0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0000" r="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281" y="3381463"/>
            <a:ext cx="3179252" cy="317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256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8F3B6-587E-46A2-A8AB-9474B434F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4A91C-A948-43C2-B1CD-9BA3D9EB7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0905" y="705113"/>
            <a:ext cx="6172412" cy="5197497"/>
          </a:xfrm>
        </p:spPr>
        <p:txBody>
          <a:bodyPr>
            <a:normAutofit fontScale="92500" lnSpcReduction="10000"/>
          </a:bodyPr>
          <a:lstStyle/>
          <a:p>
            <a:pPr marL="80010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u="sng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https://www.mayoclinic.org/diseases-conditions/eating-disorders/symptoms-causes/syc-20353603</a:t>
            </a:r>
            <a:endParaRPr lang="en-US" sz="18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u="sng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https://www.eatingdisorderhope.com/information/eating-disorder</a:t>
            </a:r>
            <a:endParaRPr lang="en-US" sz="18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u="sng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https://www.nationaleatingdisorders.org/risk-factors</a:t>
            </a:r>
            <a:endParaRPr lang="en-US" sz="18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u="sng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https://www.montenido.com/eating-disorders-affects-mind-body-learn-anorexia-treatment-can-help/</a:t>
            </a:r>
            <a:endParaRPr lang="en-US" sz="1800" u="sng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u="sng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https://www.mayoclinic.org/diseases-conditions/eating-disorders/in-</a:t>
            </a:r>
          </a:p>
          <a:p>
            <a:pPr marL="51435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depth/eating-disorder-treatment/art-20046234</a:t>
            </a:r>
          </a:p>
          <a:p>
            <a:pPr marL="80010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u="sng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https://www.healthline.com/nutrition/common-eating-disorders</a:t>
            </a:r>
            <a:endParaRPr lang="en-US" sz="1800" u="sng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u="sng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https://www.nhs.uk/mental-health/advice-for-life-situations-and-events/how-to-help-someone-with-eating-disorder/</a:t>
            </a:r>
            <a:endParaRPr lang="en-US" sz="1800" u="sng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1435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u="sng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901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23828-4903-424B-908E-74A101D45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Cross-Check Sites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B5371-754F-4934-A953-44EB43C26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6670" y="1736959"/>
            <a:ext cx="6172412" cy="5197497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https://my.clevelandclinic.org/health/diseases/4152-eating-disorders</a:t>
            </a:r>
            <a:endParaRPr lang="en-US" sz="1500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https://www.ncbi.nlm.nih.gov/pmc/articles/PMC7883487/</a:t>
            </a:r>
            <a:endParaRPr lang="en-US" sz="1500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https://www.nationaleatingdisorders.org/learn/general-information/recovery</a:t>
            </a:r>
            <a:endParaRPr lang="en-US" sz="1500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https://eatingdisorderfoundation.org/learn-more/about-eating-disorders/signs-and-symptoms/</a:t>
            </a:r>
            <a:endParaRPr lang="en-US" sz="1500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u="sng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https://www.montenido.com/eating-disorders-affects-mind-body-learn-anorexia-treatment-can-help/</a:t>
            </a:r>
            <a:endParaRPr lang="en-US" sz="1500" u="sng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u="sng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https://www.nm.org/healthbeat/healthy-tips/anorexia-and-your-heart#:~:text=The%20heart%20specifically%20becomes%20smaller,result%20of%20slow%20heart%20rate</a:t>
            </a:r>
            <a:r>
              <a:rPr lang="en-US" sz="15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https://www.beateatingdisorders.org.uk/media-centre/eating-disorderstatistics/#:~:text=Research%20suggests%20that%20around%2046,considerably%20and%2023%25%20suffer%20chronically</a:t>
            </a:r>
            <a:r>
              <a:rPr lang="en-US" sz="15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https://www.mind.org.uk/information-support/types-of-mental-health-problems/eating-problems/for-friends-family/</a:t>
            </a:r>
            <a:endParaRPr lang="en-US" sz="15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2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04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54E6C80-714B-4966-BE48-AE3880A87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6362" y="3300412"/>
            <a:ext cx="1819275" cy="2571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32C965-7D91-4FDE-8016-ACDAFE9DCD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885" t="19572" r="4496" b="4587"/>
          <a:stretch/>
        </p:blipFill>
        <p:spPr>
          <a:xfrm>
            <a:off x="-9550" y="-25496"/>
            <a:ext cx="12201550" cy="688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32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279FF-C632-4B38-AB1F-CD92421B0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An interview with Dr Mohammad Nofal- a bariatric surgeon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F5B4B2-C859-4636-95AB-0C9CDC6F36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96" t="26177" r="47500" b="16574"/>
          <a:stretch/>
        </p:blipFill>
        <p:spPr>
          <a:xfrm>
            <a:off x="4723002" y="705113"/>
            <a:ext cx="7468998" cy="61528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1BAC9F-B8DC-4F5B-A35C-EA63A770675B}"/>
              </a:ext>
            </a:extLst>
          </p:cNvPr>
          <p:cNvSpPr txBox="1"/>
          <p:nvPr/>
        </p:nvSpPr>
        <p:spPr>
          <a:xfrm>
            <a:off x="5603846" y="142613"/>
            <a:ext cx="51067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https://youtu.be/ZEos7SWekwo</a:t>
            </a:r>
          </a:p>
        </p:txBody>
      </p:sp>
    </p:spTree>
    <p:extLst>
      <p:ext uri="{BB962C8B-B14F-4D97-AF65-F5344CB8AC3E}">
        <p14:creationId xmlns:p14="http://schemas.microsoft.com/office/powerpoint/2010/main" val="627076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EE9AF-B57B-4142-B49E-949022519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1166069"/>
            <a:ext cx="3411973" cy="473654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Eating Disorder: Definition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A41656-7324-4870-8573-08A50FF26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0905" y="478173"/>
            <a:ext cx="6172412" cy="2748349"/>
          </a:xfrm>
        </p:spPr>
        <p:txBody>
          <a:bodyPr/>
          <a:lstStyle/>
          <a:p>
            <a:r>
              <a:rPr lang="en-US" b="0" dirty="0">
                <a:solidFill>
                  <a:schemeClr val="tx1"/>
                </a:solidFill>
              </a:rPr>
              <a:t>Eating disorders are complex emotional disorders, characterized by abnormal eating habits, unhealthy weight, and extreme body dysmorphia. It is by far the most deadly disorder.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3288B0-CBE4-4CA1-80CD-12D92419DD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933" b="85711" l="9912" r="892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86" r="887" b="5442"/>
          <a:stretch/>
        </p:blipFill>
        <p:spPr>
          <a:xfrm>
            <a:off x="5148045" y="2822894"/>
            <a:ext cx="5766215" cy="403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42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00DB4-E691-4D8D-9DC0-CCE3B1F1F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Types of eating disorder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D4ECF-79A5-43B1-AD37-5E31C314D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Binge Eating Disorder (BED)- 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consuming an extraordinarily large amount of food in a short period of time and the inability to control their food intake.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Bulimia Nervosa- 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ingesting a large amount of food in a small period of time until they become painfully full and purge all the food which will result in major painful consequences.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  <a:t>Anorexia Nervosa- 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patients view themselves as overweight then limit their food intake to a life-threatening level and purge in ways that might cause body failure.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  <a:t>Pica- </a:t>
            </a:r>
            <a:r>
              <a:rPr lang="en-US" b="0" dirty="0">
                <a:solidFill>
                  <a:srgbClr val="202124"/>
                </a:solidFill>
                <a:latin typeface="Roboto" panose="02000000000000000000" pitchFamily="2" charset="0"/>
              </a:rPr>
              <a:t>craving un-edible substances such as dirt, soap, hair, chalk or hair which increases the risk of poisoning and nutritional deficiencies.</a:t>
            </a:r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873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8254C-F984-4455-9CDB-63BA3B557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Symptoms of an Eating Disorder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5EEA5-8E80-4579-A97C-0DAC816B3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226" y="251671"/>
            <a:ext cx="5519956" cy="4689445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/>
              <a:t>Unusual bodyweight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/>
              <a:t>Broken Diet- restricting vital food groups.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/>
              <a:t>The urge to eat alone or secretly.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/>
              <a:t>Using the bathroom regularly after a meal.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/>
              <a:t>Obsession with dropping or gaining weight rapidly.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/>
              <a:t>Encountering unusual stress or annoyance around eating habits.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/>
              <a:t>Feelings of regret and shame over one’s eating habits.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CE8B89-6956-4A87-9889-9D26777BEC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852" b="75463" l="38125" r="61146"/>
                    </a14:imgEffect>
                  </a14:imgLayer>
                </a14:imgProps>
              </a:ext>
            </a:extLst>
          </a:blip>
          <a:srcRect l="31445" t="25077" r="28578" b="22202"/>
          <a:stretch/>
        </p:blipFill>
        <p:spPr>
          <a:xfrm>
            <a:off x="8561044" y="3303862"/>
            <a:ext cx="4874003" cy="361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56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5B090-E75F-4545-B847-349DEE009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Causes of an Eating Disorder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297E4-3A09-48AF-892B-CF41F413F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0109" y="536895"/>
            <a:ext cx="5864577" cy="3816991"/>
          </a:xfrm>
        </p:spPr>
        <p:txBody>
          <a:bodyPr>
            <a:normAutofit lnSpcReduction="10000"/>
          </a:bodyPr>
          <a:lstStyle/>
          <a:p>
            <a:r>
              <a:rPr lang="en-US" sz="1600" b="0" dirty="0"/>
              <a:t>There are three major factors that can cause an eating disorder: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Biological Factors- </a:t>
            </a:r>
            <a:r>
              <a:rPr lang="en-US" sz="1600" b="0" dirty="0"/>
              <a:t>genetics, such as changes in the brain chemicals.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Psychological Factors- </a:t>
            </a:r>
            <a:r>
              <a:rPr lang="en-US" sz="1600" b="0" dirty="0"/>
              <a:t>emotional problems, such as perfectionism, low self-esteem and past history with anxiety.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Societal Factors- </a:t>
            </a:r>
            <a:r>
              <a:rPr lang="en-US" sz="1600" b="0" dirty="0"/>
              <a:t>cultural beauty standards, social media use at a young age, family pressure.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42148B-26B6-4270-B017-0ACCDBD97A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759" b="84444" l="18750" r="50625"/>
                    </a14:imgEffect>
                  </a14:imgLayer>
                </a14:imgProps>
              </a:ext>
            </a:extLst>
          </a:blip>
          <a:srcRect l="15482" t="30335" r="47659" b="12785"/>
          <a:stretch/>
        </p:blipFill>
        <p:spPr>
          <a:xfrm>
            <a:off x="8380602" y="3512890"/>
            <a:ext cx="4023920" cy="349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87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E99C-75C5-4EB6-AB24-B19791024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Effects of an Eating Disorder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F4DB-1C1D-423E-9075-110FF59F7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3991" y="830251"/>
            <a:ext cx="6172412" cy="5197497"/>
          </a:xfrm>
        </p:spPr>
        <p:txBody>
          <a:bodyPr>
            <a:normAutofit lnSpcReduction="10000"/>
          </a:bodyPr>
          <a:lstStyle/>
          <a:p>
            <a:r>
              <a:rPr lang="en-US" sz="1400" dirty="0"/>
              <a:t>Eating disorders can affect the body and mind in many ways, such as: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Cardiovascular system </a:t>
            </a:r>
            <a:r>
              <a:rPr lang="en-US" sz="1400" b="0" dirty="0"/>
              <a:t>(known as the circulatory system) is affected when low heart rate and blood pressure weaken the body’s muscles, including the heart, which increases the risk of failure.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Depression and anxiety- </a:t>
            </a:r>
            <a:r>
              <a:rPr lang="en-US" sz="1400" b="0" dirty="0"/>
              <a:t>with malnutrition and a reduction of social support, it’s much easier to develop those mental illnesses.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Vitamin and mineral deficiencies- </a:t>
            </a:r>
            <a:r>
              <a:rPr lang="en-US" sz="1400" b="0" dirty="0"/>
              <a:t>mainly cause physical effects.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Swelled limbs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Enlarged Glands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Menstrual Abnormality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Infertility</a:t>
            </a:r>
          </a:p>
          <a:p>
            <a:pPr marL="342900" indent="-342900">
              <a:buFont typeface="+mj-lt"/>
              <a:buAutoNum type="arabicPeriod"/>
            </a:pPr>
            <a:endParaRPr lang="en-US" sz="1400" b="0" dirty="0"/>
          </a:p>
          <a:p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17AB79-FA6F-44ED-B5C2-59A3741CB4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556" b="86019" l="37917" r="63073">
                        <a14:foregroundMark x1="47760" y1="77222" x2="47760" y2="77222"/>
                        <a14:foregroundMark x1="46146" y1="74630" x2="46146" y2="74630"/>
                        <a14:foregroundMark x1="50365" y1="75741" x2="50365" y2="75741"/>
                        <a14:foregroundMark x1="52344" y1="75093" x2="52344" y2="75093"/>
                        <a14:foregroundMark x1="54583" y1="76852" x2="54583" y2="76852"/>
                        <a14:foregroundMark x1="58750" y1="78611" x2="58750" y2="78611"/>
                        <a14:foregroundMark x1="57917" y1="75833" x2="57917" y2="75833"/>
                        <a14:foregroundMark x1="41615" y1="74722" x2="41615" y2="74722"/>
                        <a14:foregroundMark x1="40469" y1="79352" x2="40469" y2="79352"/>
                        <a14:foregroundMark x1="41146" y1="76204" x2="41146" y2="76204"/>
                        <a14:foregroundMark x1="52083" y1="77315" x2="52083" y2="77315"/>
                      </a14:backgroundRemoval>
                    </a14:imgEffect>
                  </a14:imgLayer>
                </a14:imgProps>
              </a:ext>
            </a:extLst>
          </a:blip>
          <a:srcRect l="37156" t="20061" r="37386" b="13930"/>
          <a:stretch/>
        </p:blipFill>
        <p:spPr>
          <a:xfrm>
            <a:off x="9760807" y="3236054"/>
            <a:ext cx="2431193" cy="354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2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71269-BA73-49F5-831A-72F203AA4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Eating Disorders: Complex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E7A62-33F7-4271-8B4A-CD1A2DB533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5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ED recovery typically entails psychotherapy for the major mental factor of the disorder, along with getting in touch with a registered nutritionist to fix any deficiency issues, and specific medication by seeing a medical or dental specialist to address any health issues brought on by your ED (which can be permanent and dangerous).</a:t>
            </a:r>
            <a:endParaRPr lang="en-US" sz="15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C9B446-DD7F-47F1-AF35-F11ED4E352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An eating disorder is a surprisingly addictive disease, and victims’ path to recovery may vary to which type of ED it is and its symptoms. </a:t>
            </a:r>
            <a:r>
              <a:rPr lang="en-US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However, These conditions can also worsen and persist for many more years leaving a significant impact on the patient, including that 35%- 40% of ED patients have made a full recovery.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267510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AnalogousFromLightSeedLeftStep">
      <a:dk1>
        <a:srgbClr val="000000"/>
      </a:dk1>
      <a:lt1>
        <a:srgbClr val="FFFFFF"/>
      </a:lt1>
      <a:dk2>
        <a:srgbClr val="242B41"/>
      </a:dk2>
      <a:lt2>
        <a:srgbClr val="E2E8E2"/>
      </a:lt2>
      <a:accent1>
        <a:srgbClr val="D18BD1"/>
      </a:accent1>
      <a:accent2>
        <a:srgbClr val="A471C7"/>
      </a:accent2>
      <a:accent3>
        <a:srgbClr val="978BD1"/>
      </a:accent3>
      <a:accent4>
        <a:srgbClr val="7186C7"/>
      </a:accent4>
      <a:accent5>
        <a:srgbClr val="71AAC7"/>
      </a:accent5>
      <a:accent6>
        <a:srgbClr val="65B1AB"/>
      </a:accent6>
      <a:hlink>
        <a:srgbClr val="568F57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2912</TotalTime>
  <Words>837</Words>
  <Application>Microsoft Office PowerPoint</Application>
  <PresentationFormat>Widescreen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Meiryo</vt:lpstr>
      <vt:lpstr>Arial</vt:lpstr>
      <vt:lpstr>Calibri</vt:lpstr>
      <vt:lpstr>Corbel</vt:lpstr>
      <vt:lpstr>Roboto</vt:lpstr>
      <vt:lpstr>ShojiVTI</vt:lpstr>
      <vt:lpstr>Eating disorders</vt:lpstr>
      <vt:lpstr>PowerPoint Presentation</vt:lpstr>
      <vt:lpstr>An interview with Dr Mohammad Nofal- a bariatric surgeon</vt:lpstr>
      <vt:lpstr>Eating Disorder: Definition</vt:lpstr>
      <vt:lpstr>Types of eating disorder</vt:lpstr>
      <vt:lpstr>Symptoms of an Eating Disorder</vt:lpstr>
      <vt:lpstr>Causes of an Eating Disorder</vt:lpstr>
      <vt:lpstr>Effects of an Eating Disorder</vt:lpstr>
      <vt:lpstr>Eating Disorders: Complex Recovery</vt:lpstr>
      <vt:lpstr>Ways to help</vt:lpstr>
      <vt:lpstr>References</vt:lpstr>
      <vt:lpstr>Cross-Check Sites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Eating disorders</dc:title>
  <dc:creator>Seema Nowwara</dc:creator>
  <cp:lastModifiedBy>Seema Nowwara</cp:lastModifiedBy>
  <cp:revision>21</cp:revision>
  <dcterms:created xsi:type="dcterms:W3CDTF">2022-10-26T18:20:18Z</dcterms:created>
  <dcterms:modified xsi:type="dcterms:W3CDTF">2022-10-28T18:52:55Z</dcterms:modified>
</cp:coreProperties>
</file>