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8" d="100"/>
          <a:sy n="98" d="100"/>
        </p:scale>
        <p:origin x="110"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339F60E-8018-436F-826D-16ECE2B53912}"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47560-2CF5-4D80-8C96-67879CAA2559}" type="slidenum">
              <a:rPr lang="en-US" smtClean="0"/>
              <a:t>‹#›</a:t>
            </a:fld>
            <a:endParaRPr lang="en-US"/>
          </a:p>
        </p:txBody>
      </p:sp>
    </p:spTree>
    <p:extLst>
      <p:ext uri="{BB962C8B-B14F-4D97-AF65-F5344CB8AC3E}">
        <p14:creationId xmlns:p14="http://schemas.microsoft.com/office/powerpoint/2010/main" val="230328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9F60E-8018-436F-826D-16ECE2B53912}"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47560-2CF5-4D80-8C96-67879CAA2559}" type="slidenum">
              <a:rPr lang="en-US" smtClean="0"/>
              <a:t>‹#›</a:t>
            </a:fld>
            <a:endParaRPr lang="en-US"/>
          </a:p>
        </p:txBody>
      </p:sp>
    </p:spTree>
    <p:extLst>
      <p:ext uri="{BB962C8B-B14F-4D97-AF65-F5344CB8AC3E}">
        <p14:creationId xmlns:p14="http://schemas.microsoft.com/office/powerpoint/2010/main" val="3387463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9F60E-8018-436F-826D-16ECE2B53912}"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47560-2CF5-4D80-8C96-67879CAA2559}" type="slidenum">
              <a:rPr lang="en-US" smtClean="0"/>
              <a:t>‹#›</a:t>
            </a:fld>
            <a:endParaRPr lang="en-US"/>
          </a:p>
        </p:txBody>
      </p:sp>
    </p:spTree>
    <p:extLst>
      <p:ext uri="{BB962C8B-B14F-4D97-AF65-F5344CB8AC3E}">
        <p14:creationId xmlns:p14="http://schemas.microsoft.com/office/powerpoint/2010/main" val="4021862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9F60E-8018-436F-826D-16ECE2B53912}"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47560-2CF5-4D80-8C96-67879CAA2559}" type="slidenum">
              <a:rPr lang="en-US" smtClean="0"/>
              <a:t>‹#›</a:t>
            </a:fld>
            <a:endParaRPr lang="en-US"/>
          </a:p>
        </p:txBody>
      </p:sp>
    </p:spTree>
    <p:extLst>
      <p:ext uri="{BB962C8B-B14F-4D97-AF65-F5344CB8AC3E}">
        <p14:creationId xmlns:p14="http://schemas.microsoft.com/office/powerpoint/2010/main" val="1181674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39F60E-8018-436F-826D-16ECE2B53912}"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47560-2CF5-4D80-8C96-67879CAA2559}" type="slidenum">
              <a:rPr lang="en-US" smtClean="0"/>
              <a:t>‹#›</a:t>
            </a:fld>
            <a:endParaRPr lang="en-US"/>
          </a:p>
        </p:txBody>
      </p:sp>
    </p:spTree>
    <p:extLst>
      <p:ext uri="{BB962C8B-B14F-4D97-AF65-F5344CB8AC3E}">
        <p14:creationId xmlns:p14="http://schemas.microsoft.com/office/powerpoint/2010/main" val="1777893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9F60E-8018-436F-826D-16ECE2B53912}" type="datetimeFigureOut">
              <a:rPr lang="en-US" smtClean="0"/>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47560-2CF5-4D80-8C96-67879CAA2559}" type="slidenum">
              <a:rPr lang="en-US" smtClean="0"/>
              <a:t>‹#›</a:t>
            </a:fld>
            <a:endParaRPr lang="en-US"/>
          </a:p>
        </p:txBody>
      </p:sp>
    </p:spTree>
    <p:extLst>
      <p:ext uri="{BB962C8B-B14F-4D97-AF65-F5344CB8AC3E}">
        <p14:creationId xmlns:p14="http://schemas.microsoft.com/office/powerpoint/2010/main" val="2503525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9F60E-8018-436F-826D-16ECE2B53912}" type="datetimeFigureOut">
              <a:rPr lang="en-US" smtClean="0"/>
              <a:t>10/28/2022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647560-2CF5-4D80-8C96-67879CAA2559}" type="slidenum">
              <a:rPr lang="en-US" smtClean="0"/>
              <a:t>‹#›</a:t>
            </a:fld>
            <a:endParaRPr lang="en-US"/>
          </a:p>
        </p:txBody>
      </p:sp>
    </p:spTree>
    <p:extLst>
      <p:ext uri="{BB962C8B-B14F-4D97-AF65-F5344CB8AC3E}">
        <p14:creationId xmlns:p14="http://schemas.microsoft.com/office/powerpoint/2010/main" val="2756142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9F60E-8018-436F-826D-16ECE2B53912}" type="datetimeFigureOut">
              <a:rPr lang="en-US" smtClean="0"/>
              <a:t>10/28/2022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647560-2CF5-4D80-8C96-67879CAA2559}" type="slidenum">
              <a:rPr lang="en-US" smtClean="0"/>
              <a:t>‹#›</a:t>
            </a:fld>
            <a:endParaRPr lang="en-US"/>
          </a:p>
        </p:txBody>
      </p:sp>
    </p:spTree>
    <p:extLst>
      <p:ext uri="{BB962C8B-B14F-4D97-AF65-F5344CB8AC3E}">
        <p14:creationId xmlns:p14="http://schemas.microsoft.com/office/powerpoint/2010/main" val="745317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9F60E-8018-436F-826D-16ECE2B53912}" type="datetimeFigureOut">
              <a:rPr lang="en-US" smtClean="0"/>
              <a:t>10/28/2022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647560-2CF5-4D80-8C96-67879CAA2559}" type="slidenum">
              <a:rPr lang="en-US" smtClean="0"/>
              <a:t>‹#›</a:t>
            </a:fld>
            <a:endParaRPr lang="en-US"/>
          </a:p>
        </p:txBody>
      </p:sp>
    </p:spTree>
    <p:extLst>
      <p:ext uri="{BB962C8B-B14F-4D97-AF65-F5344CB8AC3E}">
        <p14:creationId xmlns:p14="http://schemas.microsoft.com/office/powerpoint/2010/main" val="386014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339F60E-8018-436F-826D-16ECE2B53912}" type="datetimeFigureOut">
              <a:rPr lang="en-US" smtClean="0"/>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47560-2CF5-4D80-8C96-67879CAA2559}" type="slidenum">
              <a:rPr lang="en-US" smtClean="0"/>
              <a:t>‹#›</a:t>
            </a:fld>
            <a:endParaRPr lang="en-US"/>
          </a:p>
        </p:txBody>
      </p:sp>
    </p:spTree>
    <p:extLst>
      <p:ext uri="{BB962C8B-B14F-4D97-AF65-F5344CB8AC3E}">
        <p14:creationId xmlns:p14="http://schemas.microsoft.com/office/powerpoint/2010/main" val="2428006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339F60E-8018-436F-826D-16ECE2B53912}" type="datetimeFigureOut">
              <a:rPr lang="en-US" smtClean="0"/>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47560-2CF5-4D80-8C96-67879CAA2559}" type="slidenum">
              <a:rPr lang="en-US" smtClean="0"/>
              <a:t>‹#›</a:t>
            </a:fld>
            <a:endParaRPr lang="en-US"/>
          </a:p>
        </p:txBody>
      </p:sp>
    </p:spTree>
    <p:extLst>
      <p:ext uri="{BB962C8B-B14F-4D97-AF65-F5344CB8AC3E}">
        <p14:creationId xmlns:p14="http://schemas.microsoft.com/office/powerpoint/2010/main" val="51319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9F60E-8018-436F-826D-16ECE2B53912}" type="datetimeFigureOut">
              <a:rPr lang="en-US" smtClean="0"/>
              <a:t>10/28/2022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47560-2CF5-4D80-8C96-67879CAA2559}" type="slidenum">
              <a:rPr lang="en-US" smtClean="0"/>
              <a:t>‹#›</a:t>
            </a:fld>
            <a:endParaRPr lang="en-US"/>
          </a:p>
        </p:txBody>
      </p:sp>
    </p:spTree>
    <p:extLst>
      <p:ext uri="{BB962C8B-B14F-4D97-AF65-F5344CB8AC3E}">
        <p14:creationId xmlns:p14="http://schemas.microsoft.com/office/powerpoint/2010/main" val="3257568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nhs.uk/conditions/non-alcoholic-fatty-liver-disease/"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4041" y="0"/>
            <a:ext cx="9144000" cy="2387600"/>
          </a:xfrm>
        </p:spPr>
        <p:txBody>
          <a:bodyPr>
            <a:normAutofit/>
          </a:bodyPr>
          <a:lstStyle/>
          <a:p>
            <a:r>
              <a:rPr lang="en-US" sz="8800" b="1" dirty="0"/>
              <a:t>Drinking</a:t>
            </a:r>
          </a:p>
        </p:txBody>
      </p:sp>
      <p:sp>
        <p:nvSpPr>
          <p:cNvPr id="3" name="Subtitle 2"/>
          <p:cNvSpPr>
            <a:spLocks noGrp="1"/>
          </p:cNvSpPr>
          <p:nvPr>
            <p:ph type="subTitle" idx="1"/>
          </p:nvPr>
        </p:nvSpPr>
        <p:spPr>
          <a:xfrm>
            <a:off x="8954277" y="6214609"/>
            <a:ext cx="3147527" cy="484770"/>
          </a:xfrm>
        </p:spPr>
        <p:txBody>
          <a:bodyPr/>
          <a:lstStyle/>
          <a:p>
            <a:r>
              <a:rPr lang="en-US" dirty="0" err="1"/>
              <a:t>By:Gianna,Perla,Sinthya</a:t>
            </a:r>
            <a:r>
              <a:rPr lang="en-US" dirty="0"/>
              <a:t> </a:t>
            </a:r>
          </a:p>
        </p:txBody>
      </p:sp>
      <p:sp>
        <p:nvSpPr>
          <p:cNvPr id="4" name="TextBox 3"/>
          <p:cNvSpPr txBox="1"/>
          <p:nvPr/>
        </p:nvSpPr>
        <p:spPr>
          <a:xfrm>
            <a:off x="9545216" y="5542384"/>
            <a:ext cx="2444621" cy="646331"/>
          </a:xfrm>
          <a:prstGeom prst="rect">
            <a:avLst/>
          </a:prstGeom>
          <a:noFill/>
        </p:spPr>
        <p:txBody>
          <a:bodyPr wrap="square" rtlCol="0">
            <a:spAutoFit/>
          </a:bodyPr>
          <a:lstStyle/>
          <a:p>
            <a:r>
              <a:rPr lang="en-US" dirty="0"/>
              <a:t>For teenagers and above</a:t>
            </a:r>
          </a:p>
        </p:txBody>
      </p:sp>
      <p:pic>
        <p:nvPicPr>
          <p:cNvPr id="5" name="Picture 4" descr="&lt;strong&gt;Drinking&lt;/strong&gt; Alcohol Decreases Risk of Osteoporosi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45" y="2369976"/>
            <a:ext cx="8976049" cy="4488024"/>
          </a:xfrm>
          <a:prstGeom prst="rect">
            <a:avLst/>
          </a:prstGeom>
        </p:spPr>
      </p:pic>
    </p:spTree>
    <p:extLst>
      <p:ext uri="{BB962C8B-B14F-4D97-AF65-F5344CB8AC3E}">
        <p14:creationId xmlns:p14="http://schemas.microsoft.com/office/powerpoint/2010/main" val="3156331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346" y="-232146"/>
            <a:ext cx="6096000" cy="6063198"/>
          </a:xfrm>
          <a:prstGeom prst="rect">
            <a:avLst/>
          </a:prstGeom>
        </p:spPr>
        <p:txBody>
          <a:bodyPr>
            <a:spAutoFit/>
          </a:bodyPr>
          <a:lstStyle/>
          <a:p>
            <a:endParaRPr lang="en-US" b="0" dirty="0">
              <a:effectLst/>
            </a:endParaRPr>
          </a:p>
          <a:p>
            <a:endParaRPr lang="en-US" dirty="0"/>
          </a:p>
          <a:p>
            <a:r>
              <a:rPr lang="en-US" sz="2000" dirty="0"/>
              <a:t>Alcohol changes the chemicals that break down and remove scar tissue. This means that scar tissue builds up in the liver. Scar tissue replaces normal healthy cells. This means that the liver won’t work properly and can fail, leading to </a:t>
            </a:r>
            <a:r>
              <a:rPr lang="en-US" sz="2000" dirty="0" err="1"/>
              <a:t>death.</a:t>
            </a:r>
            <a:r>
              <a:rPr lang="en-US" sz="2000" b="0" dirty="0" err="1">
                <a:effectLst/>
              </a:rPr>
              <a:t>Alcohol</a:t>
            </a:r>
            <a:r>
              <a:rPr lang="en-US" sz="2000" b="0" dirty="0">
                <a:effectLst/>
              </a:rPr>
              <a:t>-related liver disease is recognized from other forms of long-term liver disease such as </a:t>
            </a:r>
            <a:r>
              <a:rPr lang="en-US" sz="2000" b="0" u="none" strike="noStrike" dirty="0">
                <a:effectLst/>
                <a:hlinkClick r:id="rId2">
                  <a:extLst>
                    <a:ext uri="{A12FA001-AC4F-418D-AE19-62706E023703}">
                      <ahyp:hlinkClr xmlns:ahyp="http://schemas.microsoft.com/office/drawing/2018/hyperlinkcolor" val="tx"/>
                    </a:ext>
                  </a:extLst>
                </a:hlinkClick>
              </a:rPr>
              <a:t>non-alcohol related fatty liver disease</a:t>
            </a:r>
            <a:r>
              <a:rPr lang="en-US" sz="2000" b="0" dirty="0">
                <a:effectLst/>
              </a:rPr>
              <a:t> and chronic. However, drinking alcohol </a:t>
            </a:r>
            <a:r>
              <a:rPr lang="en-US" sz="2000" dirty="0"/>
              <a:t>could </a:t>
            </a:r>
            <a:r>
              <a:rPr lang="en-US" sz="2000" b="0" dirty="0">
                <a:effectLst/>
              </a:rPr>
              <a:t>make these conditions  even worse. Anyone who has any form of liver disease is advised not to drink alcohol or to seek advice from their specialist about their drinking.</a:t>
            </a:r>
            <a:r>
              <a:rPr lang="en-US" sz="2000" dirty="0"/>
              <a:t> ‘Fatty liver’ develops because of a build-up of fat in the cells in the liver. And drinking a large amount of alcohol, even for just a few days, can lead to a build-up of fat in the liver.</a:t>
            </a:r>
          </a:p>
          <a:p>
            <a:br>
              <a:rPr lang="en-US" dirty="0"/>
            </a:br>
            <a:endParaRPr lang="en-US" b="0" dirty="0">
              <a:effectLst/>
            </a:endParaRPr>
          </a:p>
          <a:p>
            <a:br>
              <a:rPr lang="en-US" dirty="0">
                <a:effectLst/>
              </a:rPr>
            </a:br>
            <a:endParaRPr lang="en-US" dirty="0"/>
          </a:p>
        </p:txBody>
      </p:sp>
      <p:pic>
        <p:nvPicPr>
          <p:cNvPr id="2050" name="Picture 2" descr="Alcohol Effects on the Body and Liver">
            <a:extLst>
              <a:ext uri="{FF2B5EF4-FFF2-40B4-BE49-F238E27FC236}">
                <a16:creationId xmlns:a16="http://schemas.microsoft.com/office/drawing/2014/main" id="{482FBEA3-C477-40F6-A862-DFCFBB72B6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1358" y="781538"/>
            <a:ext cx="5338447" cy="223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9620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244" y="304800"/>
            <a:ext cx="6096000" cy="3170099"/>
          </a:xfrm>
          <a:prstGeom prst="rect">
            <a:avLst/>
          </a:prstGeom>
        </p:spPr>
        <p:txBody>
          <a:bodyPr>
            <a:spAutoFit/>
          </a:bodyPr>
          <a:lstStyle/>
          <a:p>
            <a:r>
              <a:rPr lang="en-US" sz="2000" dirty="0">
                <a:solidFill>
                  <a:srgbClr val="202124"/>
                </a:solidFill>
                <a:latin typeface="arial" panose="020B0604020202020204" pitchFamily="34" charset="0"/>
              </a:rPr>
              <a:t>How can you prevent from being an alcoholic?</a:t>
            </a:r>
          </a:p>
          <a:p>
            <a:r>
              <a:rPr lang="en-US" sz="2000" b="1" dirty="0">
                <a:solidFill>
                  <a:srgbClr val="202124"/>
                </a:solidFill>
                <a:latin typeface="arial" panose="020B0604020202020204" pitchFamily="34" charset="0"/>
              </a:rPr>
              <a:t> there are ways that can prevent you from drinking alcoholic beverages and help you avoid the risk of creating an addiction.</a:t>
            </a:r>
            <a:endParaRPr lang="en-US" sz="2000" dirty="0">
              <a:solidFill>
                <a:srgbClr val="202124"/>
              </a:solidFill>
              <a:latin typeface="arial" panose="020B0604020202020204" pitchFamily="34" charset="0"/>
            </a:endParaRPr>
          </a:p>
          <a:p>
            <a:pPr>
              <a:buFont typeface="+mj-lt"/>
              <a:buAutoNum type="arabicPeriod"/>
            </a:pPr>
            <a:r>
              <a:rPr lang="en-US" sz="2000" dirty="0">
                <a:solidFill>
                  <a:srgbClr val="202124"/>
                </a:solidFill>
                <a:latin typeface="arial" panose="020B0604020202020204" pitchFamily="34" charset="0"/>
              </a:rPr>
              <a:t>Don’t keep alcohol in your house.</a:t>
            </a:r>
          </a:p>
          <a:p>
            <a:pPr>
              <a:buFont typeface="+mj-lt"/>
              <a:buAutoNum type="arabicPeriod"/>
            </a:pPr>
            <a:r>
              <a:rPr lang="en-US" sz="2000" dirty="0">
                <a:solidFill>
                  <a:srgbClr val="202124"/>
                </a:solidFill>
                <a:latin typeface="arial" panose="020B0604020202020204" pitchFamily="34" charset="0"/>
              </a:rPr>
              <a:t>Know your limits and when you should stop.</a:t>
            </a:r>
          </a:p>
          <a:p>
            <a:pPr>
              <a:buFont typeface="+mj-lt"/>
              <a:buAutoNum type="arabicPeriod"/>
            </a:pPr>
            <a:r>
              <a:rPr lang="en-US" sz="2000" dirty="0">
                <a:solidFill>
                  <a:srgbClr val="202124"/>
                </a:solidFill>
                <a:latin typeface="arial" panose="020B0604020202020204" pitchFamily="34" charset="0"/>
              </a:rPr>
              <a:t>Surround yourself with non-drinkers to forget about drinking.</a:t>
            </a:r>
          </a:p>
          <a:p>
            <a:pPr>
              <a:buFont typeface="+mj-lt"/>
              <a:buAutoNum type="arabicPeriod"/>
            </a:pPr>
            <a:r>
              <a:rPr lang="en-US" sz="2000" dirty="0">
                <a:solidFill>
                  <a:srgbClr val="202124"/>
                </a:solidFill>
                <a:latin typeface="arial" panose="020B0604020202020204" pitchFamily="34" charset="0"/>
              </a:rPr>
              <a:t>Know the effect of alcohol use.</a:t>
            </a:r>
          </a:p>
          <a:p>
            <a:pPr>
              <a:buFont typeface="+mj-lt"/>
              <a:buAutoNum type="arabicPeriod"/>
            </a:pPr>
            <a:r>
              <a:rPr lang="en-US" sz="2000" dirty="0">
                <a:solidFill>
                  <a:srgbClr val="202124"/>
                </a:solidFill>
                <a:latin typeface="arial" panose="020B0604020202020204" pitchFamily="34" charset="0"/>
              </a:rPr>
              <a:t>Explain your concern to your Close family/friends.</a:t>
            </a:r>
            <a:endParaRPr lang="en-US" sz="2000" b="0" i="0" dirty="0">
              <a:solidFill>
                <a:srgbClr val="202124"/>
              </a:solidFill>
              <a:effectLst/>
              <a:latin typeface="arial" panose="020B0604020202020204" pitchFamily="34" charset="0"/>
            </a:endParaRPr>
          </a:p>
        </p:txBody>
      </p:sp>
      <p:sp>
        <p:nvSpPr>
          <p:cNvPr id="3" name="Rectangle 2"/>
          <p:cNvSpPr/>
          <p:nvPr/>
        </p:nvSpPr>
        <p:spPr>
          <a:xfrm>
            <a:off x="100244" y="3320785"/>
            <a:ext cx="6096000" cy="1938992"/>
          </a:xfrm>
          <a:prstGeom prst="rect">
            <a:avLst/>
          </a:prstGeom>
        </p:spPr>
        <p:txBody>
          <a:bodyPr>
            <a:spAutoFit/>
          </a:bodyPr>
          <a:lstStyle/>
          <a:p>
            <a:r>
              <a:rPr lang="en-US" sz="2000" dirty="0">
                <a:solidFill>
                  <a:srgbClr val="202124"/>
                </a:solidFill>
                <a:latin typeface="arial" panose="020B0604020202020204" pitchFamily="34" charset="0"/>
              </a:rPr>
              <a:t>6.Set a drinking goal.</a:t>
            </a:r>
          </a:p>
          <a:p>
            <a:r>
              <a:rPr lang="en-US" sz="2000" dirty="0">
                <a:solidFill>
                  <a:srgbClr val="202124"/>
                </a:solidFill>
                <a:latin typeface="arial" panose="020B0604020202020204" pitchFamily="34" charset="0"/>
              </a:rPr>
              <a:t>7.Keep a diary of your drinking.</a:t>
            </a:r>
          </a:p>
          <a:p>
            <a:r>
              <a:rPr lang="en-US" sz="2000" dirty="0">
                <a:solidFill>
                  <a:srgbClr val="202124"/>
                </a:solidFill>
                <a:latin typeface="arial" panose="020B0604020202020204" pitchFamily="34" charset="0"/>
              </a:rPr>
              <a:t>8.Drink slowly.</a:t>
            </a:r>
          </a:p>
          <a:p>
            <a:r>
              <a:rPr lang="en-US" sz="2000" dirty="0">
                <a:solidFill>
                  <a:srgbClr val="202124"/>
                </a:solidFill>
                <a:latin typeface="arial" panose="020B0604020202020204" pitchFamily="34" charset="0"/>
              </a:rPr>
              <a:t>9.Set yourself days where u won’t </a:t>
            </a:r>
            <a:r>
              <a:rPr lang="en-US" sz="2000">
                <a:solidFill>
                  <a:srgbClr val="202124"/>
                </a:solidFill>
                <a:latin typeface="arial" panose="020B0604020202020204" pitchFamily="34" charset="0"/>
              </a:rPr>
              <a:t>be drinking</a:t>
            </a:r>
            <a:endParaRPr lang="en-US" sz="2000" dirty="0">
              <a:solidFill>
                <a:srgbClr val="202124"/>
              </a:solidFill>
              <a:latin typeface="arial" panose="020B0604020202020204" pitchFamily="34" charset="0"/>
            </a:endParaRPr>
          </a:p>
          <a:p>
            <a:r>
              <a:rPr lang="en-US" sz="2000" dirty="0">
                <a:solidFill>
                  <a:srgbClr val="202124"/>
                </a:solidFill>
                <a:latin typeface="arial" panose="020B0604020202020204" pitchFamily="34" charset="0"/>
              </a:rPr>
              <a:t>10.Watch for peer pressure.</a:t>
            </a:r>
          </a:p>
          <a:p>
            <a:r>
              <a:rPr lang="en-US" sz="2000" dirty="0">
                <a:solidFill>
                  <a:srgbClr val="202124"/>
                </a:solidFill>
                <a:latin typeface="arial" panose="020B0604020202020204" pitchFamily="34" charset="0"/>
              </a:rPr>
              <a:t>11.Keep yourself busy.</a:t>
            </a:r>
            <a:endParaRPr lang="en-US" sz="2000" b="0" i="0" dirty="0">
              <a:solidFill>
                <a:srgbClr val="202124"/>
              </a:solidFill>
              <a:effectLst/>
              <a:latin typeface="arial" panose="020B0604020202020204" pitchFamily="34" charset="0"/>
            </a:endParaRPr>
          </a:p>
        </p:txBody>
      </p:sp>
      <p:pic>
        <p:nvPicPr>
          <p:cNvPr id="3074" name="Picture 2" descr="How to Stop Drinking Alcohol - The Ranch PA">
            <a:extLst>
              <a:ext uri="{FF2B5EF4-FFF2-40B4-BE49-F238E27FC236}">
                <a16:creationId xmlns:a16="http://schemas.microsoft.com/office/drawing/2014/main" id="{6D5F5E70-FA42-4320-9294-6AABAA8013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6361" y="593970"/>
            <a:ext cx="5541761" cy="3696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6613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t;strong&gt;Thank&lt;/strong&gt; &lt;strong&gt;You&lt;/strong&gt; Pictures Wallpaper page of 1 - images free download - &lt;strong&gt;Thank&lt;/strong&g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1999" cy="6858000"/>
          </a:xfrm>
          <a:prstGeom prst="rect">
            <a:avLst/>
          </a:prstGeom>
        </p:spPr>
      </p:pic>
    </p:spTree>
    <p:extLst>
      <p:ext uri="{BB962C8B-B14F-4D97-AF65-F5344CB8AC3E}">
        <p14:creationId xmlns:p14="http://schemas.microsoft.com/office/powerpoint/2010/main" val="2050116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861" y="312617"/>
            <a:ext cx="8878277" cy="3539430"/>
          </a:xfrm>
          <a:prstGeom prst="rect">
            <a:avLst/>
          </a:prstGeom>
        </p:spPr>
        <p:txBody>
          <a:bodyPr wrap="square">
            <a:spAutoFit/>
          </a:bodyPr>
          <a:lstStyle/>
          <a:p>
            <a:r>
              <a:rPr lang="en-US" sz="2800" b="0" i="0" dirty="0">
                <a:solidFill>
                  <a:srgbClr val="212B32"/>
                </a:solidFill>
                <a:effectLst/>
                <a:latin typeface="Frutiger W01"/>
              </a:rPr>
              <a:t>Children and young people in general are not supposed to drink alcohol before the age of 18. </a:t>
            </a:r>
          </a:p>
          <a:p>
            <a:r>
              <a:rPr lang="en-US" sz="2800" b="0" i="0" dirty="0">
                <a:solidFill>
                  <a:srgbClr val="212B32"/>
                </a:solidFill>
                <a:effectLst/>
                <a:latin typeface="Frutiger W01"/>
              </a:rPr>
              <a:t>Alcohol use during the teenage years is </a:t>
            </a:r>
            <a:r>
              <a:rPr lang="en-US" sz="2800" dirty="0">
                <a:solidFill>
                  <a:srgbClr val="212B32"/>
                </a:solidFill>
                <a:latin typeface="Frutiger W01"/>
              </a:rPr>
              <a:t>connected</a:t>
            </a:r>
            <a:r>
              <a:rPr lang="en-US" sz="2800" b="0" i="0" dirty="0">
                <a:solidFill>
                  <a:srgbClr val="212B32"/>
                </a:solidFill>
                <a:effectLst/>
                <a:latin typeface="Frutiger W01"/>
              </a:rPr>
              <a:t> to a wide </a:t>
            </a:r>
            <a:r>
              <a:rPr lang="en-US" sz="2800" dirty="0">
                <a:solidFill>
                  <a:srgbClr val="212B32"/>
                </a:solidFill>
                <a:latin typeface="Frutiger W01"/>
              </a:rPr>
              <a:t>selection</a:t>
            </a:r>
            <a:r>
              <a:rPr lang="en-US" sz="2800" b="0" i="0" dirty="0">
                <a:solidFill>
                  <a:srgbClr val="212B32"/>
                </a:solidFill>
                <a:effectLst/>
                <a:latin typeface="Frutiger W01"/>
              </a:rPr>
              <a:t> of health and social problems.</a:t>
            </a:r>
          </a:p>
          <a:p>
            <a:r>
              <a:rPr lang="en-US" sz="2800" b="0" i="0" dirty="0">
                <a:solidFill>
                  <a:srgbClr val="212B32"/>
                </a:solidFill>
                <a:effectLst/>
                <a:latin typeface="Frutiger W01"/>
              </a:rPr>
              <a:t>However, if children were to decide to be drinking underage, </a:t>
            </a:r>
            <a:r>
              <a:rPr lang="en-US" sz="2800" dirty="0">
                <a:solidFill>
                  <a:srgbClr val="212B32"/>
                </a:solidFill>
                <a:latin typeface="Frutiger W01"/>
              </a:rPr>
              <a:t>they should be minimum at the age of 15 yet</a:t>
            </a:r>
            <a:r>
              <a:rPr lang="en-US" sz="2800" b="0" i="0" dirty="0">
                <a:solidFill>
                  <a:srgbClr val="212B32"/>
                </a:solidFill>
                <a:effectLst/>
                <a:latin typeface="Frutiger W01"/>
              </a:rPr>
              <a:t> </a:t>
            </a:r>
            <a:r>
              <a:rPr lang="en-US" sz="2800" dirty="0">
                <a:solidFill>
                  <a:srgbClr val="212B32"/>
                </a:solidFill>
                <a:latin typeface="Frutiger W01"/>
              </a:rPr>
              <a:t>t</a:t>
            </a:r>
            <a:r>
              <a:rPr lang="en-US" sz="2800" b="0" i="0" dirty="0">
                <a:solidFill>
                  <a:srgbClr val="212B32"/>
                </a:solidFill>
                <a:effectLst/>
                <a:latin typeface="Frutiger W01"/>
              </a:rPr>
              <a:t>heir parents must be in charge or any other adult that can be responsible for them.</a:t>
            </a:r>
          </a:p>
        </p:txBody>
      </p:sp>
    </p:spTree>
    <p:extLst>
      <p:ext uri="{BB962C8B-B14F-4D97-AF65-F5344CB8AC3E}">
        <p14:creationId xmlns:p14="http://schemas.microsoft.com/office/powerpoint/2010/main" val="511691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73E9EBA-7BF5-4D09-8A0A-C2880E0FC084}"/>
              </a:ext>
            </a:extLst>
          </p:cNvPr>
          <p:cNvSpPr/>
          <p:nvPr/>
        </p:nvSpPr>
        <p:spPr>
          <a:xfrm>
            <a:off x="156308" y="1264477"/>
            <a:ext cx="6096000" cy="3416320"/>
          </a:xfrm>
          <a:prstGeom prst="rect">
            <a:avLst/>
          </a:prstGeom>
        </p:spPr>
        <p:txBody>
          <a:bodyPr>
            <a:spAutoFit/>
          </a:bodyPr>
          <a:lstStyle/>
          <a:p>
            <a:r>
              <a:rPr lang="en-US" sz="2400" dirty="0">
                <a:solidFill>
                  <a:srgbClr val="202124"/>
                </a:solidFill>
                <a:latin typeface="arial" panose="020B0604020202020204" pitchFamily="34" charset="0"/>
              </a:rPr>
              <a:t>Alcohol affects the part of your brain that takes control and makes u feel self-conscious and discomforted, so you may feel relaxed, less concerned, and more self assured  after a drink. But these effects quickly decrease. The chemical changes in your brain can soon lead to more negative feelings, such as anger, </a:t>
            </a:r>
            <a:r>
              <a:rPr lang="en-US" sz="2400" dirty="0" err="1">
                <a:solidFill>
                  <a:srgbClr val="202124"/>
                </a:solidFill>
                <a:latin typeface="arial" panose="020B0604020202020204" pitchFamily="34" charset="0"/>
              </a:rPr>
              <a:t>depression,anxiety</a:t>
            </a:r>
            <a:r>
              <a:rPr lang="en-US" sz="2400" dirty="0">
                <a:solidFill>
                  <a:srgbClr val="202124"/>
                </a:solidFill>
                <a:latin typeface="arial" panose="020B0604020202020204" pitchFamily="34" charset="0"/>
              </a:rPr>
              <a:t> regardless of your mood</a:t>
            </a:r>
            <a:endParaRPr lang="en-US" sz="2400" dirty="0"/>
          </a:p>
        </p:txBody>
      </p:sp>
      <p:sp>
        <p:nvSpPr>
          <p:cNvPr id="4" name="Rectangle 3">
            <a:extLst>
              <a:ext uri="{FF2B5EF4-FFF2-40B4-BE49-F238E27FC236}">
                <a16:creationId xmlns:a16="http://schemas.microsoft.com/office/drawing/2014/main" id="{4230D767-DEE9-4DD2-A218-C155116AF23D}"/>
              </a:ext>
            </a:extLst>
          </p:cNvPr>
          <p:cNvSpPr/>
          <p:nvPr/>
        </p:nvSpPr>
        <p:spPr>
          <a:xfrm>
            <a:off x="281424" y="457272"/>
            <a:ext cx="10469533" cy="707886"/>
          </a:xfrm>
          <a:prstGeom prst="rect">
            <a:avLst/>
          </a:prstGeom>
        </p:spPr>
        <p:txBody>
          <a:bodyPr wrap="none">
            <a:spAutoFit/>
          </a:bodyPr>
          <a:lstStyle/>
          <a:p>
            <a:r>
              <a:rPr lang="en-US" sz="4000" b="1" dirty="0">
                <a:solidFill>
                  <a:srgbClr val="202124"/>
                </a:solidFill>
                <a:latin typeface="arial" panose="020B0604020202020204" pitchFamily="34" charset="0"/>
              </a:rPr>
              <a:t>How does alcohol affect human behavior?</a:t>
            </a:r>
          </a:p>
        </p:txBody>
      </p:sp>
      <p:pic>
        <p:nvPicPr>
          <p:cNvPr id="2" name="Picture 1" descr="The &lt;strong&gt;anxiety&lt;/strong&gt;-reducing effects of cannabidiol treatment in teenagers with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1598" y="1143000"/>
            <a:ext cx="5939692" cy="5715000"/>
          </a:xfrm>
          <a:prstGeom prst="rect">
            <a:avLst/>
          </a:prstGeom>
        </p:spPr>
      </p:pic>
    </p:spTree>
    <p:extLst>
      <p:ext uri="{BB962C8B-B14F-4D97-AF65-F5344CB8AC3E}">
        <p14:creationId xmlns:p14="http://schemas.microsoft.com/office/powerpoint/2010/main" val="1430744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8783" y="382471"/>
            <a:ext cx="7880858" cy="4278094"/>
          </a:xfrm>
          <a:prstGeom prst="rect">
            <a:avLst/>
          </a:prstGeom>
        </p:spPr>
        <p:txBody>
          <a:bodyPr wrap="square">
            <a:spAutoFit/>
          </a:bodyPr>
          <a:lstStyle/>
          <a:p>
            <a:r>
              <a:rPr lang="en-US" sz="2800" b="1" i="0" dirty="0">
                <a:solidFill>
                  <a:srgbClr val="222222"/>
                </a:solidFill>
                <a:effectLst/>
                <a:latin typeface="Open Sans Medium"/>
              </a:rPr>
              <a:t>There are some people who should not drink any alcohol, including those who are:</a:t>
            </a:r>
          </a:p>
          <a:p>
            <a:pPr>
              <a:buFont typeface="Arial" panose="020B0604020202020204" pitchFamily="34" charset="0"/>
              <a:buChar char="•"/>
            </a:pPr>
            <a:r>
              <a:rPr lang="en-US" sz="2400" b="0" i="0" dirty="0">
                <a:solidFill>
                  <a:srgbClr val="000000"/>
                </a:solidFill>
                <a:effectLst/>
                <a:latin typeface="Open Sans"/>
              </a:rPr>
              <a:t>Younger than age </a:t>
            </a:r>
            <a:r>
              <a:rPr lang="en-US" sz="2400" dirty="0">
                <a:solidFill>
                  <a:srgbClr val="000000"/>
                </a:solidFill>
                <a:latin typeface="Open Sans"/>
              </a:rPr>
              <a:t>18.</a:t>
            </a:r>
            <a:endParaRPr lang="en-US" sz="2400" b="0" i="0" dirty="0">
              <a:solidFill>
                <a:srgbClr val="000000"/>
              </a:solidFill>
              <a:effectLst/>
              <a:latin typeface="Open Sans"/>
            </a:endParaRPr>
          </a:p>
          <a:p>
            <a:pPr>
              <a:buFont typeface="Arial" panose="020B0604020202020204" pitchFamily="34" charset="0"/>
              <a:buChar char="•"/>
            </a:pPr>
            <a:r>
              <a:rPr lang="en-US" sz="2400" b="0" i="0" dirty="0">
                <a:solidFill>
                  <a:srgbClr val="000000"/>
                </a:solidFill>
                <a:effectLst/>
                <a:latin typeface="Open Sans"/>
              </a:rPr>
              <a:t>Pregnant or may be pregnant.</a:t>
            </a:r>
          </a:p>
          <a:p>
            <a:pPr>
              <a:buFont typeface="Arial" panose="020B0604020202020204" pitchFamily="34" charset="0"/>
              <a:buChar char="•"/>
            </a:pPr>
            <a:r>
              <a:rPr lang="en-US" sz="2400" b="0" i="0" dirty="0">
                <a:solidFill>
                  <a:srgbClr val="000000"/>
                </a:solidFill>
                <a:effectLst/>
                <a:latin typeface="Open Sans"/>
              </a:rPr>
              <a:t>Driving, planning to drive, or participating in other activities requiring skill, coordination, and alertness.</a:t>
            </a:r>
          </a:p>
          <a:p>
            <a:pPr>
              <a:buFont typeface="Arial" panose="020B0604020202020204" pitchFamily="34" charset="0"/>
              <a:buChar char="•"/>
            </a:pPr>
            <a:r>
              <a:rPr lang="en-US" sz="2400" b="0" i="0" dirty="0">
                <a:solidFill>
                  <a:srgbClr val="000000"/>
                </a:solidFill>
                <a:effectLst/>
                <a:latin typeface="Open Sans"/>
              </a:rPr>
              <a:t>Taking certain prescription or over-the-counter medications that can interact with alcohol.</a:t>
            </a:r>
          </a:p>
          <a:p>
            <a:pPr>
              <a:buFont typeface="Arial" panose="020B0604020202020204" pitchFamily="34" charset="0"/>
              <a:buChar char="•"/>
            </a:pPr>
            <a:r>
              <a:rPr lang="en-US" sz="2400" b="0" i="0" dirty="0">
                <a:solidFill>
                  <a:srgbClr val="000000"/>
                </a:solidFill>
                <a:effectLst/>
                <a:latin typeface="Open Sans"/>
              </a:rPr>
              <a:t>Suffering from certain medical conditions.</a:t>
            </a:r>
          </a:p>
          <a:p>
            <a:pPr>
              <a:buFont typeface="Arial" panose="020B0604020202020204" pitchFamily="34" charset="0"/>
              <a:buChar char="•"/>
            </a:pPr>
            <a:r>
              <a:rPr lang="en-US" sz="2400" b="0" i="0" dirty="0">
                <a:solidFill>
                  <a:srgbClr val="000000"/>
                </a:solidFill>
                <a:effectLst/>
                <a:latin typeface="Open Sans"/>
              </a:rPr>
              <a:t>Recovering from alcoholism or are unable to control the amount they drink.</a:t>
            </a:r>
          </a:p>
        </p:txBody>
      </p:sp>
      <p:pic>
        <p:nvPicPr>
          <p:cNvPr id="3" name="Picture 2" descr="GCLIFE: College and &lt;strong&gt;Drinking&lt;/strong&gt;, My view!!"/>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9641" y="1091682"/>
            <a:ext cx="4102358" cy="5766318"/>
          </a:xfrm>
          <a:prstGeom prst="rect">
            <a:avLst/>
          </a:prstGeom>
        </p:spPr>
      </p:pic>
    </p:spTree>
    <p:extLst>
      <p:ext uri="{BB962C8B-B14F-4D97-AF65-F5344CB8AC3E}">
        <p14:creationId xmlns:p14="http://schemas.microsoft.com/office/powerpoint/2010/main" val="3534767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9445" y="403192"/>
            <a:ext cx="8064760" cy="6986528"/>
          </a:xfrm>
          <a:prstGeom prst="rect">
            <a:avLst/>
          </a:prstGeom>
        </p:spPr>
        <p:txBody>
          <a:bodyPr wrap="square">
            <a:spAutoFit/>
          </a:bodyPr>
          <a:lstStyle/>
          <a:p>
            <a:r>
              <a:rPr lang="en-US" sz="4000" b="1" i="0" dirty="0">
                <a:solidFill>
                  <a:srgbClr val="222222"/>
                </a:solidFill>
                <a:effectLst/>
                <a:latin typeface="Open Sans Medium"/>
              </a:rPr>
              <a:t>Long-Term Health Risks</a:t>
            </a:r>
          </a:p>
          <a:p>
            <a:r>
              <a:rPr lang="en-US" sz="2400" b="0" i="0" dirty="0">
                <a:solidFill>
                  <a:srgbClr val="000000"/>
                </a:solidFill>
                <a:effectLst/>
                <a:latin typeface="Open Sans"/>
              </a:rPr>
              <a:t>Over time, excessive alcohol use can lead to the development of chronic diseases and other serious problems including:</a:t>
            </a:r>
          </a:p>
          <a:p>
            <a:pPr>
              <a:buFont typeface="Arial" panose="020B0604020202020204" pitchFamily="34" charset="0"/>
              <a:buChar char="•"/>
            </a:pPr>
            <a:r>
              <a:rPr lang="en-US" sz="2400" b="0" i="0" dirty="0">
                <a:solidFill>
                  <a:srgbClr val="000000"/>
                </a:solidFill>
                <a:effectLst/>
                <a:latin typeface="Open Sans"/>
              </a:rPr>
              <a:t>High blood pressure, heart diseases in general , stroke, liver disease, and digestive problems.</a:t>
            </a:r>
          </a:p>
          <a:p>
            <a:pPr>
              <a:buFont typeface="Arial" panose="020B0604020202020204" pitchFamily="34" charset="0"/>
              <a:buChar char="•"/>
            </a:pPr>
            <a:r>
              <a:rPr lang="en-US" sz="2400" dirty="0">
                <a:solidFill>
                  <a:srgbClr val="000000"/>
                </a:solidFill>
                <a:latin typeface="Open Sans"/>
              </a:rPr>
              <a:t>Cancer</a:t>
            </a:r>
            <a:r>
              <a:rPr lang="en-US" sz="2400" b="0" i="0" dirty="0">
                <a:solidFill>
                  <a:srgbClr val="000000"/>
                </a:solidFill>
                <a:effectLst/>
                <a:latin typeface="Open Sans"/>
              </a:rPr>
              <a:t> of the mouth, throat, esophagus, voice box, liver, colon, and rectum.</a:t>
            </a:r>
          </a:p>
          <a:p>
            <a:pPr>
              <a:buFont typeface="Arial" panose="020B0604020202020204" pitchFamily="34" charset="0"/>
              <a:buChar char="•"/>
            </a:pPr>
            <a:r>
              <a:rPr lang="en-US" sz="2400" dirty="0">
                <a:solidFill>
                  <a:srgbClr val="000000"/>
                </a:solidFill>
                <a:latin typeface="Open Sans"/>
              </a:rPr>
              <a:t>Eventually it may weaken the immune system </a:t>
            </a:r>
            <a:r>
              <a:rPr lang="en-US" sz="2400" b="0" i="0" dirty="0">
                <a:solidFill>
                  <a:srgbClr val="000000"/>
                </a:solidFill>
                <a:effectLst/>
                <a:latin typeface="Open Sans"/>
              </a:rPr>
              <a:t>, increasing the chances of getting sick.</a:t>
            </a:r>
          </a:p>
          <a:p>
            <a:pPr>
              <a:buFont typeface="Arial" panose="020B0604020202020204" pitchFamily="34" charset="0"/>
              <a:buChar char="•"/>
            </a:pPr>
            <a:r>
              <a:rPr lang="en-US" sz="2400" b="0" i="0" dirty="0">
                <a:solidFill>
                  <a:srgbClr val="000000"/>
                </a:solidFill>
                <a:effectLst/>
                <a:latin typeface="Open Sans"/>
              </a:rPr>
              <a:t>Learning and memory loss problems, including dementia and poor school performance.</a:t>
            </a:r>
          </a:p>
          <a:p>
            <a:pPr>
              <a:buFont typeface="Arial" panose="020B0604020202020204" pitchFamily="34" charset="0"/>
              <a:buChar char="•"/>
            </a:pPr>
            <a:r>
              <a:rPr lang="en-US" sz="2400" b="0" i="0" dirty="0">
                <a:solidFill>
                  <a:srgbClr val="000000"/>
                </a:solidFill>
                <a:effectLst/>
                <a:latin typeface="Open Sans"/>
              </a:rPr>
              <a:t>Mental health problems, including depression and anxiety ,mood disorders and most importantly eating disorders </a:t>
            </a:r>
          </a:p>
          <a:p>
            <a:pPr>
              <a:buFont typeface="Arial" panose="020B0604020202020204" pitchFamily="34" charset="0"/>
              <a:buChar char="•"/>
            </a:pPr>
            <a:r>
              <a:rPr lang="en-US" sz="2400" b="0" i="0" dirty="0">
                <a:solidFill>
                  <a:srgbClr val="000000"/>
                </a:solidFill>
                <a:effectLst/>
                <a:latin typeface="Open Sans"/>
              </a:rPr>
              <a:t>Social problems, including family problems, job-related problems, and unemployment.</a:t>
            </a:r>
          </a:p>
          <a:p>
            <a:endParaRPr lang="en-US" sz="2400" b="0" i="0" dirty="0">
              <a:solidFill>
                <a:srgbClr val="000000"/>
              </a:solidFill>
              <a:effectLst/>
              <a:latin typeface="Open Sans"/>
            </a:endParaRPr>
          </a:p>
        </p:txBody>
      </p:sp>
    </p:spTree>
    <p:extLst>
      <p:ext uri="{BB962C8B-B14F-4D97-AF65-F5344CB8AC3E}">
        <p14:creationId xmlns:p14="http://schemas.microsoft.com/office/powerpoint/2010/main" val="2956774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702" y="428836"/>
            <a:ext cx="6096000" cy="4893647"/>
          </a:xfrm>
          <a:prstGeom prst="rect">
            <a:avLst/>
          </a:prstGeom>
        </p:spPr>
        <p:txBody>
          <a:bodyPr wrap="square">
            <a:spAutoFit/>
          </a:bodyPr>
          <a:lstStyle/>
          <a:p>
            <a:r>
              <a:rPr lang="en-US" sz="3600" b="1" i="0" dirty="0">
                <a:solidFill>
                  <a:srgbClr val="212B32"/>
                </a:solidFill>
                <a:effectLst/>
                <a:latin typeface="Frutiger W01"/>
              </a:rPr>
              <a:t>What </a:t>
            </a:r>
            <a:r>
              <a:rPr lang="en-US" sz="3600" b="1" dirty="0">
                <a:solidFill>
                  <a:srgbClr val="212B32"/>
                </a:solidFill>
                <a:latin typeface="Frutiger W01"/>
              </a:rPr>
              <a:t>does the law think about this</a:t>
            </a:r>
            <a:endParaRPr lang="en-US" sz="3600" b="1" i="0" dirty="0">
              <a:solidFill>
                <a:srgbClr val="212B32"/>
              </a:solidFill>
              <a:effectLst/>
              <a:latin typeface="Frutiger W01"/>
            </a:endParaRPr>
          </a:p>
          <a:p>
            <a:r>
              <a:rPr lang="en-US" sz="2400" b="0" i="0" dirty="0">
                <a:solidFill>
                  <a:srgbClr val="212B32"/>
                </a:solidFill>
                <a:effectLst/>
                <a:latin typeface="Frutiger W01"/>
              </a:rPr>
              <a:t>The police can stop, and arrest a person under 18 who is drinking alcohol in public. If you're under 18, it's against the law:</a:t>
            </a:r>
          </a:p>
          <a:p>
            <a:pPr>
              <a:buFont typeface="Arial" panose="020B0604020202020204" pitchFamily="34" charset="0"/>
              <a:buChar char="•"/>
            </a:pPr>
            <a:r>
              <a:rPr lang="en-US" sz="2400" b="0" i="0" dirty="0">
                <a:solidFill>
                  <a:srgbClr val="212B32"/>
                </a:solidFill>
                <a:effectLst/>
                <a:latin typeface="Frutiger W01"/>
              </a:rPr>
              <a:t>for someone to sell you alcohol weather it’s a stranger or not</a:t>
            </a:r>
          </a:p>
          <a:p>
            <a:pPr>
              <a:buFont typeface="Arial" panose="020B0604020202020204" pitchFamily="34" charset="0"/>
              <a:buChar char="•"/>
            </a:pPr>
            <a:r>
              <a:rPr lang="en-US" sz="2400" b="0" i="0" dirty="0">
                <a:solidFill>
                  <a:srgbClr val="212B32"/>
                </a:solidFill>
                <a:effectLst/>
                <a:latin typeface="Frutiger W01"/>
              </a:rPr>
              <a:t>to buy or try to buy alcohol by yourself </a:t>
            </a:r>
          </a:p>
          <a:p>
            <a:pPr>
              <a:buFont typeface="Arial" panose="020B0604020202020204" pitchFamily="34" charset="0"/>
              <a:buChar char="•"/>
            </a:pPr>
            <a:r>
              <a:rPr lang="en-US" sz="2400" b="0" i="0" dirty="0">
                <a:solidFill>
                  <a:srgbClr val="212B32"/>
                </a:solidFill>
                <a:effectLst/>
                <a:latin typeface="Frutiger W01"/>
              </a:rPr>
              <a:t>for an adult to buy or try to buy alcohol for you</a:t>
            </a:r>
          </a:p>
          <a:p>
            <a:pPr>
              <a:buFont typeface="Arial" panose="020B0604020202020204" pitchFamily="34" charset="0"/>
              <a:buChar char="•"/>
            </a:pPr>
            <a:r>
              <a:rPr lang="en-US" sz="2400" b="0" i="0" dirty="0">
                <a:solidFill>
                  <a:srgbClr val="212B32"/>
                </a:solidFill>
                <a:effectLst/>
                <a:latin typeface="Frutiger W01"/>
              </a:rPr>
              <a:t>to drink alcohol in licensed premises, such as a restaurant</a:t>
            </a:r>
          </a:p>
        </p:txBody>
      </p:sp>
      <p:pic>
        <p:nvPicPr>
          <p:cNvPr id="3" name="Picture 2" descr="Philly PD parade &lt;strong&gt;cops&lt;/strong&gt; | chrisinphilly5448 | Flick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01894" y="0"/>
            <a:ext cx="5909388" cy="6858000"/>
          </a:xfrm>
          <a:prstGeom prst="rect">
            <a:avLst/>
          </a:prstGeom>
        </p:spPr>
      </p:pic>
    </p:spTree>
    <p:extLst>
      <p:ext uri="{BB962C8B-B14F-4D97-AF65-F5344CB8AC3E}">
        <p14:creationId xmlns:p14="http://schemas.microsoft.com/office/powerpoint/2010/main" val="1365831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4637" y="491231"/>
            <a:ext cx="6096000" cy="3908762"/>
          </a:xfrm>
          <a:prstGeom prst="rect">
            <a:avLst/>
          </a:prstGeom>
        </p:spPr>
        <p:txBody>
          <a:bodyPr>
            <a:spAutoFit/>
          </a:bodyPr>
          <a:lstStyle/>
          <a:p>
            <a:r>
              <a:rPr lang="en-US" sz="2800" b="1" i="0" dirty="0">
                <a:solidFill>
                  <a:srgbClr val="202124"/>
                </a:solidFill>
                <a:effectLst/>
                <a:latin typeface="arial" panose="020B0604020202020204" pitchFamily="34" charset="0"/>
              </a:rPr>
              <a:t>Is alcohol bad for your heart and if so Why?</a:t>
            </a:r>
          </a:p>
          <a:p>
            <a:r>
              <a:rPr lang="en-US" sz="2400" b="0" i="0" dirty="0">
                <a:solidFill>
                  <a:srgbClr val="202124"/>
                </a:solidFill>
                <a:effectLst/>
                <a:latin typeface="arial" panose="020B0604020202020204" pitchFamily="34" charset="0"/>
              </a:rPr>
              <a:t>The cardiovascular system will be affected by alcohol. At the time of drinking, </a:t>
            </a:r>
            <a:r>
              <a:rPr lang="en-US" sz="2400" i="0" dirty="0">
                <a:solidFill>
                  <a:srgbClr val="202124"/>
                </a:solidFill>
                <a:effectLst/>
                <a:latin typeface="arial" panose="020B0604020202020204" pitchFamily="34" charset="0"/>
              </a:rPr>
              <a:t>alcohol</a:t>
            </a:r>
            <a:r>
              <a:rPr lang="en-US" sz="2400" b="1" i="0" dirty="0">
                <a:solidFill>
                  <a:srgbClr val="202124"/>
                </a:solidFill>
                <a:effectLst/>
                <a:latin typeface="arial" panose="020B0604020202020204" pitchFamily="34" charset="0"/>
              </a:rPr>
              <a:t> </a:t>
            </a:r>
            <a:r>
              <a:rPr lang="en-US" sz="2400" i="0" dirty="0">
                <a:solidFill>
                  <a:srgbClr val="202124"/>
                </a:solidFill>
                <a:effectLst/>
                <a:latin typeface="arial" panose="020B0604020202020204" pitchFamily="34" charset="0"/>
              </a:rPr>
              <a:t>can cause a temporary increase in heart rate and blood pressure . drinking </a:t>
            </a:r>
            <a:r>
              <a:rPr lang="en-US" sz="2400" b="0" i="0" dirty="0">
                <a:solidFill>
                  <a:srgbClr val="202124"/>
                </a:solidFill>
                <a:effectLst/>
                <a:latin typeface="arial" panose="020B0604020202020204" pitchFamily="34" charset="0"/>
              </a:rPr>
              <a:t>above the guidelines can lead to on-going increased heart rate, high blood pressure, the heart</a:t>
            </a:r>
            <a:r>
              <a:rPr lang="en-US" b="0" i="0" dirty="0">
                <a:solidFill>
                  <a:srgbClr val="202124"/>
                </a:solidFill>
                <a:effectLst/>
                <a:latin typeface="arial" panose="020B0604020202020204" pitchFamily="34" charset="0"/>
              </a:rPr>
              <a:t> </a:t>
            </a:r>
            <a:r>
              <a:rPr lang="en-US" sz="2400" b="0" i="0" dirty="0">
                <a:solidFill>
                  <a:srgbClr val="202124"/>
                </a:solidFill>
                <a:effectLst/>
                <a:latin typeface="arial" panose="020B0604020202020204" pitchFamily="34" charset="0"/>
              </a:rPr>
              <a:t>muscle may weaken and get irregular heartbeat.</a:t>
            </a:r>
          </a:p>
        </p:txBody>
      </p:sp>
      <p:pic>
        <p:nvPicPr>
          <p:cNvPr id="4" name="Picture 3" descr="Reasons Why More Young &lt;strong&gt;People&lt;/strong&gt; Are &lt;strong&gt;Suffering&lt;/strong&gt; &lt;strong&gt;From Heart&lt;/strong&gt; Disease. | Dr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923731"/>
            <a:ext cx="5334000" cy="5346732"/>
          </a:xfrm>
          <a:prstGeom prst="rect">
            <a:avLst/>
          </a:prstGeom>
        </p:spPr>
      </p:pic>
    </p:spTree>
    <p:extLst>
      <p:ext uri="{BB962C8B-B14F-4D97-AF65-F5344CB8AC3E}">
        <p14:creationId xmlns:p14="http://schemas.microsoft.com/office/powerpoint/2010/main" val="2872774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2572" y="409623"/>
            <a:ext cx="6096000" cy="5016758"/>
          </a:xfrm>
          <a:prstGeom prst="rect">
            <a:avLst/>
          </a:prstGeom>
        </p:spPr>
        <p:txBody>
          <a:bodyPr>
            <a:spAutoFit/>
          </a:bodyPr>
          <a:lstStyle/>
          <a:p>
            <a:r>
              <a:rPr lang="en-US" b="1" dirty="0">
                <a:solidFill>
                  <a:srgbClr val="202124"/>
                </a:solidFill>
                <a:latin typeface="arial" panose="020B0604020202020204" pitchFamily="34" charset="0"/>
              </a:rPr>
              <a:t> </a:t>
            </a:r>
            <a:r>
              <a:rPr lang="en-US" sz="3200" b="1" dirty="0">
                <a:solidFill>
                  <a:srgbClr val="202124"/>
                </a:solidFill>
                <a:latin typeface="arial" panose="020B0604020202020204" pitchFamily="34" charset="0"/>
              </a:rPr>
              <a:t>does alcohol play a role in the brain?</a:t>
            </a:r>
          </a:p>
          <a:p>
            <a:r>
              <a:rPr lang="en-US" sz="3200" dirty="0">
                <a:solidFill>
                  <a:srgbClr val="202124"/>
                </a:solidFill>
                <a:latin typeface="arial" panose="020B0604020202020204" pitchFamily="34" charset="0"/>
              </a:rPr>
              <a:t>Alcohol plays a huge part of changing how the brain works and looks . Alcohol makes it harder for a human’s memory, speech, and the way they do their jobs , resulting in a higher chance of injuries and other negative outcomes.</a:t>
            </a:r>
            <a:endParaRPr lang="en-US" sz="3200" dirty="0"/>
          </a:p>
        </p:txBody>
      </p:sp>
      <p:pic>
        <p:nvPicPr>
          <p:cNvPr id="4" name="Picture 3" descr="Five ways to tackle migraine &lt;strong&gt;headache&lt;/strong&gt;! | Clamor Worl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2794" y="1296955"/>
            <a:ext cx="5389206" cy="5561045"/>
          </a:xfrm>
          <a:prstGeom prst="rect">
            <a:avLst/>
          </a:prstGeom>
        </p:spPr>
      </p:pic>
    </p:spTree>
    <p:extLst>
      <p:ext uri="{BB962C8B-B14F-4D97-AF65-F5344CB8AC3E}">
        <p14:creationId xmlns:p14="http://schemas.microsoft.com/office/powerpoint/2010/main" val="1690789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616" y="436046"/>
            <a:ext cx="6096000" cy="2677656"/>
          </a:xfrm>
          <a:prstGeom prst="rect">
            <a:avLst/>
          </a:prstGeom>
        </p:spPr>
        <p:txBody>
          <a:bodyPr>
            <a:spAutoFit/>
          </a:bodyPr>
          <a:lstStyle/>
          <a:p>
            <a:r>
              <a:rPr lang="en-US" sz="2400" b="1" i="0" dirty="0">
                <a:solidFill>
                  <a:srgbClr val="202124"/>
                </a:solidFill>
                <a:effectLst/>
                <a:latin typeface="arial" panose="020B0604020202020204" pitchFamily="34" charset="0"/>
              </a:rPr>
              <a:t>Why do people drink too much?</a:t>
            </a:r>
          </a:p>
          <a:p>
            <a:r>
              <a:rPr lang="en-US" sz="2400" dirty="0">
                <a:solidFill>
                  <a:srgbClr val="202124"/>
                </a:solidFill>
                <a:latin typeface="arial" panose="020B0604020202020204" pitchFamily="34" charset="0"/>
              </a:rPr>
              <a:t>It’s proven that alcohol relieves</a:t>
            </a:r>
            <a:r>
              <a:rPr lang="en-US" sz="2400" b="0" i="0" dirty="0">
                <a:solidFill>
                  <a:srgbClr val="202124"/>
                </a:solidFill>
                <a:effectLst/>
                <a:latin typeface="arial" panose="020B0604020202020204" pitchFamily="34" charset="0"/>
              </a:rPr>
              <a:t> negative emotions (e.g., anxiety or depression), the expectation that alcohol will relieve these feelings, and people use drinking as a way of coping with stress rather than confronting </a:t>
            </a:r>
            <a:r>
              <a:rPr lang="en-US" sz="2400" dirty="0">
                <a:solidFill>
                  <a:srgbClr val="202124"/>
                </a:solidFill>
                <a:latin typeface="arial" panose="020B0604020202020204" pitchFamily="34" charset="0"/>
              </a:rPr>
              <a:t>their </a:t>
            </a:r>
            <a:r>
              <a:rPr lang="en-US" sz="2400" b="0" i="0" dirty="0">
                <a:solidFill>
                  <a:srgbClr val="202124"/>
                </a:solidFill>
                <a:effectLst/>
                <a:latin typeface="arial" panose="020B0604020202020204" pitchFamily="34" charset="0"/>
              </a:rPr>
              <a:t>life </a:t>
            </a:r>
            <a:r>
              <a:rPr lang="en-US" sz="2400" dirty="0">
                <a:solidFill>
                  <a:srgbClr val="202124"/>
                </a:solidFill>
                <a:latin typeface="arial" panose="020B0604020202020204" pitchFamily="34" charset="0"/>
              </a:rPr>
              <a:t>problems to a person.</a:t>
            </a:r>
            <a:endParaRPr lang="en-US" sz="2400" b="0" i="0" dirty="0">
              <a:solidFill>
                <a:srgbClr val="202124"/>
              </a:solidFill>
              <a:effectLst/>
              <a:latin typeface="arial" panose="020B0604020202020204" pitchFamily="34" charset="0"/>
            </a:endParaRPr>
          </a:p>
        </p:txBody>
      </p:sp>
      <p:pic>
        <p:nvPicPr>
          <p:cNvPr id="1026" name="Picture 2" descr="Young people should not drink': World study challenges alcohol guidelines -  National | Globalnews.ca">
            <a:extLst>
              <a:ext uri="{FF2B5EF4-FFF2-40B4-BE49-F238E27FC236}">
                <a16:creationId xmlns:a16="http://schemas.microsoft.com/office/drawing/2014/main" id="{D7A12CE5-E404-40B9-A32D-0AA62069C1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4691" y="515815"/>
            <a:ext cx="5304693" cy="3536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4120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483</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Arial</vt:lpstr>
      <vt:lpstr>Calibri</vt:lpstr>
      <vt:lpstr>Calibri Light</vt:lpstr>
      <vt:lpstr>Frutiger W01</vt:lpstr>
      <vt:lpstr>Open Sans</vt:lpstr>
      <vt:lpstr>Open Sans Medium</vt:lpstr>
      <vt:lpstr>Office Theme</vt:lpstr>
      <vt:lpstr>Drinking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Suhad Raheb</dc:creator>
  <cp:lastModifiedBy>HP</cp:lastModifiedBy>
  <cp:revision>22</cp:revision>
  <dcterms:created xsi:type="dcterms:W3CDTF">2022-10-27T13:16:00Z</dcterms:created>
  <dcterms:modified xsi:type="dcterms:W3CDTF">2022-10-28T16:59:24Z</dcterms:modified>
</cp:coreProperties>
</file>