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DBA47C1-D3D8-4B56-919D-F89E628203D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8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6148B-9B8E-42C0-9F45-0F56E092A747}"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A47C1-D3D8-4B56-919D-F89E628203D2}" type="slidenum">
              <a:rPr lang="en-US" smtClean="0"/>
              <a:t>‹#›</a:t>
            </a:fld>
            <a:endParaRPr lang="en-US"/>
          </a:p>
        </p:txBody>
      </p:sp>
    </p:spTree>
    <p:extLst>
      <p:ext uri="{BB962C8B-B14F-4D97-AF65-F5344CB8AC3E}">
        <p14:creationId xmlns:p14="http://schemas.microsoft.com/office/powerpoint/2010/main" val="292977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154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86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spTree>
    <p:extLst>
      <p:ext uri="{BB962C8B-B14F-4D97-AF65-F5344CB8AC3E}">
        <p14:creationId xmlns:p14="http://schemas.microsoft.com/office/powerpoint/2010/main" val="22737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72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465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750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58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spTree>
    <p:extLst>
      <p:ext uri="{BB962C8B-B14F-4D97-AF65-F5344CB8AC3E}">
        <p14:creationId xmlns:p14="http://schemas.microsoft.com/office/powerpoint/2010/main" val="266696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E6148B-9B8E-42C0-9F45-0F56E092A74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BA47C1-D3D8-4B56-919D-F89E628203D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05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6148B-9B8E-42C0-9F45-0F56E092A747}"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A47C1-D3D8-4B56-919D-F89E628203D2}" type="slidenum">
              <a:rPr lang="en-US" smtClean="0"/>
              <a:t>‹#›</a:t>
            </a:fld>
            <a:endParaRPr lang="en-US"/>
          </a:p>
        </p:txBody>
      </p:sp>
    </p:spTree>
    <p:extLst>
      <p:ext uri="{BB962C8B-B14F-4D97-AF65-F5344CB8AC3E}">
        <p14:creationId xmlns:p14="http://schemas.microsoft.com/office/powerpoint/2010/main" val="275849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6148B-9B8E-42C0-9F45-0F56E092A747}"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BA47C1-D3D8-4B56-919D-F89E628203D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33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6148B-9B8E-42C0-9F45-0F56E092A747}"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BA47C1-D3D8-4B56-919D-F89E628203D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6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6148B-9B8E-42C0-9F45-0F56E092A747}"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BA47C1-D3D8-4B56-919D-F89E628203D2}" type="slidenum">
              <a:rPr lang="en-US" smtClean="0"/>
              <a:t>‹#›</a:t>
            </a:fld>
            <a:endParaRPr lang="en-US"/>
          </a:p>
        </p:txBody>
      </p:sp>
    </p:spTree>
    <p:extLst>
      <p:ext uri="{BB962C8B-B14F-4D97-AF65-F5344CB8AC3E}">
        <p14:creationId xmlns:p14="http://schemas.microsoft.com/office/powerpoint/2010/main" val="176680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6148B-9B8E-42C0-9F45-0F56E092A747}"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A47C1-D3D8-4B56-919D-F89E628203D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446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E6148B-9B8E-42C0-9F45-0F56E092A747}"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BA47C1-D3D8-4B56-919D-F89E628203D2}" type="slidenum">
              <a:rPr lang="en-US" smtClean="0"/>
              <a:t>‹#›</a:t>
            </a:fld>
            <a:endParaRPr lang="en-US"/>
          </a:p>
        </p:txBody>
      </p:sp>
    </p:spTree>
    <p:extLst>
      <p:ext uri="{BB962C8B-B14F-4D97-AF65-F5344CB8AC3E}">
        <p14:creationId xmlns:p14="http://schemas.microsoft.com/office/powerpoint/2010/main" val="233480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E6148B-9B8E-42C0-9F45-0F56E092A747}" type="datetimeFigureOut">
              <a:rPr lang="en-US" smtClean="0"/>
              <a:t>10/28/2022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BA47C1-D3D8-4B56-919D-F89E628203D2}" type="slidenum">
              <a:rPr lang="en-US" smtClean="0"/>
              <a:t>‹#›</a:t>
            </a:fld>
            <a:endParaRPr lang="en-US"/>
          </a:p>
        </p:txBody>
      </p:sp>
    </p:spTree>
    <p:extLst>
      <p:ext uri="{BB962C8B-B14F-4D97-AF65-F5344CB8AC3E}">
        <p14:creationId xmlns:p14="http://schemas.microsoft.com/office/powerpoint/2010/main" val="36531380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idshealth.org/en/teens/e-cigarettes.html" TargetMode="External"/><Relationship Id="rId2" Type="http://schemas.openxmlformats.org/officeDocument/2006/relationships/hyperlink" Target="https://my.clevelandclinic.org/health/articles/21162-vaping" TargetMode="External"/><Relationship Id="rId1" Type="http://schemas.openxmlformats.org/officeDocument/2006/relationships/slideLayout" Target="../slideLayouts/slideLayout2.xml"/><Relationship Id="rId4" Type="http://schemas.openxmlformats.org/officeDocument/2006/relationships/hyperlink" Target="https://www.drugwatch.com/e-cigarettes/side-effec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2AF0-B6DC-DB6C-2D82-BCD237713644}"/>
              </a:ext>
            </a:extLst>
          </p:cNvPr>
          <p:cNvSpPr>
            <a:spLocks noGrp="1"/>
          </p:cNvSpPr>
          <p:nvPr>
            <p:ph type="ctrTitle"/>
          </p:nvPr>
        </p:nvSpPr>
        <p:spPr/>
        <p:txBody>
          <a:bodyPr/>
          <a:lstStyle/>
          <a:p>
            <a:r>
              <a:rPr lang="en-US" dirty="0"/>
              <a:t>Health risks of vaping</a:t>
            </a:r>
          </a:p>
        </p:txBody>
      </p:sp>
      <p:sp>
        <p:nvSpPr>
          <p:cNvPr id="3" name="Subtitle 2">
            <a:extLst>
              <a:ext uri="{FF2B5EF4-FFF2-40B4-BE49-F238E27FC236}">
                <a16:creationId xmlns:a16="http://schemas.microsoft.com/office/drawing/2014/main" id="{06C6812C-A855-176C-CF99-C8DC4E0E29DE}"/>
              </a:ext>
            </a:extLst>
          </p:cNvPr>
          <p:cNvSpPr>
            <a:spLocks noGrp="1"/>
          </p:cNvSpPr>
          <p:nvPr>
            <p:ph type="subTitle" idx="1"/>
          </p:nvPr>
        </p:nvSpPr>
        <p:spPr/>
        <p:txBody>
          <a:bodyPr/>
          <a:lstStyle/>
          <a:p>
            <a:r>
              <a:rPr lang="en-US" dirty="0"/>
              <a:t>By </a:t>
            </a:r>
            <a:r>
              <a:rPr lang="en-US" dirty="0" err="1"/>
              <a:t>faris</a:t>
            </a:r>
            <a:r>
              <a:rPr lang="en-US" dirty="0"/>
              <a:t> </a:t>
            </a:r>
            <a:r>
              <a:rPr lang="en-US" dirty="0" err="1"/>
              <a:t>madanat</a:t>
            </a:r>
            <a:endParaRPr lang="en-US" dirty="0"/>
          </a:p>
        </p:txBody>
      </p:sp>
    </p:spTree>
    <p:extLst>
      <p:ext uri="{BB962C8B-B14F-4D97-AF65-F5344CB8AC3E}">
        <p14:creationId xmlns:p14="http://schemas.microsoft.com/office/powerpoint/2010/main" val="278079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1EA61-BDA0-15F9-03FC-4B6FE306B32F}"/>
              </a:ext>
            </a:extLst>
          </p:cNvPr>
          <p:cNvSpPr>
            <a:spLocks noGrp="1"/>
          </p:cNvSpPr>
          <p:nvPr>
            <p:ph type="title"/>
          </p:nvPr>
        </p:nvSpPr>
        <p:spPr/>
        <p:txBody>
          <a:bodyPr/>
          <a:lstStyle/>
          <a:p>
            <a:r>
              <a:rPr lang="en-US" dirty="0"/>
              <a:t>What is vaping?</a:t>
            </a:r>
          </a:p>
        </p:txBody>
      </p:sp>
      <p:sp>
        <p:nvSpPr>
          <p:cNvPr id="3" name="Content Placeholder 2">
            <a:extLst>
              <a:ext uri="{FF2B5EF4-FFF2-40B4-BE49-F238E27FC236}">
                <a16:creationId xmlns:a16="http://schemas.microsoft.com/office/drawing/2014/main" id="{8054FD62-6A61-395B-A7BF-85BBDA3C193D}"/>
              </a:ext>
            </a:extLst>
          </p:cNvPr>
          <p:cNvSpPr>
            <a:spLocks noGrp="1"/>
          </p:cNvSpPr>
          <p:nvPr>
            <p:ph idx="1"/>
          </p:nvPr>
        </p:nvSpPr>
        <p:spPr/>
        <p:txBody>
          <a:bodyPr>
            <a:normAutofit/>
          </a:bodyPr>
          <a:lstStyle/>
          <a:p>
            <a:r>
              <a:rPr lang="en-US" sz="3200" i="0" dirty="0">
                <a:solidFill>
                  <a:srgbClr val="000000"/>
                </a:solidFill>
                <a:effectLst/>
                <a:latin typeface="Arial" panose="020B0604020202020204" pitchFamily="34" charset="0"/>
              </a:rPr>
              <a:t>Vaping is the inhaling of a vapor created by an electronic cigarette (e-cigarette) or other vaping device.</a:t>
            </a:r>
            <a:endParaRPr lang="en-US" sz="3200" dirty="0"/>
          </a:p>
        </p:txBody>
      </p:sp>
    </p:spTree>
    <p:extLst>
      <p:ext uri="{BB962C8B-B14F-4D97-AF65-F5344CB8AC3E}">
        <p14:creationId xmlns:p14="http://schemas.microsoft.com/office/powerpoint/2010/main" val="111030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B875-2F0F-9780-7B73-36A6C06B76B2}"/>
              </a:ext>
            </a:extLst>
          </p:cNvPr>
          <p:cNvSpPr>
            <a:spLocks noGrp="1"/>
          </p:cNvSpPr>
          <p:nvPr>
            <p:ph type="title"/>
          </p:nvPr>
        </p:nvSpPr>
        <p:spPr/>
        <p:txBody>
          <a:bodyPr/>
          <a:lstStyle/>
          <a:p>
            <a:r>
              <a:rPr lang="en-US" dirty="0"/>
              <a:t>What are the effects of vaping?</a:t>
            </a:r>
          </a:p>
        </p:txBody>
      </p:sp>
      <p:sp>
        <p:nvSpPr>
          <p:cNvPr id="3" name="Content Placeholder 2">
            <a:extLst>
              <a:ext uri="{FF2B5EF4-FFF2-40B4-BE49-F238E27FC236}">
                <a16:creationId xmlns:a16="http://schemas.microsoft.com/office/drawing/2014/main" id="{63BC2664-075A-723C-95D5-DBAAB99D2597}"/>
              </a:ext>
            </a:extLst>
          </p:cNvPr>
          <p:cNvSpPr>
            <a:spLocks noGrp="1"/>
          </p:cNvSpPr>
          <p:nvPr>
            <p:ph idx="1"/>
          </p:nvPr>
        </p:nvSpPr>
        <p:spPr/>
        <p:txBody>
          <a:bodyPr/>
          <a:lstStyle/>
          <a:p>
            <a:pPr algn="l">
              <a:buFont typeface="Arial" panose="020B0604020202020204" pitchFamily="34" charset="0"/>
              <a:buChar char="•"/>
            </a:pPr>
            <a:r>
              <a:rPr lang="en-US" b="0" i="0" dirty="0">
                <a:solidFill>
                  <a:srgbClr val="000000"/>
                </a:solidFill>
                <a:effectLst/>
                <a:latin typeface="acumin-pro-wide"/>
              </a:rPr>
              <a:t>coughing</a:t>
            </a:r>
          </a:p>
          <a:p>
            <a:pPr algn="l">
              <a:buFont typeface="Arial" panose="020B0604020202020204" pitchFamily="34" charset="0"/>
              <a:buChar char="•"/>
            </a:pPr>
            <a:r>
              <a:rPr lang="en-US" b="0" i="0" dirty="0">
                <a:solidFill>
                  <a:srgbClr val="000000"/>
                </a:solidFill>
                <a:effectLst/>
                <a:latin typeface="acumin-pro-wide"/>
              </a:rPr>
              <a:t>dry mouth and throat</a:t>
            </a:r>
          </a:p>
          <a:p>
            <a:pPr algn="l">
              <a:buFont typeface="Arial" panose="020B0604020202020204" pitchFamily="34" charset="0"/>
              <a:buChar char="•"/>
            </a:pPr>
            <a:r>
              <a:rPr lang="en-US" b="0" i="0" dirty="0">
                <a:solidFill>
                  <a:srgbClr val="000000"/>
                </a:solidFill>
                <a:effectLst/>
                <a:latin typeface="acumin-pro-wide"/>
              </a:rPr>
              <a:t>shortness of breath</a:t>
            </a:r>
          </a:p>
          <a:p>
            <a:pPr algn="l">
              <a:buFont typeface="Arial" panose="020B0604020202020204" pitchFamily="34" charset="0"/>
              <a:buChar char="•"/>
            </a:pPr>
            <a:r>
              <a:rPr lang="en-US" b="0" i="0" dirty="0">
                <a:solidFill>
                  <a:srgbClr val="000000"/>
                </a:solidFill>
                <a:effectLst/>
                <a:latin typeface="acumin-pro-wide"/>
              </a:rPr>
              <a:t>mouth and throat irritation</a:t>
            </a:r>
          </a:p>
          <a:p>
            <a:pPr algn="l">
              <a:buFont typeface="Arial" panose="020B0604020202020204" pitchFamily="34" charset="0"/>
              <a:buChar char="•"/>
            </a:pPr>
            <a:r>
              <a:rPr lang="en-US" b="0" i="0" dirty="0">
                <a:solidFill>
                  <a:srgbClr val="000000"/>
                </a:solidFill>
                <a:effectLst/>
                <a:latin typeface="acumin-pro-wide"/>
              </a:rPr>
              <a:t>headaches.</a:t>
            </a:r>
          </a:p>
          <a:p>
            <a:pPr lvl="1"/>
            <a:endParaRPr lang="en-US" dirty="0"/>
          </a:p>
        </p:txBody>
      </p:sp>
    </p:spTree>
    <p:extLst>
      <p:ext uri="{BB962C8B-B14F-4D97-AF65-F5344CB8AC3E}">
        <p14:creationId xmlns:p14="http://schemas.microsoft.com/office/powerpoint/2010/main" val="251095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729E-0F09-0FF7-1361-83D90F81BAEC}"/>
              </a:ext>
            </a:extLst>
          </p:cNvPr>
          <p:cNvSpPr>
            <a:spLocks noGrp="1"/>
          </p:cNvSpPr>
          <p:nvPr>
            <p:ph type="title"/>
          </p:nvPr>
        </p:nvSpPr>
        <p:spPr/>
        <p:txBody>
          <a:bodyPr/>
          <a:lstStyle/>
          <a:p>
            <a:r>
              <a:rPr lang="en-US" dirty="0"/>
              <a:t>What are the dangers of vaping?</a:t>
            </a:r>
          </a:p>
        </p:txBody>
      </p:sp>
      <p:sp>
        <p:nvSpPr>
          <p:cNvPr id="3" name="Content Placeholder 2">
            <a:extLst>
              <a:ext uri="{FF2B5EF4-FFF2-40B4-BE49-F238E27FC236}">
                <a16:creationId xmlns:a16="http://schemas.microsoft.com/office/drawing/2014/main" id="{2F375989-D331-A837-DF47-C97FB152FA39}"/>
              </a:ext>
            </a:extLst>
          </p:cNvPr>
          <p:cNvSpPr>
            <a:spLocks noGrp="1"/>
          </p:cNvSpPr>
          <p:nvPr>
            <p:ph idx="1"/>
          </p:nvPr>
        </p:nvSpPr>
        <p:spPr/>
        <p:txBody>
          <a:bodyPr/>
          <a:lstStyle/>
          <a:p>
            <a:r>
              <a:rPr lang="en-US" b="1" i="0" dirty="0">
                <a:solidFill>
                  <a:schemeClr val="tx1"/>
                </a:solidFill>
                <a:effectLst/>
                <a:latin typeface="Source Sans Pro" panose="020B0604020202020204" pitchFamily="34" charset="0"/>
              </a:rPr>
              <a:t>Asthma</a:t>
            </a:r>
            <a:r>
              <a:rPr lang="en-US" i="0" dirty="0">
                <a:solidFill>
                  <a:schemeClr val="tx1"/>
                </a:solidFill>
                <a:effectLst/>
                <a:latin typeface="Source Sans Pro" panose="020B0604020202020204" pitchFamily="34" charset="0"/>
              </a:rPr>
              <a:t>. Vaping can make you more likely to get </a:t>
            </a:r>
            <a:r>
              <a:rPr lang="en-US" i="0" u="none" strike="noStrike" dirty="0">
                <a:solidFill>
                  <a:schemeClr val="tx1"/>
                </a:solidFill>
                <a:effectLst/>
                <a:latin typeface="Source Sans Pro" panose="020B0604020202020204" pitchFamily="34" charset="0"/>
              </a:rPr>
              <a:t>asthma</a:t>
            </a:r>
            <a:r>
              <a:rPr lang="en-US" i="0" dirty="0">
                <a:solidFill>
                  <a:schemeClr val="tx1"/>
                </a:solidFill>
                <a:effectLst/>
                <a:latin typeface="Source Sans Pro" panose="020B0604020202020204" pitchFamily="34" charset="0"/>
              </a:rPr>
              <a:t> and other lung conditions. It can make your existing asthma worse.</a:t>
            </a:r>
          </a:p>
          <a:p>
            <a:r>
              <a:rPr lang="en-US" b="1" i="0" dirty="0">
                <a:solidFill>
                  <a:schemeClr val="tx1"/>
                </a:solidFill>
                <a:effectLst/>
                <a:latin typeface="Source Sans Pro" panose="020B0503030403020204" pitchFamily="34" charset="0"/>
              </a:rPr>
              <a:t>Addiction</a:t>
            </a:r>
            <a:r>
              <a:rPr lang="en-US" b="1" i="0" dirty="0">
                <a:solidFill>
                  <a:srgbClr val="343536"/>
                </a:solidFill>
                <a:effectLst/>
                <a:latin typeface="Source Sans Pro" panose="020B0503030403020204" pitchFamily="34" charset="0"/>
              </a:rPr>
              <a:t>.</a:t>
            </a:r>
            <a:r>
              <a:rPr lang="en-US" b="0" i="0" dirty="0">
                <a:solidFill>
                  <a:srgbClr val="343536"/>
                </a:solidFill>
                <a:effectLst/>
                <a:latin typeface="Source Sans Pro" panose="020B0503030403020204" pitchFamily="34" charset="0"/>
              </a:rPr>
              <a:t> </a:t>
            </a:r>
            <a:r>
              <a:rPr lang="en-US" b="0" i="0" dirty="0">
                <a:solidFill>
                  <a:schemeClr val="tx1"/>
                </a:solidFill>
                <a:effectLst/>
                <a:latin typeface="Source Sans Pro" panose="020B0503030403020204" pitchFamily="34" charset="0"/>
              </a:rPr>
              <a:t>Nicotine is highly addictive. It causes changes in your brain so you want more and more nicotine. You might not be able to stop vaping if you want to or if it starts causing health problems.</a:t>
            </a:r>
          </a:p>
          <a:p>
            <a:r>
              <a:rPr lang="en-US" b="1" dirty="0">
                <a:solidFill>
                  <a:schemeClr val="tx1"/>
                </a:solidFill>
                <a:latin typeface="Source Sans Pro" panose="020B0503030403020204" pitchFamily="34" charset="0"/>
              </a:rPr>
              <a:t>Cancer. </a:t>
            </a:r>
            <a:r>
              <a:rPr lang="en-US" b="0" i="0" dirty="0">
                <a:solidFill>
                  <a:schemeClr val="tx1"/>
                </a:solidFill>
                <a:effectLst/>
                <a:latin typeface="Source Sans Pro" panose="020B0503030403020204" pitchFamily="34" charset="0"/>
              </a:rPr>
              <a:t>Some ingredients in e-liquids are known to cause cancer</a:t>
            </a:r>
            <a:r>
              <a:rPr lang="en-US" b="0" i="0" dirty="0">
                <a:solidFill>
                  <a:srgbClr val="343536"/>
                </a:solidFill>
                <a:effectLst/>
                <a:latin typeface="Source Sans Pro" panose="020B0503030403020204" pitchFamily="34" charset="0"/>
              </a:rPr>
              <a:t>.</a:t>
            </a:r>
            <a:endParaRPr lang="en-US" b="1" i="0" dirty="0">
              <a:solidFill>
                <a:schemeClr val="tx1"/>
              </a:solidFill>
              <a:effectLst/>
              <a:latin typeface="Source Sans Pro" panose="020B0503030403020204" pitchFamily="34" charset="0"/>
            </a:endParaRPr>
          </a:p>
          <a:p>
            <a:endParaRPr lang="en-US" i="0" dirty="0">
              <a:solidFill>
                <a:schemeClr val="tx1"/>
              </a:solidFill>
              <a:effectLst/>
              <a:latin typeface="Source Sans Pro" panose="020B0604020202020204" pitchFamily="34" charset="0"/>
            </a:endParaRPr>
          </a:p>
          <a:p>
            <a:endParaRPr lang="en-US" dirty="0"/>
          </a:p>
        </p:txBody>
      </p:sp>
    </p:spTree>
    <p:extLst>
      <p:ext uri="{BB962C8B-B14F-4D97-AF65-F5344CB8AC3E}">
        <p14:creationId xmlns:p14="http://schemas.microsoft.com/office/powerpoint/2010/main" val="399709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5063-C582-F9DE-A93B-94BD7993951C}"/>
              </a:ext>
            </a:extLst>
          </p:cNvPr>
          <p:cNvSpPr>
            <a:spLocks noGrp="1"/>
          </p:cNvSpPr>
          <p:nvPr>
            <p:ph type="title"/>
          </p:nvPr>
        </p:nvSpPr>
        <p:spPr/>
        <p:txBody>
          <a:bodyPr/>
          <a:lstStyle/>
          <a:p>
            <a:r>
              <a:rPr lang="en-US" dirty="0"/>
              <a:t>Should you quit vaping?</a:t>
            </a:r>
          </a:p>
        </p:txBody>
      </p:sp>
      <p:sp>
        <p:nvSpPr>
          <p:cNvPr id="3" name="Content Placeholder 2">
            <a:extLst>
              <a:ext uri="{FF2B5EF4-FFF2-40B4-BE49-F238E27FC236}">
                <a16:creationId xmlns:a16="http://schemas.microsoft.com/office/drawing/2014/main" id="{49007BED-C50B-CF3A-2D84-04F275511103}"/>
              </a:ext>
            </a:extLst>
          </p:cNvPr>
          <p:cNvSpPr>
            <a:spLocks noGrp="1"/>
          </p:cNvSpPr>
          <p:nvPr>
            <p:ph idx="1"/>
          </p:nvPr>
        </p:nvSpPr>
        <p:spPr/>
        <p:txBody>
          <a:bodyPr>
            <a:normAutofit fontScale="92500" lnSpcReduction="10000"/>
          </a:bodyPr>
          <a:lstStyle/>
          <a:p>
            <a:r>
              <a:rPr lang="en-US" dirty="0"/>
              <a:t>If you don’t quit this will happen.</a:t>
            </a:r>
          </a:p>
          <a:p>
            <a:r>
              <a:rPr lang="en-US" b="1" i="0" dirty="0">
                <a:solidFill>
                  <a:schemeClr val="tx1"/>
                </a:solidFill>
                <a:effectLst/>
                <a:latin typeface="Arial" panose="020B0604020202020204" pitchFamily="34" charset="0"/>
              </a:rPr>
              <a:t>Addiction:</a:t>
            </a:r>
            <a:r>
              <a:rPr lang="en-US" b="0" i="0" dirty="0">
                <a:solidFill>
                  <a:schemeClr val="tx1"/>
                </a:solidFill>
                <a:effectLst/>
                <a:latin typeface="Arial" panose="020B0604020202020204" pitchFamily="34" charset="0"/>
              </a:rPr>
              <a:t> Addiction in the growing brain may set up pathways for later addiction to other substances.</a:t>
            </a:r>
          </a:p>
          <a:p>
            <a:r>
              <a:rPr lang="en-US" b="1" i="0" dirty="0">
                <a:solidFill>
                  <a:schemeClr val="tx1"/>
                </a:solidFill>
                <a:effectLst/>
                <a:latin typeface="Arial" panose="020B0604020202020204" pitchFamily="34" charset="0"/>
              </a:rPr>
              <a:t>Brain risks:</a:t>
            </a:r>
            <a:r>
              <a:rPr lang="en-US" b="0" i="0" dirty="0">
                <a:solidFill>
                  <a:schemeClr val="tx1"/>
                </a:solidFill>
                <a:effectLst/>
                <a:latin typeface="Arial" panose="020B0604020202020204" pitchFamily="34" charset="0"/>
              </a:rPr>
              <a:t> Nicotine affects your brain development. This can make it harder to learn and concentrate. Some of the brain changes are permanent and can affect your mood and ability to control your impulses as an adult.</a:t>
            </a:r>
          </a:p>
          <a:p>
            <a:r>
              <a:rPr lang="en-US" b="1" i="0" dirty="0">
                <a:solidFill>
                  <a:srgbClr val="000000"/>
                </a:solidFill>
                <a:effectLst/>
                <a:latin typeface="Arial" panose="020B0604020202020204" pitchFamily="34" charset="0"/>
              </a:rPr>
              <a:t>Sports:</a:t>
            </a:r>
            <a:r>
              <a:rPr lang="en-US" b="0" i="0" dirty="0">
                <a:solidFill>
                  <a:srgbClr val="000000"/>
                </a:solidFill>
                <a:effectLst/>
                <a:latin typeface="Arial" panose="020B0604020202020204" pitchFamily="34" charset="0"/>
              </a:rPr>
              <a:t> You want to do your best in sports, and vaping may lead to lung inflammation (irritation).</a:t>
            </a:r>
          </a:p>
          <a:p>
            <a:endParaRPr lang="en-US" dirty="0">
              <a:solidFill>
                <a:schemeClr val="tx1"/>
              </a:solidFill>
            </a:endParaRPr>
          </a:p>
          <a:p>
            <a:endParaRPr lang="en-US" dirty="0"/>
          </a:p>
        </p:txBody>
      </p:sp>
    </p:spTree>
    <p:extLst>
      <p:ext uri="{BB962C8B-B14F-4D97-AF65-F5344CB8AC3E}">
        <p14:creationId xmlns:p14="http://schemas.microsoft.com/office/powerpoint/2010/main" val="14992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5410-DFA8-6D73-28F6-11B85CC7B156}"/>
              </a:ext>
            </a:extLst>
          </p:cNvPr>
          <p:cNvSpPr>
            <a:spLocks noGrp="1"/>
          </p:cNvSpPr>
          <p:nvPr>
            <p:ph type="title"/>
          </p:nvPr>
        </p:nvSpPr>
        <p:spPr/>
        <p:txBody>
          <a:bodyPr/>
          <a:lstStyle/>
          <a:p>
            <a:r>
              <a:rPr lang="en-US" dirty="0"/>
              <a:t>Websites I used to crosscheck.</a:t>
            </a:r>
          </a:p>
        </p:txBody>
      </p:sp>
      <p:sp>
        <p:nvSpPr>
          <p:cNvPr id="3" name="Content Placeholder 2">
            <a:extLst>
              <a:ext uri="{FF2B5EF4-FFF2-40B4-BE49-F238E27FC236}">
                <a16:creationId xmlns:a16="http://schemas.microsoft.com/office/drawing/2014/main" id="{434C120C-084D-2A23-1CD0-FC1E69452DBD}"/>
              </a:ext>
            </a:extLst>
          </p:cNvPr>
          <p:cNvSpPr>
            <a:spLocks noGrp="1"/>
          </p:cNvSpPr>
          <p:nvPr>
            <p:ph idx="1"/>
          </p:nvPr>
        </p:nvSpPr>
        <p:spPr/>
        <p:txBody>
          <a:bodyPr/>
          <a:lstStyle/>
          <a:p>
            <a:r>
              <a:rPr lang="en-US" dirty="0">
                <a:hlinkClick r:id="rId2"/>
              </a:rPr>
              <a:t>https://my.clevelandclinic.org/health/articles/21162-vaping</a:t>
            </a:r>
            <a:endParaRPr lang="en-US" dirty="0"/>
          </a:p>
          <a:p>
            <a:r>
              <a:rPr lang="en-US" dirty="0">
                <a:hlinkClick r:id="rId3"/>
              </a:rPr>
              <a:t>https://kidshealth.org/en/teens/e-cigarettes.html</a:t>
            </a:r>
            <a:endParaRPr lang="en-US" dirty="0"/>
          </a:p>
          <a:p>
            <a:r>
              <a:rPr lang="en-US" dirty="0">
                <a:hlinkClick r:id="rId4"/>
              </a:rPr>
              <a:t>https://www.drugwatch.com/e-cigarettes/side-effects/</a:t>
            </a:r>
            <a:endParaRPr lang="en-US" dirty="0"/>
          </a:p>
          <a:p>
            <a:endParaRPr lang="en-US" dirty="0"/>
          </a:p>
        </p:txBody>
      </p:sp>
    </p:spTree>
    <p:extLst>
      <p:ext uri="{BB962C8B-B14F-4D97-AF65-F5344CB8AC3E}">
        <p14:creationId xmlns:p14="http://schemas.microsoft.com/office/powerpoint/2010/main" val="320881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D20A-853B-9DD5-A9FB-930A58F93B26}"/>
              </a:ext>
            </a:extLst>
          </p:cNvPr>
          <p:cNvSpPr>
            <a:spLocks noGrp="1"/>
          </p:cNvSpPr>
          <p:nvPr>
            <p:ph type="title"/>
          </p:nvPr>
        </p:nvSpPr>
        <p:spPr/>
        <p:txBody>
          <a:bodyPr/>
          <a:lstStyle/>
          <a:p>
            <a:r>
              <a:rPr lang="en-US" dirty="0"/>
              <a:t>Thank you for listening.</a:t>
            </a:r>
          </a:p>
        </p:txBody>
      </p:sp>
      <p:sp>
        <p:nvSpPr>
          <p:cNvPr id="3" name="Content Placeholder 2">
            <a:extLst>
              <a:ext uri="{FF2B5EF4-FFF2-40B4-BE49-F238E27FC236}">
                <a16:creationId xmlns:a16="http://schemas.microsoft.com/office/drawing/2014/main" id="{020A945C-C881-B3EC-1129-5F34D0FE8EB5}"/>
              </a:ext>
            </a:extLst>
          </p:cNvPr>
          <p:cNvSpPr>
            <a:spLocks noGrp="1"/>
          </p:cNvSpPr>
          <p:nvPr>
            <p:ph idx="1"/>
          </p:nvPr>
        </p:nvSpPr>
        <p:spPr/>
        <p:txBody>
          <a:bodyPr/>
          <a:lstStyle/>
          <a:p>
            <a:r>
              <a:rPr lang="en-US" dirty="0"/>
              <a:t>By Faris </a:t>
            </a:r>
            <a:r>
              <a:rPr lang="en-US" dirty="0" err="1"/>
              <a:t>madanat</a:t>
            </a:r>
            <a:r>
              <a:rPr lang="en-US"/>
              <a:t>. </a:t>
            </a:r>
            <a:endParaRPr lang="en-US" dirty="0"/>
          </a:p>
          <a:p>
            <a:endParaRPr lang="en-US" dirty="0"/>
          </a:p>
        </p:txBody>
      </p:sp>
    </p:spTree>
    <p:extLst>
      <p:ext uri="{BB962C8B-B14F-4D97-AF65-F5344CB8AC3E}">
        <p14:creationId xmlns:p14="http://schemas.microsoft.com/office/powerpoint/2010/main" val="25577047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16</TotalTime>
  <Words>282</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acumin-pro-wide</vt:lpstr>
      <vt:lpstr>Arial</vt:lpstr>
      <vt:lpstr>Garamond</vt:lpstr>
      <vt:lpstr>Source Sans Pro</vt:lpstr>
      <vt:lpstr>Organic</vt:lpstr>
      <vt:lpstr>Health risks of vaping</vt:lpstr>
      <vt:lpstr>What is vaping?</vt:lpstr>
      <vt:lpstr>What are the effects of vaping?</vt:lpstr>
      <vt:lpstr>What are the dangers of vaping?</vt:lpstr>
      <vt:lpstr>Should you quit vaping?</vt:lpstr>
      <vt:lpstr>Websites I used to crosscheck.</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risks of vaping</dc:title>
  <dc:creator>fares.madanat@nos.edu.jo</dc:creator>
  <cp:lastModifiedBy>fares.madanat@nos.edu.jo</cp:lastModifiedBy>
  <cp:revision>1</cp:revision>
  <dcterms:created xsi:type="dcterms:W3CDTF">2022-10-28T16:46:18Z</dcterms:created>
  <dcterms:modified xsi:type="dcterms:W3CDTF">2022-10-28T17:02:52Z</dcterms:modified>
</cp:coreProperties>
</file>