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59"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163337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328572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41263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585798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3903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1504056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2371137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3663757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146776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D54E67-5B7F-4355-B000-F7644867B24B}" type="datetimeFigureOut">
              <a:rPr lang="en-US" smtClean="0"/>
              <a:t>10/28/2022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2313429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D54E67-5B7F-4355-B000-F7644867B24B}"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458909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D54E67-5B7F-4355-B000-F7644867B24B}" type="datetimeFigureOut">
              <a:rPr lang="en-US" smtClean="0"/>
              <a:t>10/28/2022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308888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D54E67-5B7F-4355-B000-F7644867B24B}" type="datetimeFigureOut">
              <a:rPr lang="en-US" smtClean="0"/>
              <a:t>10/28/2022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2458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54E67-5B7F-4355-B000-F7644867B24B}" type="datetimeFigureOut">
              <a:rPr lang="en-US" smtClean="0"/>
              <a:t>10/28/2022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3695898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1D54E67-5B7F-4355-B000-F7644867B24B}"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1959954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1D54E67-5B7F-4355-B000-F7644867B24B}" type="datetimeFigureOut">
              <a:rPr lang="en-US" smtClean="0"/>
              <a:t>10/28/2022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FAC7A6-A021-4538-978E-35026B56559A}" type="slidenum">
              <a:rPr lang="en-US" smtClean="0"/>
              <a:t>‹#›</a:t>
            </a:fld>
            <a:endParaRPr lang="en-US"/>
          </a:p>
        </p:txBody>
      </p:sp>
    </p:spTree>
    <p:extLst>
      <p:ext uri="{BB962C8B-B14F-4D97-AF65-F5344CB8AC3E}">
        <p14:creationId xmlns:p14="http://schemas.microsoft.com/office/powerpoint/2010/main" val="4042058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D54E67-5B7F-4355-B000-F7644867B24B}" type="datetimeFigureOut">
              <a:rPr lang="en-US" smtClean="0"/>
              <a:t>10/28/2022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DFAC7A6-A021-4538-978E-35026B56559A}" type="slidenum">
              <a:rPr lang="en-US" smtClean="0"/>
              <a:t>‹#›</a:t>
            </a:fld>
            <a:endParaRPr lang="en-US"/>
          </a:p>
        </p:txBody>
      </p:sp>
    </p:spTree>
    <p:extLst>
      <p:ext uri="{BB962C8B-B14F-4D97-AF65-F5344CB8AC3E}">
        <p14:creationId xmlns:p14="http://schemas.microsoft.com/office/powerpoint/2010/main" val="3965072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hoosehelp.com/topics/anxiety/generalized-anxiety-disorder-in-children"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theconversation.com/seven-new-genes-linked-to-anxiety-disorders-42835" TargetMode="Externa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hyperlink" Target="https://socialsci.libretexts.org/Under_Construction/Book:_Human_Relations/Chapter_3:_Manage_Your_Stress/Section_3:"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researchoutreach.org/articles/anxiety-reducing-effects-cannabidiol-treatment-teenagers-social-anxiety-disorder/"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reakingthewheel.com/anxiety-and-stress-managment-game-devs/"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4288F-B992-41B1-8C48-C10123410FC4}"/>
              </a:ext>
            </a:extLst>
          </p:cNvPr>
          <p:cNvSpPr>
            <a:spLocks noGrp="1"/>
          </p:cNvSpPr>
          <p:nvPr>
            <p:ph type="ctrTitle"/>
          </p:nvPr>
        </p:nvSpPr>
        <p:spPr/>
        <p:txBody>
          <a:bodyPr/>
          <a:lstStyle/>
          <a:p>
            <a:r>
              <a:rPr lang="en-US" sz="7200" b="1" dirty="0" err="1"/>
              <a:t>Anxeity</a:t>
            </a:r>
            <a:r>
              <a:rPr lang="en-US" sz="7200" b="1" dirty="0"/>
              <a:t> Disorder</a:t>
            </a:r>
          </a:p>
        </p:txBody>
      </p:sp>
      <p:sp>
        <p:nvSpPr>
          <p:cNvPr id="3" name="Subtitle 2">
            <a:extLst>
              <a:ext uri="{FF2B5EF4-FFF2-40B4-BE49-F238E27FC236}">
                <a16:creationId xmlns:a16="http://schemas.microsoft.com/office/drawing/2014/main" id="{A483D8EA-BDA9-46C6-8601-B3CF84E355C3}"/>
              </a:ext>
            </a:extLst>
          </p:cNvPr>
          <p:cNvSpPr>
            <a:spLocks noGrp="1"/>
          </p:cNvSpPr>
          <p:nvPr>
            <p:ph type="subTitle" idx="1"/>
          </p:nvPr>
        </p:nvSpPr>
        <p:spPr/>
        <p:txBody>
          <a:bodyPr/>
          <a:lstStyle/>
          <a:p>
            <a:r>
              <a:rPr lang="en-US" b="1" dirty="0"/>
              <a:t>Done by: </a:t>
            </a:r>
            <a:r>
              <a:rPr lang="en-US" b="1" dirty="0" err="1"/>
              <a:t>Yann,Fawzi,Qais,Hamzeh</a:t>
            </a:r>
            <a:endParaRPr lang="en-US" b="1" dirty="0"/>
          </a:p>
        </p:txBody>
      </p:sp>
    </p:spTree>
    <p:extLst>
      <p:ext uri="{BB962C8B-B14F-4D97-AF65-F5344CB8AC3E}">
        <p14:creationId xmlns:p14="http://schemas.microsoft.com/office/powerpoint/2010/main" val="1790271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3A402-A52A-4B5C-83D0-2740A322D0A4}"/>
              </a:ext>
            </a:extLst>
          </p:cNvPr>
          <p:cNvSpPr>
            <a:spLocks noGrp="1"/>
          </p:cNvSpPr>
          <p:nvPr>
            <p:ph type="title"/>
          </p:nvPr>
        </p:nvSpPr>
        <p:spPr>
          <a:xfrm>
            <a:off x="499781" y="349819"/>
            <a:ext cx="8596668" cy="1320800"/>
          </a:xfrm>
        </p:spPr>
        <p:txBody>
          <a:bodyPr>
            <a:normAutofit/>
          </a:bodyPr>
          <a:lstStyle/>
          <a:p>
            <a:r>
              <a:rPr lang="en-US" sz="4000" b="1" dirty="0"/>
              <a:t>What is </a:t>
            </a:r>
            <a:r>
              <a:rPr lang="en-US" sz="4000" b="1" dirty="0" err="1"/>
              <a:t>Anxeity</a:t>
            </a:r>
            <a:r>
              <a:rPr lang="en-US" sz="4000" b="1" dirty="0"/>
              <a:t> ?</a:t>
            </a:r>
          </a:p>
        </p:txBody>
      </p:sp>
      <p:sp>
        <p:nvSpPr>
          <p:cNvPr id="4" name="Content Placeholder 3">
            <a:extLst>
              <a:ext uri="{FF2B5EF4-FFF2-40B4-BE49-F238E27FC236}">
                <a16:creationId xmlns:a16="http://schemas.microsoft.com/office/drawing/2014/main" id="{9152F704-1257-4078-B60F-05D5E9D8692E}"/>
              </a:ext>
            </a:extLst>
          </p:cNvPr>
          <p:cNvSpPr>
            <a:spLocks noGrp="1"/>
          </p:cNvSpPr>
          <p:nvPr>
            <p:ph idx="1"/>
          </p:nvPr>
        </p:nvSpPr>
        <p:spPr/>
        <p:txBody>
          <a:bodyPr>
            <a:normAutofit/>
          </a:bodyPr>
          <a:lstStyle/>
          <a:p>
            <a:r>
              <a:rPr lang="en-US" sz="2400" b="1" dirty="0"/>
              <a:t>Anxiety is a feeling of unease, such as worry or fear, that can be mild or severe .</a:t>
            </a:r>
          </a:p>
        </p:txBody>
      </p:sp>
      <p:pic>
        <p:nvPicPr>
          <p:cNvPr id="5" name="Picture 4">
            <a:extLst>
              <a:ext uri="{FF2B5EF4-FFF2-40B4-BE49-F238E27FC236}">
                <a16:creationId xmlns:a16="http://schemas.microsoft.com/office/drawing/2014/main" id="{1552C381-0865-40DD-BEA5-C3A02F2E0D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54096" y="3710684"/>
            <a:ext cx="4708807" cy="2978458"/>
          </a:xfrm>
          <a:prstGeom prst="rect">
            <a:avLst/>
          </a:prstGeom>
        </p:spPr>
      </p:pic>
      <p:pic>
        <p:nvPicPr>
          <p:cNvPr id="8" name="Picture 7">
            <a:extLst>
              <a:ext uri="{FF2B5EF4-FFF2-40B4-BE49-F238E27FC236}">
                <a16:creationId xmlns:a16="http://schemas.microsoft.com/office/drawing/2014/main" id="{76F9E25F-9E1D-452E-BF76-D13182FE0723}"/>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5802304" y="3839904"/>
            <a:ext cx="5712362" cy="3107292"/>
          </a:xfrm>
          <a:prstGeom prst="rect">
            <a:avLst/>
          </a:prstGeom>
        </p:spPr>
      </p:pic>
    </p:spTree>
    <p:extLst>
      <p:ext uri="{BB962C8B-B14F-4D97-AF65-F5344CB8AC3E}">
        <p14:creationId xmlns:p14="http://schemas.microsoft.com/office/powerpoint/2010/main" val="255102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1000"/>
                                        <p:tgtEl>
                                          <p:spTgt spid="4">
                                            <p:txEl>
                                              <p:pRg st="0" end="0"/>
                                            </p:txEl>
                                          </p:spTgt>
                                        </p:tgtEl>
                                      </p:cBhvr>
                                    </p:animEffect>
                                    <p:anim calcmode="lin" valueType="num">
                                      <p:cBhvr>
                                        <p:cTn id="1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5F020-4296-48A9-8CBC-826F3157B65D}"/>
              </a:ext>
            </a:extLst>
          </p:cNvPr>
          <p:cNvSpPr>
            <a:spLocks noGrp="1"/>
          </p:cNvSpPr>
          <p:nvPr>
            <p:ph type="title"/>
          </p:nvPr>
        </p:nvSpPr>
        <p:spPr/>
        <p:txBody>
          <a:bodyPr/>
          <a:lstStyle/>
          <a:p>
            <a:r>
              <a:rPr lang="en-US" b="1" dirty="0"/>
              <a:t>What causes anxiety in students (teenagers)? </a:t>
            </a:r>
          </a:p>
        </p:txBody>
      </p:sp>
      <p:sp>
        <p:nvSpPr>
          <p:cNvPr id="3" name="Content Placeholder 2">
            <a:extLst>
              <a:ext uri="{FF2B5EF4-FFF2-40B4-BE49-F238E27FC236}">
                <a16:creationId xmlns:a16="http://schemas.microsoft.com/office/drawing/2014/main" id="{7DD4A800-AC0D-43B3-9D6D-8266792DBF1F}"/>
              </a:ext>
            </a:extLst>
          </p:cNvPr>
          <p:cNvSpPr>
            <a:spLocks noGrp="1"/>
          </p:cNvSpPr>
          <p:nvPr>
            <p:ph idx="1"/>
          </p:nvPr>
        </p:nvSpPr>
        <p:spPr>
          <a:xfrm>
            <a:off x="838200" y="1825625"/>
            <a:ext cx="8474476" cy="4351338"/>
          </a:xfrm>
        </p:spPr>
        <p:txBody>
          <a:bodyPr>
            <a:normAutofit/>
          </a:bodyPr>
          <a:lstStyle/>
          <a:p>
            <a:r>
              <a:rPr lang="en-US" sz="2400" b="1" dirty="0"/>
              <a:t>Mental health challenges may come about as a reaction to environmental stressors, including trauma, the death of a loved one, school issues, and/or experiencing bullying</a:t>
            </a:r>
            <a:r>
              <a:rPr lang="en-US" sz="2400" dirty="0"/>
              <a:t>.</a:t>
            </a:r>
            <a:r>
              <a:rPr lang="en-US" sz="2400" b="1" dirty="0"/>
              <a:t> All these factors—and more—can lead to anxiety In kids and adolescents.</a:t>
            </a:r>
          </a:p>
        </p:txBody>
      </p:sp>
      <p:pic>
        <p:nvPicPr>
          <p:cNvPr id="5" name="Picture 4">
            <a:extLst>
              <a:ext uri="{FF2B5EF4-FFF2-40B4-BE49-F238E27FC236}">
                <a16:creationId xmlns:a16="http://schemas.microsoft.com/office/drawing/2014/main" id="{7F66E427-6924-4AD6-901E-AD4A6140B65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097651" y="3773992"/>
            <a:ext cx="5131949" cy="2860634"/>
          </a:xfrm>
          <a:prstGeom prst="rect">
            <a:avLst/>
          </a:prstGeom>
        </p:spPr>
      </p:pic>
    </p:spTree>
    <p:extLst>
      <p:ext uri="{BB962C8B-B14F-4D97-AF65-F5344CB8AC3E}">
        <p14:creationId xmlns:p14="http://schemas.microsoft.com/office/powerpoint/2010/main" val="218779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34A7A-C4AB-43CA-94CC-B93838B88E3E}"/>
              </a:ext>
            </a:extLst>
          </p:cNvPr>
          <p:cNvSpPr>
            <a:spLocks noGrp="1"/>
          </p:cNvSpPr>
          <p:nvPr>
            <p:ph type="ctrTitle"/>
          </p:nvPr>
        </p:nvSpPr>
        <p:spPr>
          <a:xfrm>
            <a:off x="1507067" y="473336"/>
            <a:ext cx="7766936" cy="1731982"/>
          </a:xfrm>
        </p:spPr>
        <p:txBody>
          <a:bodyPr/>
          <a:lstStyle/>
          <a:p>
            <a:pPr algn="l"/>
            <a:r>
              <a:rPr lang="en-US" sz="4400" b="1" dirty="0"/>
              <a:t>What are the examples of anxiety ?</a:t>
            </a:r>
          </a:p>
        </p:txBody>
      </p:sp>
      <p:sp>
        <p:nvSpPr>
          <p:cNvPr id="3" name="Subtitle 2">
            <a:extLst>
              <a:ext uri="{FF2B5EF4-FFF2-40B4-BE49-F238E27FC236}">
                <a16:creationId xmlns:a16="http://schemas.microsoft.com/office/drawing/2014/main" id="{A9B46CC0-FF16-48F3-A3B6-EF53715956C1}"/>
              </a:ext>
            </a:extLst>
          </p:cNvPr>
          <p:cNvSpPr>
            <a:spLocks noGrp="1"/>
          </p:cNvSpPr>
          <p:nvPr>
            <p:ph type="subTitle" idx="1"/>
          </p:nvPr>
        </p:nvSpPr>
        <p:spPr>
          <a:xfrm>
            <a:off x="958427" y="2441987"/>
            <a:ext cx="7766936" cy="4421392"/>
          </a:xfrm>
        </p:spPr>
        <p:txBody>
          <a:bodyPr>
            <a:normAutofit/>
          </a:bodyPr>
          <a:lstStyle/>
          <a:p>
            <a:pPr algn="l"/>
            <a:r>
              <a:rPr lang="en-US" sz="2800" b="1" dirty="0"/>
              <a:t>Examples of anxiety disorders include generalized anxiety disorder, social anxiety disorder (social phobia), specific phobias and separation anxiety disorder. You can have more than one anxiety disorder. Sometimes anxiety results from a medical condition that needs treatment.</a:t>
            </a:r>
          </a:p>
        </p:txBody>
      </p:sp>
    </p:spTree>
    <p:extLst>
      <p:ext uri="{BB962C8B-B14F-4D97-AF65-F5344CB8AC3E}">
        <p14:creationId xmlns:p14="http://schemas.microsoft.com/office/powerpoint/2010/main" val="370354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15FF833-361E-4DDD-B6B7-AE575A859F40}"/>
              </a:ext>
            </a:extLst>
          </p:cNvPr>
          <p:cNvSpPr>
            <a:spLocks noGrp="1"/>
          </p:cNvSpPr>
          <p:nvPr>
            <p:ph type="title"/>
          </p:nvPr>
        </p:nvSpPr>
        <p:spPr/>
        <p:txBody>
          <a:bodyPr>
            <a:noAutofit/>
          </a:bodyPr>
          <a:lstStyle/>
          <a:p>
            <a:r>
              <a:rPr lang="en-US" sz="4400" dirty="0"/>
              <a:t>What are the symptoms of anxiety ?</a:t>
            </a:r>
          </a:p>
        </p:txBody>
      </p:sp>
      <p:sp>
        <p:nvSpPr>
          <p:cNvPr id="5" name="Content Placeholder 4">
            <a:extLst>
              <a:ext uri="{FF2B5EF4-FFF2-40B4-BE49-F238E27FC236}">
                <a16:creationId xmlns:a16="http://schemas.microsoft.com/office/drawing/2014/main" id="{3B5C41B8-7AEF-4157-A47D-BE30F3CB9766}"/>
              </a:ext>
            </a:extLst>
          </p:cNvPr>
          <p:cNvSpPr>
            <a:spLocks noGrp="1"/>
          </p:cNvSpPr>
          <p:nvPr>
            <p:ph idx="1"/>
          </p:nvPr>
        </p:nvSpPr>
        <p:spPr/>
        <p:txBody>
          <a:bodyPr>
            <a:normAutofit/>
          </a:bodyPr>
          <a:lstStyle/>
          <a:p>
            <a:r>
              <a:rPr lang="en-US" sz="2400" b="1" dirty="0"/>
              <a:t>Blushing, sweating, or trembling</a:t>
            </a:r>
          </a:p>
          <a:p>
            <a:r>
              <a:rPr lang="en-US" sz="2400" b="1" dirty="0"/>
              <a:t>Pounding or racing heart</a:t>
            </a:r>
          </a:p>
          <a:p>
            <a:r>
              <a:rPr lang="en-US" sz="2400" b="1" dirty="0"/>
              <a:t>Stomachaches</a:t>
            </a:r>
          </a:p>
          <a:p>
            <a:r>
              <a:rPr lang="en-US" sz="2400" b="1" dirty="0"/>
              <a:t>Rigid body posture or speaking with an overly soft voice</a:t>
            </a:r>
          </a:p>
          <a:p>
            <a:r>
              <a:rPr lang="en-US" sz="2400" b="1" dirty="0"/>
              <a:t>Difficulty making eye contact or being around people they don’t know</a:t>
            </a:r>
          </a:p>
          <a:p>
            <a:r>
              <a:rPr lang="en-US" sz="2400" b="1" dirty="0"/>
              <a:t>Feelings of self-consciousness or fear that people will judge them negatively</a:t>
            </a:r>
          </a:p>
          <a:p>
            <a:endParaRPr lang="en-US" dirty="0"/>
          </a:p>
        </p:txBody>
      </p:sp>
      <p:pic>
        <p:nvPicPr>
          <p:cNvPr id="8" name="Picture 7">
            <a:extLst>
              <a:ext uri="{FF2B5EF4-FFF2-40B4-BE49-F238E27FC236}">
                <a16:creationId xmlns:a16="http://schemas.microsoft.com/office/drawing/2014/main" id="{8C6D438D-DD1E-47F9-8367-2A918A5AE3D7}"/>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688061" y="1251751"/>
            <a:ext cx="3670730" cy="2177249"/>
          </a:xfrm>
          <a:prstGeom prst="rect">
            <a:avLst/>
          </a:prstGeom>
        </p:spPr>
      </p:pic>
    </p:spTree>
    <p:extLst>
      <p:ext uri="{BB962C8B-B14F-4D97-AF65-F5344CB8AC3E}">
        <p14:creationId xmlns:p14="http://schemas.microsoft.com/office/powerpoint/2010/main" val="1501741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anim calcmode="lin" valueType="num">
                                      <p:cBhvr>
                                        <p:cTn id="1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1000"/>
                                        <p:tgtEl>
                                          <p:spTgt spid="5">
                                            <p:txEl>
                                              <p:pRg st="2" end="2"/>
                                            </p:txEl>
                                          </p:spTgt>
                                        </p:tgtEl>
                                      </p:cBhvr>
                                    </p:animEffect>
                                    <p:anim calcmode="lin" valueType="num">
                                      <p:cBhvr>
                                        <p:cTn id="2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1000"/>
                                        <p:tgtEl>
                                          <p:spTgt spid="5">
                                            <p:txEl>
                                              <p:pRg st="3" end="3"/>
                                            </p:txEl>
                                          </p:spTgt>
                                        </p:tgtEl>
                                      </p:cBhvr>
                                    </p:animEffect>
                                    <p:anim calcmode="lin" valueType="num">
                                      <p:cBhvr>
                                        <p:cTn id="28"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1000"/>
                                        <p:tgtEl>
                                          <p:spTgt spid="5">
                                            <p:txEl>
                                              <p:pRg st="4" end="4"/>
                                            </p:txEl>
                                          </p:spTgt>
                                        </p:tgtEl>
                                      </p:cBhvr>
                                    </p:animEffect>
                                    <p:anim calcmode="lin" valueType="num">
                                      <p:cBhvr>
                                        <p:cTn id="3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1000"/>
                                        <p:tgtEl>
                                          <p:spTgt spid="5">
                                            <p:txEl>
                                              <p:pRg st="5" end="5"/>
                                            </p:txEl>
                                          </p:spTgt>
                                        </p:tgtEl>
                                      </p:cBhvr>
                                    </p:animEffect>
                                    <p:anim calcmode="lin" valueType="num">
                                      <p:cBhvr>
                                        <p:cTn id="38"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randombar(horizontal)">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33FEB46-2530-4A1A-A63A-78DBF0EBADAA}"/>
              </a:ext>
            </a:extLst>
          </p:cNvPr>
          <p:cNvSpPr>
            <a:spLocks noGrp="1"/>
          </p:cNvSpPr>
          <p:nvPr>
            <p:ph type="ctrTitle"/>
          </p:nvPr>
        </p:nvSpPr>
        <p:spPr>
          <a:xfrm>
            <a:off x="1524000" y="241159"/>
            <a:ext cx="9144000" cy="2102546"/>
          </a:xfrm>
        </p:spPr>
        <p:txBody>
          <a:bodyPr/>
          <a:lstStyle/>
          <a:p>
            <a:pPr algn="l"/>
            <a:r>
              <a:rPr lang="en-US" sz="4400" b="1" dirty="0"/>
              <a:t>Is anxiety a mental illness </a:t>
            </a:r>
            <a:r>
              <a:rPr lang="en-US" b="1" dirty="0"/>
              <a:t>?</a:t>
            </a:r>
            <a:br>
              <a:rPr lang="en-US" b="1" dirty="0"/>
            </a:br>
            <a:endParaRPr lang="en-US" b="1" dirty="0"/>
          </a:p>
        </p:txBody>
      </p:sp>
      <p:sp>
        <p:nvSpPr>
          <p:cNvPr id="3" name="Subtitle 2">
            <a:extLst>
              <a:ext uri="{FF2B5EF4-FFF2-40B4-BE49-F238E27FC236}">
                <a16:creationId xmlns:a16="http://schemas.microsoft.com/office/drawing/2014/main" id="{97E7D583-D465-4F3C-BE5E-5E862DD7C222}"/>
              </a:ext>
            </a:extLst>
          </p:cNvPr>
          <p:cNvSpPr>
            <a:spLocks noGrp="1"/>
          </p:cNvSpPr>
          <p:nvPr>
            <p:ph type="subTitle" idx="1"/>
          </p:nvPr>
        </p:nvSpPr>
        <p:spPr/>
        <p:txBody>
          <a:bodyPr>
            <a:normAutofit/>
          </a:bodyPr>
          <a:lstStyle/>
          <a:p>
            <a:endParaRPr lang="en-US" dirty="0"/>
          </a:p>
          <a:p>
            <a:br>
              <a:rPr lang="en-US" dirty="0"/>
            </a:br>
            <a:endParaRPr lang="en-US" dirty="0"/>
          </a:p>
        </p:txBody>
      </p:sp>
      <p:sp>
        <p:nvSpPr>
          <p:cNvPr id="4" name="Rectangle 3">
            <a:extLst>
              <a:ext uri="{FF2B5EF4-FFF2-40B4-BE49-F238E27FC236}">
                <a16:creationId xmlns:a16="http://schemas.microsoft.com/office/drawing/2014/main" id="{48513D3A-B1A3-4A12-A95C-C38D5DF337C2}"/>
              </a:ext>
            </a:extLst>
          </p:cNvPr>
          <p:cNvSpPr/>
          <p:nvPr/>
        </p:nvSpPr>
        <p:spPr>
          <a:xfrm>
            <a:off x="1967883" y="2612189"/>
            <a:ext cx="7620000" cy="3662541"/>
          </a:xfrm>
          <a:prstGeom prst="rect">
            <a:avLst/>
          </a:prstGeom>
        </p:spPr>
        <p:txBody>
          <a:bodyPr wrap="square">
            <a:spAutoFit/>
          </a:bodyPr>
          <a:lstStyle/>
          <a:p>
            <a:r>
              <a:rPr lang="en-US" sz="2800" dirty="0"/>
              <a:t> </a:t>
            </a:r>
            <a:r>
              <a:rPr lang="en-US" sz="2800" b="1" dirty="0">
                <a:solidFill>
                  <a:srgbClr val="202124"/>
                </a:solidFill>
                <a:latin typeface="Helvetica Neue"/>
              </a:rPr>
              <a:t>Anxiety disorders are the most common of mental disorders and affect nearly 30% of adults at some point in their lives. But anxiety disorders are treatable and a number of effective treatments are available. Treatment helps most people lead normal productive lives.</a:t>
            </a:r>
          </a:p>
          <a:p>
            <a:br>
              <a:rPr lang="en-US" b="1" dirty="0">
                <a:solidFill>
                  <a:srgbClr val="202124"/>
                </a:solidFill>
                <a:latin typeface="Helvetica Neue"/>
              </a:rPr>
            </a:br>
            <a:endParaRPr lang="en-US" b="1" dirty="0"/>
          </a:p>
        </p:txBody>
      </p:sp>
      <p:pic>
        <p:nvPicPr>
          <p:cNvPr id="7" name="Picture 6">
            <a:extLst>
              <a:ext uri="{FF2B5EF4-FFF2-40B4-BE49-F238E27FC236}">
                <a16:creationId xmlns:a16="http://schemas.microsoft.com/office/drawing/2014/main" id="{B95F2684-20C8-44E5-A4A6-FF5573FD592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010835" y="3770248"/>
            <a:ext cx="2826058" cy="2754967"/>
          </a:xfrm>
          <a:prstGeom prst="rect">
            <a:avLst/>
          </a:prstGeom>
        </p:spPr>
      </p:pic>
    </p:spTree>
    <p:extLst>
      <p:ext uri="{BB962C8B-B14F-4D97-AF65-F5344CB8AC3E}">
        <p14:creationId xmlns:p14="http://schemas.microsoft.com/office/powerpoint/2010/main" val="278417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91C3B-5E2F-40B4-84B6-46EED7488197}"/>
              </a:ext>
            </a:extLst>
          </p:cNvPr>
          <p:cNvSpPr>
            <a:spLocks noGrp="1"/>
          </p:cNvSpPr>
          <p:nvPr>
            <p:ph type="ctrTitle"/>
          </p:nvPr>
        </p:nvSpPr>
        <p:spPr/>
        <p:txBody>
          <a:bodyPr/>
          <a:lstStyle/>
          <a:p>
            <a:pPr algn="ctr"/>
            <a:r>
              <a:rPr lang="en-US" sz="8000" b="1" dirty="0"/>
              <a:t>Thank you</a:t>
            </a:r>
          </a:p>
        </p:txBody>
      </p:sp>
      <p:sp>
        <p:nvSpPr>
          <p:cNvPr id="3" name="Subtitle 2">
            <a:extLst>
              <a:ext uri="{FF2B5EF4-FFF2-40B4-BE49-F238E27FC236}">
                <a16:creationId xmlns:a16="http://schemas.microsoft.com/office/drawing/2014/main" id="{1C5032FB-8617-407D-9F01-05535AEF309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0582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212</TotalTime>
  <Words>252</Words>
  <Application>Microsoft Office PowerPoint</Application>
  <PresentationFormat>Widescreen</PresentationFormat>
  <Paragraphs>21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Helvetica Neue</vt:lpstr>
      <vt:lpstr>Trebuchet MS</vt:lpstr>
      <vt:lpstr>Wingdings 3</vt:lpstr>
      <vt:lpstr>Facet</vt:lpstr>
      <vt:lpstr>Anxeity Disorder</vt:lpstr>
      <vt:lpstr>What is Anxeity ?</vt:lpstr>
      <vt:lpstr>What causes anxiety in students (teenagers)? </vt:lpstr>
      <vt:lpstr>What are the examples of anxiety ?</vt:lpstr>
      <vt:lpstr>What are the symptoms of anxiety ?</vt:lpstr>
      <vt:lpstr>Is anxiety a mental illness ? </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Anxeity Disorder</dc:title>
  <dc:creator>M.Shnoudeh</dc:creator>
  <cp:lastModifiedBy>M.Shnoudeh</cp:lastModifiedBy>
  <cp:revision>15</cp:revision>
  <dcterms:created xsi:type="dcterms:W3CDTF">2022-10-18T15:21:40Z</dcterms:created>
  <dcterms:modified xsi:type="dcterms:W3CDTF">2022-10-28T08:50:07Z</dcterms:modified>
</cp:coreProperties>
</file>