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EmEONY4/VFMoniTikFNXJAYpP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4da3fb64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14da3fb649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0"/>
          <p:cNvGrpSpPr/>
          <p:nvPr/>
        </p:nvGrpSpPr>
        <p:grpSpPr>
          <a:xfrm>
            <a:off x="0" y="-2373"/>
            <a:ext cx="12192000" cy="6867027"/>
            <a:chOff x="0" y="-2373"/>
            <a:chExt cx="12192000" cy="6867027"/>
          </a:xfrm>
        </p:grpSpPr>
        <p:sp>
          <p:nvSpPr>
            <p:cNvPr id="24" name="Google Shape;24;p1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10"/>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3" name="Google Shape;33;p10"/>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0"/>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5" name="Shape 125"/>
        <p:cNvGrpSpPr/>
        <p:nvPr/>
      </p:nvGrpSpPr>
      <p:grpSpPr>
        <a:xfrm>
          <a:off x="0" y="0"/>
          <a:ext cx="0" cy="0"/>
          <a:chOff x="0" y="0"/>
          <a:chExt cx="0" cy="0"/>
        </a:xfrm>
      </p:grpSpPr>
      <p:grpSp>
        <p:nvGrpSpPr>
          <p:cNvPr id="126" name="Google Shape;126;p19"/>
          <p:cNvGrpSpPr/>
          <p:nvPr/>
        </p:nvGrpSpPr>
        <p:grpSpPr>
          <a:xfrm>
            <a:off x="0" y="-2373"/>
            <a:ext cx="12192000" cy="6867027"/>
            <a:chOff x="0" y="-2373"/>
            <a:chExt cx="12192000" cy="6867027"/>
          </a:xfrm>
        </p:grpSpPr>
        <p:sp>
          <p:nvSpPr>
            <p:cNvPr id="127" name="Google Shape;127;p1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5" name="Google Shape;135;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6" name="Google Shape;136;p19"/>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9"/>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8" name="Google Shape;138;p19"/>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9" name="Google Shape;139;p1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3" name="Shape 143"/>
        <p:cNvGrpSpPr/>
        <p:nvPr/>
      </p:nvGrpSpPr>
      <p:grpSpPr>
        <a:xfrm>
          <a:off x="0" y="0"/>
          <a:ext cx="0" cy="0"/>
          <a:chOff x="0" y="0"/>
          <a:chExt cx="0" cy="0"/>
        </a:xfrm>
      </p:grpSpPr>
      <p:grpSp>
        <p:nvGrpSpPr>
          <p:cNvPr id="144" name="Google Shape;144;p20"/>
          <p:cNvGrpSpPr/>
          <p:nvPr/>
        </p:nvGrpSpPr>
        <p:grpSpPr>
          <a:xfrm>
            <a:off x="0" y="-2373"/>
            <a:ext cx="12192000" cy="6867027"/>
            <a:chOff x="0" y="-2373"/>
            <a:chExt cx="12192000" cy="6867027"/>
          </a:xfrm>
        </p:grpSpPr>
        <p:sp>
          <p:nvSpPr>
            <p:cNvPr id="145" name="Google Shape;145;p2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3" name="Google Shape;153;p2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20"/>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0"/>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6" name="Google Shape;156;p2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60" name="Shape 160"/>
        <p:cNvGrpSpPr/>
        <p:nvPr/>
      </p:nvGrpSpPr>
      <p:grpSpPr>
        <a:xfrm>
          <a:off x="0" y="0"/>
          <a:ext cx="0" cy="0"/>
          <a:chOff x="0" y="0"/>
          <a:chExt cx="0" cy="0"/>
        </a:xfrm>
      </p:grpSpPr>
      <p:grpSp>
        <p:nvGrpSpPr>
          <p:cNvPr id="161" name="Google Shape;161;p21"/>
          <p:cNvGrpSpPr/>
          <p:nvPr/>
        </p:nvGrpSpPr>
        <p:grpSpPr>
          <a:xfrm>
            <a:off x="0" y="-2373"/>
            <a:ext cx="12192000" cy="6867027"/>
            <a:chOff x="0" y="-2373"/>
            <a:chExt cx="12192000" cy="6867027"/>
          </a:xfrm>
        </p:grpSpPr>
        <p:sp>
          <p:nvSpPr>
            <p:cNvPr id="162" name="Google Shape;162;p2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2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21"/>
          <p:cNvSpPr txBox="1"/>
          <p:nvPr/>
        </p:nvSpPr>
        <p:spPr>
          <a:xfrm>
            <a:off x="9719438" y="2631815"/>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9600" u="none" cap="none" strike="noStrike">
                <a:solidFill>
                  <a:schemeClr val="accent1"/>
                </a:solidFill>
                <a:latin typeface="Arial"/>
                <a:ea typeface="Arial"/>
                <a:cs typeface="Arial"/>
                <a:sym typeface="Arial"/>
              </a:rPr>
              <a:t>”</a:t>
            </a:r>
            <a:endParaRPr/>
          </a:p>
        </p:txBody>
      </p:sp>
      <p:sp>
        <p:nvSpPr>
          <p:cNvPr id="172" name="Google Shape;172;p21"/>
          <p:cNvSpPr txBox="1"/>
          <p:nvPr/>
        </p:nvSpPr>
        <p:spPr>
          <a:xfrm>
            <a:off x="898295" y="591093"/>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9600" u="none" cap="none" strike="noStrike">
                <a:solidFill>
                  <a:schemeClr val="accent1"/>
                </a:solidFill>
                <a:latin typeface="Arial"/>
                <a:ea typeface="Arial"/>
                <a:cs typeface="Arial"/>
                <a:sym typeface="Arial"/>
              </a:rPr>
              <a:t>“</a:t>
            </a:r>
            <a:endParaRPr/>
          </a:p>
        </p:txBody>
      </p:sp>
      <p:sp>
        <p:nvSpPr>
          <p:cNvPr id="173" name="Google Shape;173;p21"/>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1"/>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21"/>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6" name="Google Shape;176;p2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80" name="Shape 180"/>
        <p:cNvGrpSpPr/>
        <p:nvPr/>
      </p:nvGrpSpPr>
      <p:grpSpPr>
        <a:xfrm>
          <a:off x="0" y="0"/>
          <a:ext cx="0" cy="0"/>
          <a:chOff x="0" y="0"/>
          <a:chExt cx="0" cy="0"/>
        </a:xfrm>
      </p:grpSpPr>
      <p:grpSp>
        <p:nvGrpSpPr>
          <p:cNvPr id="181" name="Google Shape;181;p22"/>
          <p:cNvGrpSpPr/>
          <p:nvPr/>
        </p:nvGrpSpPr>
        <p:grpSpPr>
          <a:xfrm>
            <a:off x="0" y="-2373"/>
            <a:ext cx="12192000" cy="6867027"/>
            <a:chOff x="0" y="-2373"/>
            <a:chExt cx="12192000" cy="6867027"/>
          </a:xfrm>
        </p:grpSpPr>
        <p:sp>
          <p:nvSpPr>
            <p:cNvPr id="182" name="Google Shape;182;p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2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22"/>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2"/>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3" name="Google Shape;193;p2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2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3"/>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0" name="Google Shape;200;p23"/>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1" name="Google Shape;201;p23"/>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2" name="Google Shape;202;p23"/>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3" name="Google Shape;203;p23"/>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4" name="Google Shape;204;p23"/>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5" name="Google Shape;205;p23"/>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206" name="Google Shape;206;p23"/>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207" name="Google Shape;207;p2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0" name="Shape 210"/>
        <p:cNvGrpSpPr/>
        <p:nvPr/>
      </p:nvGrpSpPr>
      <p:grpSpPr>
        <a:xfrm>
          <a:off x="0" y="0"/>
          <a:ext cx="0" cy="0"/>
          <a:chOff x="0" y="0"/>
          <a:chExt cx="0" cy="0"/>
        </a:xfrm>
      </p:grpSpPr>
      <p:sp>
        <p:nvSpPr>
          <p:cNvPr id="211" name="Google Shape;211;p2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4"/>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24"/>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4" name="Google Shape;214;p24"/>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5" name="Google Shape;215;p24"/>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6" name="Google Shape;216;p24"/>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7" name="Google Shape;217;p24"/>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8" name="Google Shape;218;p24"/>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9" name="Google Shape;219;p24"/>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20" name="Google Shape;220;p24"/>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1" name="Google Shape;221;p24"/>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2" name="Google Shape;222;p24"/>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3" name="Google Shape;223;p2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6" name="Shape 226"/>
        <p:cNvGrpSpPr/>
        <p:nvPr/>
      </p:nvGrpSpPr>
      <p:grpSpPr>
        <a:xfrm>
          <a:off x="0" y="0"/>
          <a:ext cx="0" cy="0"/>
          <a:chOff x="0" y="0"/>
          <a:chExt cx="0" cy="0"/>
        </a:xfrm>
      </p:grpSpPr>
      <p:sp>
        <p:nvSpPr>
          <p:cNvPr id="227" name="Google Shape;227;p25"/>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25"/>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9" name="Google Shape;229;p2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26"/>
          <p:cNvGrpSpPr/>
          <p:nvPr/>
        </p:nvGrpSpPr>
        <p:grpSpPr>
          <a:xfrm>
            <a:off x="0" y="-2373"/>
            <a:ext cx="12192000" cy="6867027"/>
            <a:chOff x="0" y="-2373"/>
            <a:chExt cx="12192000" cy="6867027"/>
          </a:xfrm>
        </p:grpSpPr>
        <p:sp>
          <p:nvSpPr>
            <p:cNvPr id="234" name="Google Shape;234;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26"/>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6"/>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6" name="Google Shape;246;p2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2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1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0" name="Google Shape;40;p1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3" name="Shape 43"/>
        <p:cNvGrpSpPr/>
        <p:nvPr/>
      </p:nvGrpSpPr>
      <p:grpSpPr>
        <a:xfrm>
          <a:off x="0" y="0"/>
          <a:ext cx="0" cy="0"/>
          <a:chOff x="0" y="0"/>
          <a:chExt cx="0" cy="0"/>
        </a:xfrm>
      </p:grpSpPr>
      <p:grpSp>
        <p:nvGrpSpPr>
          <p:cNvPr id="44" name="Google Shape;44;p12"/>
          <p:cNvGrpSpPr/>
          <p:nvPr/>
        </p:nvGrpSpPr>
        <p:grpSpPr>
          <a:xfrm>
            <a:off x="0" y="-2373"/>
            <a:ext cx="12192000" cy="6867027"/>
            <a:chOff x="0" y="-2373"/>
            <a:chExt cx="12192000" cy="6867027"/>
          </a:xfrm>
        </p:grpSpPr>
        <p:sp>
          <p:nvSpPr>
            <p:cNvPr id="45" name="Google Shape;45;p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2"/>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2"/>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2"/>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4" name="Google Shape;54;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 name="Google Shape;55;p12"/>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7" name="Google Shape;57;p1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13"/>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5" name="Google Shape;65;p1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1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1" name="Google Shape;71;p14"/>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2" name="Google Shape;72;p14"/>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3" name="Google Shape;73;p14"/>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1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2" name="Shape 82"/>
        <p:cNvGrpSpPr/>
        <p:nvPr/>
      </p:nvGrpSpPr>
      <p:grpSpPr>
        <a:xfrm>
          <a:off x="0" y="0"/>
          <a:ext cx="0" cy="0"/>
          <a:chOff x="0" y="0"/>
          <a:chExt cx="0" cy="0"/>
        </a:xfrm>
      </p:grpSpPr>
      <p:sp>
        <p:nvSpPr>
          <p:cNvPr id="83" name="Google Shape;83;p1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7" name="Shape 87"/>
        <p:cNvGrpSpPr/>
        <p:nvPr/>
      </p:nvGrpSpPr>
      <p:grpSpPr>
        <a:xfrm>
          <a:off x="0" y="0"/>
          <a:ext cx="0" cy="0"/>
          <a:chOff x="0" y="0"/>
          <a:chExt cx="0" cy="0"/>
        </a:xfrm>
      </p:grpSpPr>
      <p:grpSp>
        <p:nvGrpSpPr>
          <p:cNvPr id="88" name="Google Shape;88;p17"/>
          <p:cNvGrpSpPr/>
          <p:nvPr/>
        </p:nvGrpSpPr>
        <p:grpSpPr>
          <a:xfrm>
            <a:off x="0" y="-2373"/>
            <a:ext cx="12192000" cy="6867027"/>
            <a:chOff x="0" y="-2373"/>
            <a:chExt cx="12192000" cy="6867027"/>
          </a:xfrm>
        </p:grpSpPr>
        <p:sp>
          <p:nvSpPr>
            <p:cNvPr id="89" name="Google Shape;89;p1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8" name="Google Shape;98;p1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9" name="Google Shape;99;p17"/>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1" name="Google Shape;101;p17"/>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2" name="Google Shape;102;p1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6" name="Shape 106"/>
        <p:cNvGrpSpPr/>
        <p:nvPr/>
      </p:nvGrpSpPr>
      <p:grpSpPr>
        <a:xfrm>
          <a:off x="0" y="0"/>
          <a:ext cx="0" cy="0"/>
          <a:chOff x="0" y="0"/>
          <a:chExt cx="0" cy="0"/>
        </a:xfrm>
      </p:grpSpPr>
      <p:grpSp>
        <p:nvGrpSpPr>
          <p:cNvPr id="107" name="Google Shape;107;p18"/>
          <p:cNvGrpSpPr/>
          <p:nvPr/>
        </p:nvGrpSpPr>
        <p:grpSpPr>
          <a:xfrm>
            <a:off x="0" y="-2373"/>
            <a:ext cx="12192000" cy="6867027"/>
            <a:chOff x="0" y="-2373"/>
            <a:chExt cx="12192000" cy="6867027"/>
          </a:xfrm>
        </p:grpSpPr>
        <p:sp>
          <p:nvSpPr>
            <p:cNvPr id="108" name="Google Shape;108;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18"/>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8" name="Google Shape;118;p18"/>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0" name="Google Shape;120;p18"/>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1" name="Google Shape;121;p1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9"/>
          <p:cNvGrpSpPr/>
          <p:nvPr/>
        </p:nvGrpSpPr>
        <p:grpSpPr>
          <a:xfrm>
            <a:off x="0" y="-2373"/>
            <a:ext cx="12192000" cy="6867027"/>
            <a:chOff x="0" y="-2373"/>
            <a:chExt cx="12192000" cy="6867027"/>
          </a:xfrm>
        </p:grpSpPr>
        <p:sp>
          <p:nvSpPr>
            <p:cNvPr id="7" name="Google Shape;7;p9"/>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9"/>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9"/>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mayoclinic.org/diseases-conditions/eating-disorders/symptoms-causes/syc-20353603" TargetMode="External"/><Relationship Id="rId4" Type="http://schemas.openxmlformats.org/officeDocument/2006/relationships/hyperlink" Target="https://www.turnbridge.com/news-events/latest-articles/effects-of-eating-disorders/" TargetMode="External"/><Relationship Id="rId5" Type="http://schemas.openxmlformats.org/officeDocument/2006/relationships/hyperlink" Target="https://www.beateatingdisorders.org.uk/get-information-and-support/get-help-for-myself/recovery/" TargetMode="External"/><Relationship Id="rId6" Type="http://schemas.openxmlformats.org/officeDocument/2006/relationships/hyperlink" Target="https://www.mayoclinic.org/diseases-conditions/eating-disorders/in-depth/eating-disorder-treatment/art-20046234" TargetMode="External"/><Relationship Id="rId7" Type="http://schemas.openxmlformats.org/officeDocument/2006/relationships/hyperlink" Target="https://www.healthline.com/nutrition/common-eating-disorders" TargetMode="External"/><Relationship Id="rId8" Type="http://schemas.openxmlformats.org/officeDocument/2006/relationships/hyperlink" Target="https://nedc.com.au/eating-disorders/eating-disorders-explained/the-facts/whats-an-eating-disord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GB"/>
              <a:t>Eating Disorders</a:t>
            </a:r>
            <a:endParaRPr/>
          </a:p>
        </p:txBody>
      </p:sp>
      <p:sp>
        <p:nvSpPr>
          <p:cNvPr id="255" name="Google Shape;255;p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GB"/>
              <a:t>BY: ANGELINA SAHOURI, JOELLE SAMAAN, YARA JAJJAWI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
          <p:cNvSpPr txBox="1"/>
          <p:nvPr>
            <p:ph type="title"/>
          </p:nvPr>
        </p:nvSpPr>
        <p:spPr>
          <a:xfrm>
            <a:off x="1154955" y="1537339"/>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200"/>
              <a:buFont typeface="Arial"/>
              <a:buNone/>
            </a:pPr>
            <a:r>
              <a:rPr b="0" i="0" lang="en-GB" sz="3200" u="none" strike="noStrike">
                <a:solidFill>
                  <a:srgbClr val="000000"/>
                </a:solidFill>
                <a:latin typeface="Arial"/>
                <a:ea typeface="Arial"/>
                <a:cs typeface="Arial"/>
                <a:sym typeface="Arial"/>
              </a:rPr>
              <a:t>What is an eating disorder?</a:t>
            </a:r>
            <a:br>
              <a:rPr b="0" lang="en-GB"/>
            </a:br>
            <a:br>
              <a:rPr lang="en-GB"/>
            </a:br>
            <a:endParaRPr/>
          </a:p>
        </p:txBody>
      </p:sp>
      <p:sp>
        <p:nvSpPr>
          <p:cNvPr id="261" name="Google Shape;261;p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93700" lvl="0" marL="342900" rtl="0" algn="l">
              <a:spcBef>
                <a:spcPts val="0"/>
              </a:spcBef>
              <a:spcAft>
                <a:spcPts val="0"/>
              </a:spcAft>
              <a:buSzPts val="2240"/>
              <a:buFont typeface="Arial"/>
              <a:buChar char="►"/>
            </a:pPr>
            <a:r>
              <a:rPr lang="en-GB" sz="2800">
                <a:solidFill>
                  <a:schemeClr val="dk1"/>
                </a:solidFill>
                <a:latin typeface="Arial"/>
                <a:ea typeface="Arial"/>
                <a:cs typeface="Arial"/>
                <a:sym typeface="Arial"/>
              </a:rPr>
              <a:t>An eating disorder is a mental disorder defined by unusual eating habits that negatively affect a person's physical and psychological health.</a:t>
            </a:r>
            <a:endParaRPr sz="2800">
              <a:solidFill>
                <a:schemeClr val="dk1"/>
              </a:solidFill>
              <a:latin typeface="Arial"/>
              <a:ea typeface="Arial"/>
              <a:cs typeface="Arial"/>
              <a:sym typeface="Arial"/>
            </a:endParaRPr>
          </a:p>
          <a:p>
            <a:pPr indent="0" lvl="0" marL="342900" rtl="0" algn="l">
              <a:spcBef>
                <a:spcPts val="0"/>
              </a:spcBef>
              <a:spcAft>
                <a:spcPts val="0"/>
              </a:spcAft>
              <a:buNone/>
            </a:pPr>
            <a:r>
              <a:t/>
            </a:r>
            <a:endParaRPr sz="2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200"/>
              <a:buFont typeface="Arial"/>
              <a:buNone/>
            </a:pPr>
            <a:r>
              <a:rPr b="0" i="0" lang="en-GB" sz="3200" u="none" strike="noStrike">
                <a:solidFill>
                  <a:srgbClr val="000000"/>
                </a:solidFill>
                <a:latin typeface="Arial"/>
                <a:ea typeface="Arial"/>
                <a:cs typeface="Arial"/>
                <a:sym typeface="Arial"/>
              </a:rPr>
              <a:t>Signs of eating disorder?</a:t>
            </a:r>
            <a:endParaRPr sz="3200"/>
          </a:p>
        </p:txBody>
      </p:sp>
      <p:sp>
        <p:nvSpPr>
          <p:cNvPr id="267" name="Google Shape;267;p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73380" lvl="0" marL="342900" rtl="0" algn="l">
              <a:spcBef>
                <a:spcPts val="0"/>
              </a:spcBef>
              <a:spcAft>
                <a:spcPts val="0"/>
              </a:spcAft>
              <a:buSzPts val="1920"/>
              <a:buFont typeface="Arial"/>
              <a:buChar char="•"/>
            </a:pPr>
            <a:r>
              <a:rPr lang="en-GB" sz="2400">
                <a:solidFill>
                  <a:srgbClr val="202124"/>
                </a:solidFill>
                <a:latin typeface="Arial"/>
                <a:ea typeface="Arial"/>
                <a:cs typeface="Arial"/>
                <a:sym typeface="Arial"/>
              </a:rPr>
              <a:t>Changes in Weight.</a:t>
            </a:r>
            <a:endParaRPr>
              <a:latin typeface="Arial"/>
              <a:ea typeface="Arial"/>
              <a:cs typeface="Arial"/>
              <a:sym typeface="Arial"/>
            </a:endParaRPr>
          </a:p>
          <a:p>
            <a:pPr indent="-373380" lvl="0" marL="342900" rtl="0" algn="l">
              <a:spcBef>
                <a:spcPts val="0"/>
              </a:spcBef>
              <a:spcAft>
                <a:spcPts val="0"/>
              </a:spcAft>
              <a:buSzPts val="1920"/>
              <a:buFont typeface="Arial"/>
              <a:buChar char="•"/>
            </a:pPr>
            <a:r>
              <a:rPr lang="en-GB" sz="2400">
                <a:solidFill>
                  <a:srgbClr val="202124"/>
                </a:solidFill>
                <a:latin typeface="Arial"/>
                <a:ea typeface="Arial"/>
                <a:cs typeface="Arial"/>
                <a:sym typeface="Arial"/>
              </a:rPr>
              <a:t>Obsession With Body Image.</a:t>
            </a:r>
            <a:endParaRPr>
              <a:latin typeface="Arial"/>
              <a:ea typeface="Arial"/>
              <a:cs typeface="Arial"/>
              <a:sym typeface="Arial"/>
            </a:endParaRPr>
          </a:p>
          <a:p>
            <a:pPr indent="-373380" lvl="0" marL="342900" rtl="0" algn="l">
              <a:spcBef>
                <a:spcPts val="0"/>
              </a:spcBef>
              <a:spcAft>
                <a:spcPts val="0"/>
              </a:spcAft>
              <a:buSzPts val="1920"/>
              <a:buFont typeface="Arial"/>
              <a:buChar char="•"/>
            </a:pPr>
            <a:r>
              <a:rPr lang="en-GB" sz="2400">
                <a:solidFill>
                  <a:srgbClr val="202124"/>
                </a:solidFill>
                <a:latin typeface="Arial"/>
                <a:ea typeface="Arial"/>
                <a:cs typeface="Arial"/>
                <a:sym typeface="Arial"/>
              </a:rPr>
              <a:t>Disturbance in Eating Patterns.</a:t>
            </a:r>
            <a:endParaRPr>
              <a:latin typeface="Arial"/>
              <a:ea typeface="Arial"/>
              <a:cs typeface="Arial"/>
              <a:sym typeface="Arial"/>
            </a:endParaRPr>
          </a:p>
          <a:p>
            <a:pPr indent="-373380" lvl="0" marL="342900" rtl="0" algn="l">
              <a:spcBef>
                <a:spcPts val="0"/>
              </a:spcBef>
              <a:spcAft>
                <a:spcPts val="0"/>
              </a:spcAft>
              <a:buSzPts val="1920"/>
              <a:buFont typeface="Arial"/>
              <a:buChar char="•"/>
            </a:pPr>
            <a:r>
              <a:rPr lang="en-GB" sz="2400">
                <a:solidFill>
                  <a:srgbClr val="202124"/>
                </a:solidFill>
                <a:latin typeface="Arial"/>
                <a:ea typeface="Arial"/>
                <a:cs typeface="Arial"/>
                <a:sym typeface="Arial"/>
              </a:rPr>
              <a:t>Concentration With Nutritional Content.</a:t>
            </a:r>
            <a:endParaRPr>
              <a:latin typeface="Arial"/>
              <a:ea typeface="Arial"/>
              <a:cs typeface="Arial"/>
              <a:sym typeface="Arial"/>
            </a:endParaRPr>
          </a:p>
          <a:p>
            <a:pPr indent="-373380" lvl="0" marL="342900" rtl="0" algn="l">
              <a:spcBef>
                <a:spcPts val="0"/>
              </a:spcBef>
              <a:spcAft>
                <a:spcPts val="0"/>
              </a:spcAft>
              <a:buSzPts val="1920"/>
              <a:buFont typeface="Arial"/>
              <a:buChar char="•"/>
            </a:pPr>
            <a:r>
              <a:rPr lang="en-GB" sz="2400">
                <a:solidFill>
                  <a:srgbClr val="202124"/>
                </a:solidFill>
                <a:latin typeface="Arial"/>
                <a:ea typeface="Arial"/>
                <a:cs typeface="Arial"/>
                <a:sym typeface="Arial"/>
              </a:rPr>
              <a:t>Exercising more frequently. </a:t>
            </a:r>
            <a:endParaRPr>
              <a:latin typeface="Arial"/>
              <a:ea typeface="Arial"/>
              <a:cs typeface="Arial"/>
              <a:sym typeface="Arial"/>
            </a:endParaRPr>
          </a:p>
          <a:p>
            <a:pPr indent="-373380" lvl="0" marL="342900" rtl="0" algn="l">
              <a:spcBef>
                <a:spcPts val="0"/>
              </a:spcBef>
              <a:spcAft>
                <a:spcPts val="0"/>
              </a:spcAft>
              <a:buSzPts val="1920"/>
              <a:buFont typeface="Arial"/>
              <a:buChar char="•"/>
            </a:pPr>
            <a:r>
              <a:rPr lang="en-GB" sz="2400">
                <a:solidFill>
                  <a:srgbClr val="202124"/>
                </a:solidFill>
                <a:latin typeface="Arial"/>
                <a:ea typeface="Arial"/>
                <a:cs typeface="Arial"/>
                <a:sym typeface="Arial"/>
              </a:rPr>
              <a:t>Mood swings.</a:t>
            </a:r>
            <a:endParaRPr>
              <a:latin typeface="Arial"/>
              <a:ea typeface="Arial"/>
              <a:cs typeface="Arial"/>
              <a:sym typeface="Arial"/>
            </a:endParaRPr>
          </a:p>
          <a:p>
            <a:pPr indent="-373380" lvl="0" marL="342900" rtl="0" algn="l">
              <a:spcBef>
                <a:spcPts val="300"/>
              </a:spcBef>
              <a:spcAft>
                <a:spcPts val="0"/>
              </a:spcAft>
              <a:buSzPts val="1920"/>
              <a:buFont typeface="Arial"/>
              <a:buChar char="•"/>
            </a:pPr>
            <a:r>
              <a:rPr lang="en-GB" sz="2400">
                <a:solidFill>
                  <a:srgbClr val="202124"/>
                </a:solidFill>
                <a:latin typeface="Arial"/>
                <a:ea typeface="Arial"/>
                <a:cs typeface="Arial"/>
                <a:sym typeface="Arial"/>
              </a:rPr>
              <a:t>Use of Laxatives, Diuretics, or Diet Pills.</a:t>
            </a:r>
            <a:endParaRPr sz="2400">
              <a:solidFill>
                <a:srgbClr val="202124"/>
              </a:solidFill>
              <a:latin typeface="Arial"/>
              <a:ea typeface="Arial"/>
              <a:cs typeface="Arial"/>
              <a:sym typeface="Arial"/>
            </a:endParaRPr>
          </a:p>
          <a:p>
            <a:pPr indent="-251459" lvl="0" marL="342900" rtl="0" algn="l">
              <a:spcBef>
                <a:spcPts val="1300"/>
              </a:spcBef>
              <a:spcAft>
                <a:spcPts val="0"/>
              </a:spcAft>
              <a:buSzPts val="144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4da3fb6493_0_5"/>
          <p:cNvSpPr txBox="1"/>
          <p:nvPr>
            <p:ph type="title"/>
          </p:nvPr>
        </p:nvSpPr>
        <p:spPr>
          <a:xfrm>
            <a:off x="1154953"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200"/>
              <a:buFont typeface="Arial"/>
              <a:buNone/>
            </a:pPr>
            <a:r>
              <a:rPr b="0" i="0" lang="en-GB" sz="3200" u="none" strike="noStrike">
                <a:solidFill>
                  <a:srgbClr val="000000"/>
                </a:solidFill>
                <a:latin typeface="Arial"/>
                <a:ea typeface="Arial"/>
                <a:cs typeface="Arial"/>
                <a:sym typeface="Arial"/>
              </a:rPr>
              <a:t>Types of eating disorders </a:t>
            </a:r>
            <a:r>
              <a:rPr lang="en-GB" sz="3200">
                <a:solidFill>
                  <a:srgbClr val="000000"/>
                </a:solidFill>
                <a:latin typeface="Arial"/>
                <a:ea typeface="Arial"/>
                <a:cs typeface="Arial"/>
                <a:sym typeface="Arial"/>
              </a:rPr>
              <a:t>(1)</a:t>
            </a:r>
            <a:endParaRPr sz="3200"/>
          </a:p>
        </p:txBody>
      </p:sp>
      <p:sp>
        <p:nvSpPr>
          <p:cNvPr id="273" name="Google Shape;273;g14da3fb6493_0_5"/>
          <p:cNvSpPr txBox="1"/>
          <p:nvPr>
            <p:ph idx="1" type="body"/>
          </p:nvPr>
        </p:nvSpPr>
        <p:spPr>
          <a:xfrm>
            <a:off x="996675" y="2539125"/>
            <a:ext cx="9681900" cy="3927300"/>
          </a:xfrm>
          <a:prstGeom prst="rect">
            <a:avLst/>
          </a:prstGeom>
          <a:noFill/>
          <a:ln>
            <a:noFill/>
          </a:ln>
        </p:spPr>
        <p:txBody>
          <a:bodyPr anchorCtr="0" anchor="t" bIns="45700" lIns="91425" spcFirstLastPara="1" rIns="91425" wrap="square" tIns="45700">
            <a:noAutofit/>
          </a:bodyPr>
          <a:lstStyle/>
          <a:p>
            <a:pPr indent="-403860" lvl="0" marL="342900" rtl="0" algn="l">
              <a:spcBef>
                <a:spcPts val="0"/>
              </a:spcBef>
              <a:spcAft>
                <a:spcPts val="0"/>
              </a:spcAft>
              <a:buClr>
                <a:srgbClr val="ACD433"/>
              </a:buClr>
              <a:buSzPts val="2400"/>
              <a:buChar char="►"/>
            </a:pPr>
            <a:r>
              <a:rPr lang="en-GB" sz="2400">
                <a:solidFill>
                  <a:schemeClr val="dk1"/>
                </a:solidFill>
                <a:latin typeface="Arial"/>
                <a:ea typeface="Arial"/>
                <a:cs typeface="Arial"/>
                <a:sym typeface="Arial"/>
              </a:rPr>
              <a:t>1- Anorexia Nervosa</a:t>
            </a:r>
            <a:r>
              <a:rPr lang="en-GB" sz="2400">
                <a:solidFill>
                  <a:srgbClr val="FF0000"/>
                </a:solidFill>
                <a:latin typeface="Arial"/>
                <a:ea typeface="Arial"/>
                <a:cs typeface="Arial"/>
                <a:sym typeface="Arial"/>
              </a:rPr>
              <a:t>: This disease aims to become very skinny/underweight. You always feel like you’re not enough and to be tinier. People who have Anorexia deprive themself of food.</a:t>
            </a:r>
            <a:endParaRPr sz="2400">
              <a:solidFill>
                <a:srgbClr val="3F3F3F"/>
              </a:solidFill>
              <a:latin typeface="Arial"/>
              <a:ea typeface="Arial"/>
              <a:cs typeface="Arial"/>
              <a:sym typeface="Arial"/>
            </a:endParaRPr>
          </a:p>
          <a:p>
            <a:pPr indent="0" lvl="0" marL="342900" rtl="0" algn="l">
              <a:spcBef>
                <a:spcPts val="1000"/>
              </a:spcBef>
              <a:spcAft>
                <a:spcPts val="0"/>
              </a:spcAft>
              <a:buNone/>
            </a:pPr>
            <a:r>
              <a:t/>
            </a:r>
            <a:endParaRPr sz="2400">
              <a:solidFill>
                <a:srgbClr val="231F20"/>
              </a:solidFill>
              <a:latin typeface="Arial"/>
              <a:ea typeface="Arial"/>
              <a:cs typeface="Arial"/>
              <a:sym typeface="Arial"/>
            </a:endParaRPr>
          </a:p>
          <a:p>
            <a:pPr indent="-403860" lvl="0" marL="342900" rtl="0" algn="l">
              <a:spcBef>
                <a:spcPts val="1000"/>
              </a:spcBef>
              <a:spcAft>
                <a:spcPts val="0"/>
              </a:spcAft>
              <a:buClr>
                <a:srgbClr val="ACD433"/>
              </a:buClr>
              <a:buSzPts val="2400"/>
              <a:buChar char="►"/>
            </a:pPr>
            <a:r>
              <a:rPr lang="en-GB" sz="2400">
                <a:solidFill>
                  <a:srgbClr val="231F20"/>
                </a:solidFill>
                <a:latin typeface="Arial"/>
                <a:ea typeface="Arial"/>
                <a:cs typeface="Arial"/>
                <a:sym typeface="Arial"/>
              </a:rPr>
              <a:t>2- Bulimia Nervosa: </a:t>
            </a:r>
            <a:r>
              <a:rPr lang="en-GB" sz="2400">
                <a:solidFill>
                  <a:srgbClr val="FF0000"/>
                </a:solidFill>
                <a:latin typeface="Arial"/>
                <a:ea typeface="Arial"/>
                <a:cs typeface="Arial"/>
                <a:sym typeface="Arial"/>
              </a:rPr>
              <a:t>People who struggle with Bulimia have multiple binging episodes that are followed by purging and then usually restricting the body to multiple types of food.</a:t>
            </a:r>
            <a:endParaRPr sz="2400">
              <a:solidFill>
                <a:srgbClr val="FF0000"/>
              </a:solidFill>
              <a:latin typeface="Arial"/>
              <a:ea typeface="Arial"/>
              <a:cs typeface="Arial"/>
              <a:sym typeface="Arial"/>
            </a:endParaRPr>
          </a:p>
          <a:p>
            <a:pPr indent="0" lvl="0" marL="342900" rtl="0" algn="l">
              <a:spcBef>
                <a:spcPts val="100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3200"/>
              <a:buFont typeface="Arial"/>
              <a:buNone/>
            </a:pPr>
            <a:r>
              <a:rPr b="0" i="0" lang="en-GB" sz="3200" u="none" strike="noStrike">
                <a:solidFill>
                  <a:srgbClr val="000000"/>
                </a:solidFill>
                <a:latin typeface="Arial"/>
                <a:ea typeface="Arial"/>
                <a:cs typeface="Arial"/>
                <a:sym typeface="Arial"/>
              </a:rPr>
              <a:t>Types of eating disorders (</a:t>
            </a:r>
            <a:r>
              <a:rPr lang="en-GB" sz="3200">
                <a:solidFill>
                  <a:srgbClr val="000000"/>
                </a:solidFill>
                <a:latin typeface="Arial"/>
                <a:ea typeface="Arial"/>
                <a:cs typeface="Arial"/>
                <a:sym typeface="Arial"/>
              </a:rPr>
              <a:t>2</a:t>
            </a:r>
            <a:r>
              <a:rPr b="0" i="0" lang="en-GB" sz="3200" u="none" strike="noStrike">
                <a:solidFill>
                  <a:srgbClr val="000000"/>
                </a:solidFill>
                <a:latin typeface="Arial"/>
                <a:ea typeface="Arial"/>
                <a:cs typeface="Arial"/>
                <a:sym typeface="Arial"/>
              </a:rPr>
              <a:t>)</a:t>
            </a:r>
            <a:endParaRPr sz="3200"/>
          </a:p>
        </p:txBody>
      </p:sp>
      <p:sp>
        <p:nvSpPr>
          <p:cNvPr id="279" name="Google Shape;279;p4"/>
          <p:cNvSpPr txBox="1"/>
          <p:nvPr>
            <p:ph idx="1" type="body"/>
          </p:nvPr>
        </p:nvSpPr>
        <p:spPr>
          <a:xfrm>
            <a:off x="996675" y="2479775"/>
            <a:ext cx="9681900" cy="3927300"/>
          </a:xfrm>
          <a:prstGeom prst="rect">
            <a:avLst/>
          </a:prstGeom>
          <a:noFill/>
          <a:ln>
            <a:noFill/>
          </a:ln>
        </p:spPr>
        <p:txBody>
          <a:bodyPr anchorCtr="0" anchor="t" bIns="45700" lIns="91425" spcFirstLastPara="1" rIns="91425" wrap="square" tIns="45700">
            <a:noAutofit/>
          </a:bodyPr>
          <a:lstStyle/>
          <a:p>
            <a:pPr indent="-403860" lvl="0" marL="342900" rtl="0" algn="l">
              <a:spcBef>
                <a:spcPts val="1000"/>
              </a:spcBef>
              <a:spcAft>
                <a:spcPts val="0"/>
              </a:spcAft>
              <a:buClr>
                <a:srgbClr val="ACD433"/>
              </a:buClr>
              <a:buSzPts val="2400"/>
              <a:buChar char="►"/>
            </a:pPr>
            <a:r>
              <a:rPr lang="en-GB" sz="2400">
                <a:solidFill>
                  <a:schemeClr val="dk1"/>
                </a:solidFill>
                <a:latin typeface="Arial"/>
                <a:ea typeface="Arial"/>
                <a:cs typeface="Arial"/>
                <a:sym typeface="Arial"/>
              </a:rPr>
              <a:t>3- Pica: </a:t>
            </a:r>
            <a:r>
              <a:rPr lang="en-GB" sz="2400">
                <a:solidFill>
                  <a:srgbClr val="FF0000"/>
                </a:solidFill>
                <a:latin typeface="Arial"/>
                <a:ea typeface="Arial"/>
                <a:cs typeface="Arial"/>
                <a:sym typeface="Arial"/>
              </a:rPr>
              <a:t>Pica is an eating disorder that has you digest </a:t>
            </a:r>
            <a:r>
              <a:rPr lang="en-GB" sz="2400">
                <a:solidFill>
                  <a:srgbClr val="FF0000"/>
                </a:solidFill>
                <a:latin typeface="Arial"/>
                <a:ea typeface="Arial"/>
                <a:cs typeface="Arial"/>
                <a:sym typeface="Arial"/>
              </a:rPr>
              <a:t>inedible</a:t>
            </a:r>
            <a:r>
              <a:rPr lang="en-GB" sz="2400">
                <a:solidFill>
                  <a:srgbClr val="FF0000"/>
                </a:solidFill>
                <a:latin typeface="Arial"/>
                <a:ea typeface="Arial"/>
                <a:cs typeface="Arial"/>
                <a:sym typeface="Arial"/>
              </a:rPr>
              <a:t> items. These foods can be toxic and do not provide any nutritional value.</a:t>
            </a:r>
            <a:endParaRPr sz="2400">
              <a:solidFill>
                <a:srgbClr val="202124"/>
              </a:solidFill>
              <a:latin typeface="Arial"/>
              <a:ea typeface="Arial"/>
              <a:cs typeface="Arial"/>
              <a:sym typeface="Arial"/>
            </a:endParaRPr>
          </a:p>
          <a:p>
            <a:pPr indent="0" lvl="0" marL="342900" rtl="0" algn="l">
              <a:spcBef>
                <a:spcPts val="1000"/>
              </a:spcBef>
              <a:spcAft>
                <a:spcPts val="0"/>
              </a:spcAft>
              <a:buNone/>
            </a:pPr>
            <a:r>
              <a:t/>
            </a:r>
            <a:endParaRPr sz="2400">
              <a:solidFill>
                <a:srgbClr val="231F20"/>
              </a:solidFill>
              <a:latin typeface="Arial"/>
              <a:ea typeface="Arial"/>
              <a:cs typeface="Arial"/>
              <a:sym typeface="Arial"/>
            </a:endParaRPr>
          </a:p>
          <a:p>
            <a:pPr indent="-403860" lvl="0" marL="342900" rtl="0" algn="l">
              <a:spcBef>
                <a:spcPts val="1000"/>
              </a:spcBef>
              <a:spcAft>
                <a:spcPts val="0"/>
              </a:spcAft>
              <a:buClr>
                <a:srgbClr val="ACD433"/>
              </a:buClr>
              <a:buSzPts val="2400"/>
              <a:buFont typeface="Arial"/>
              <a:buChar char="►"/>
            </a:pPr>
            <a:r>
              <a:rPr lang="en-GB" sz="2400">
                <a:solidFill>
                  <a:srgbClr val="231F20"/>
                </a:solidFill>
                <a:latin typeface="Arial"/>
                <a:ea typeface="Arial"/>
                <a:cs typeface="Arial"/>
                <a:sym typeface="Arial"/>
              </a:rPr>
              <a:t>4- Purging disorder: </a:t>
            </a:r>
            <a:r>
              <a:rPr lang="en-GB" sz="2400">
                <a:solidFill>
                  <a:srgbClr val="FF0000"/>
                </a:solidFill>
                <a:latin typeface="Arial"/>
                <a:ea typeface="Arial"/>
                <a:cs typeface="Arial"/>
                <a:sym typeface="Arial"/>
              </a:rPr>
              <a:t> Purging disorder often uses purging behaviors, such as vomiting, or exercising over the recommended time so they can control their weight or shape</a:t>
            </a:r>
            <a:r>
              <a:rPr lang="en-GB" sz="2400">
                <a:solidFill>
                  <a:srgbClr val="231F20"/>
                </a:solidFill>
                <a:latin typeface="Arial"/>
                <a:ea typeface="Arial"/>
                <a:cs typeface="Arial"/>
                <a:sym typeface="Arial"/>
              </a:rPr>
              <a:t>.</a:t>
            </a:r>
            <a:endParaRPr sz="24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entury Gothic"/>
              <a:buNone/>
            </a:pPr>
            <a:r>
              <a:rPr lang="en-GB">
                <a:solidFill>
                  <a:schemeClr val="dk1"/>
                </a:solidFill>
              </a:rPr>
              <a:t>Effects of eating disorders</a:t>
            </a:r>
            <a:endParaRPr/>
          </a:p>
        </p:txBody>
      </p:sp>
      <p:sp>
        <p:nvSpPr>
          <p:cNvPr id="285" name="Google Shape;285;p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93700" lvl="0" marL="342900" rtl="0" algn="l">
              <a:spcBef>
                <a:spcPts val="0"/>
              </a:spcBef>
              <a:spcAft>
                <a:spcPts val="0"/>
              </a:spcAft>
              <a:buSzPts val="2240"/>
              <a:buFont typeface="Arial"/>
              <a:buChar char="►"/>
            </a:pPr>
            <a:r>
              <a:rPr lang="en-GB" sz="2800">
                <a:solidFill>
                  <a:schemeClr val="dk1"/>
                </a:solidFill>
                <a:latin typeface="Arial"/>
                <a:ea typeface="Arial"/>
                <a:cs typeface="Arial"/>
                <a:sym typeface="Arial"/>
              </a:rPr>
              <a:t>Eating disorders can do a lot of damage to your health. People with eating disorders usually don’t get the nutrients they need for their bodies to stay healthy and work properly, people with eating disorders are at risk of heart or kidney failure which leads to death if not treated properly.</a:t>
            </a:r>
            <a:endParaRPr>
              <a:latin typeface="Arial"/>
              <a:ea typeface="Arial"/>
              <a:cs typeface="Arial"/>
              <a:sym typeface="Arial"/>
            </a:endParaRPr>
          </a:p>
          <a:p>
            <a:pPr indent="0" lvl="0" marL="0" rtl="0" algn="l">
              <a:spcBef>
                <a:spcPts val="1000"/>
              </a:spcBef>
              <a:spcAft>
                <a:spcPts val="0"/>
              </a:spcAft>
              <a:buSzPts val="1440"/>
              <a:buNone/>
            </a:pPr>
            <a:br>
              <a:rPr lang="en-GB"/>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entury Gothic"/>
              <a:buNone/>
            </a:pPr>
            <a:r>
              <a:rPr lang="en-GB">
                <a:solidFill>
                  <a:schemeClr val="dk1"/>
                </a:solidFill>
              </a:rPr>
              <a:t>How to recover from eating disorders</a:t>
            </a:r>
            <a:endParaRPr/>
          </a:p>
        </p:txBody>
      </p:sp>
      <p:sp>
        <p:nvSpPr>
          <p:cNvPr id="291" name="Google Shape;291;p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240"/>
              <a:buFont typeface="Arial"/>
              <a:buNone/>
            </a:pPr>
            <a:r>
              <a:rPr lang="en-GB" sz="2800">
                <a:latin typeface="Arial"/>
                <a:ea typeface="Arial"/>
                <a:cs typeface="Arial"/>
                <a:sym typeface="Arial"/>
              </a:rPr>
              <a:t>Talk to someone you love and feel comfortable around about it like maybe a friends someone who had suffered through it.</a:t>
            </a:r>
            <a:endParaRPr>
              <a:latin typeface="Arial"/>
              <a:ea typeface="Arial"/>
              <a:cs typeface="Arial"/>
              <a:sym typeface="Arial"/>
            </a:endParaRPr>
          </a:p>
          <a:p>
            <a:pPr indent="0" lvl="0" marL="0" rtl="0" algn="l">
              <a:spcBef>
                <a:spcPts val="1000"/>
              </a:spcBef>
              <a:spcAft>
                <a:spcPts val="0"/>
              </a:spcAft>
              <a:buClr>
                <a:schemeClr val="dk1"/>
              </a:buClr>
              <a:buSzPts val="2240"/>
              <a:buFont typeface="Arial"/>
              <a:buNone/>
            </a:pPr>
            <a:r>
              <a:rPr lang="en-GB" sz="2800">
                <a:latin typeface="Arial"/>
                <a:ea typeface="Arial"/>
                <a:cs typeface="Arial"/>
                <a:sym typeface="Arial"/>
              </a:rPr>
              <a:t>Try being more confident about your body and stop comparing yourself to others ,and learn to love yourself.</a:t>
            </a:r>
            <a:endParaRPr>
              <a:latin typeface="Arial"/>
              <a:ea typeface="Arial"/>
              <a:cs typeface="Arial"/>
              <a:sym typeface="Arial"/>
            </a:endParaRPr>
          </a:p>
          <a:p>
            <a:pPr indent="0" lvl="0" marL="0" rtl="0" algn="l">
              <a:spcBef>
                <a:spcPts val="1000"/>
              </a:spcBef>
              <a:spcAft>
                <a:spcPts val="0"/>
              </a:spcAft>
              <a:buSzPts val="1440"/>
              <a:buNone/>
            </a:pPr>
            <a:r>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entury Gothic"/>
              <a:buNone/>
            </a:pPr>
            <a:r>
              <a:rPr lang="en-GB">
                <a:solidFill>
                  <a:schemeClr val="dk1"/>
                </a:solidFill>
              </a:rPr>
              <a:t>Research Questions</a:t>
            </a:r>
            <a:endParaRPr/>
          </a:p>
        </p:txBody>
      </p:sp>
      <p:sp>
        <p:nvSpPr>
          <p:cNvPr id="297" name="Google Shape;297;p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rPr lang="en-GB" sz="3000">
                <a:latin typeface="Arial"/>
                <a:ea typeface="Arial"/>
                <a:cs typeface="Arial"/>
                <a:sym typeface="Arial"/>
              </a:rPr>
              <a:t>1- What are </a:t>
            </a:r>
            <a:r>
              <a:rPr lang="en-GB" sz="3000">
                <a:latin typeface="Arial"/>
                <a:ea typeface="Arial"/>
                <a:cs typeface="Arial"/>
                <a:sym typeface="Arial"/>
              </a:rPr>
              <a:t>the</a:t>
            </a:r>
            <a:r>
              <a:rPr lang="en-GB" sz="3000">
                <a:latin typeface="Arial"/>
                <a:ea typeface="Arial"/>
                <a:cs typeface="Arial"/>
                <a:sym typeface="Arial"/>
              </a:rPr>
              <a:t> main causes of an ED?</a:t>
            </a:r>
            <a:endParaRPr sz="3000">
              <a:latin typeface="Arial"/>
              <a:ea typeface="Arial"/>
              <a:cs typeface="Arial"/>
              <a:sym typeface="Arial"/>
            </a:endParaRPr>
          </a:p>
          <a:p>
            <a:pPr indent="-251459" lvl="0" marL="342900" rtl="0" algn="l">
              <a:spcBef>
                <a:spcPts val="0"/>
              </a:spcBef>
              <a:spcAft>
                <a:spcPts val="0"/>
              </a:spcAft>
              <a:buSzPts val="1440"/>
              <a:buNone/>
            </a:pPr>
            <a:r>
              <a:t/>
            </a:r>
            <a:endParaRPr sz="3000">
              <a:latin typeface="Arial"/>
              <a:ea typeface="Arial"/>
              <a:cs typeface="Arial"/>
              <a:sym typeface="Arial"/>
            </a:endParaRPr>
          </a:p>
          <a:p>
            <a:pPr indent="-251459" lvl="0" marL="342900" rtl="0" algn="l">
              <a:spcBef>
                <a:spcPts val="0"/>
              </a:spcBef>
              <a:spcAft>
                <a:spcPts val="0"/>
              </a:spcAft>
              <a:buSzPts val="1440"/>
              <a:buNone/>
            </a:pPr>
            <a:r>
              <a:rPr lang="en-GB" sz="3000">
                <a:latin typeface="Arial"/>
                <a:ea typeface="Arial"/>
                <a:cs typeface="Arial"/>
                <a:sym typeface="Arial"/>
              </a:rPr>
              <a:t>2- How can you help treat an ED?</a:t>
            </a:r>
            <a:endParaRPr sz="3000">
              <a:latin typeface="Arial"/>
              <a:ea typeface="Arial"/>
              <a:cs typeface="Arial"/>
              <a:sym typeface="Arial"/>
            </a:endParaRPr>
          </a:p>
          <a:p>
            <a:pPr indent="-251459" lvl="0" marL="342900" rtl="0" algn="l">
              <a:spcBef>
                <a:spcPts val="0"/>
              </a:spcBef>
              <a:spcAft>
                <a:spcPts val="0"/>
              </a:spcAft>
              <a:buSzPts val="1440"/>
              <a:buNone/>
            </a:pPr>
            <a:r>
              <a:t/>
            </a:r>
            <a:endParaRPr sz="3000">
              <a:latin typeface="Arial"/>
              <a:ea typeface="Arial"/>
              <a:cs typeface="Arial"/>
              <a:sym typeface="Arial"/>
            </a:endParaRPr>
          </a:p>
          <a:p>
            <a:pPr indent="-251459" lvl="0" marL="342900" rtl="0" algn="l">
              <a:spcBef>
                <a:spcPts val="0"/>
              </a:spcBef>
              <a:spcAft>
                <a:spcPts val="0"/>
              </a:spcAft>
              <a:buSzPts val="1440"/>
              <a:buNone/>
            </a:pPr>
            <a:r>
              <a:rPr lang="en-GB" sz="3000">
                <a:latin typeface="Arial"/>
                <a:ea typeface="Arial"/>
                <a:cs typeface="Arial"/>
                <a:sym typeface="Arial"/>
              </a:rPr>
              <a:t>3-  What are the symptoms of an ED?</a:t>
            </a:r>
            <a:endParaRPr sz="3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entury Gothic"/>
              <a:buNone/>
            </a:pPr>
            <a:r>
              <a:rPr lang="en-GB">
                <a:solidFill>
                  <a:schemeClr val="dk1"/>
                </a:solidFill>
              </a:rPr>
              <a:t>C</a:t>
            </a:r>
            <a:r>
              <a:rPr lang="en-GB">
                <a:solidFill>
                  <a:schemeClr val="dk1"/>
                </a:solidFill>
              </a:rPr>
              <a:t>itation</a:t>
            </a:r>
            <a:endParaRPr/>
          </a:p>
        </p:txBody>
      </p:sp>
      <p:sp>
        <p:nvSpPr>
          <p:cNvPr id="303" name="Google Shape;303;p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92D050"/>
              </a:buClr>
              <a:buSzPct val="79999"/>
              <a:buChar char="►"/>
            </a:pPr>
            <a:r>
              <a:rPr lang="en-GB" u="sng">
                <a:solidFill>
                  <a:schemeClr val="dk1"/>
                </a:solidFill>
                <a:hlinkClick r:id="rId3">
                  <a:extLst>
                    <a:ext uri="{A12FA001-AC4F-418D-AE19-62706E023703}">
                      <ahyp:hlinkClr val="tx"/>
                    </a:ext>
                  </a:extLst>
                </a:hlinkClick>
              </a:rPr>
              <a:t>https://www.mayoclinic.org/diseases-conditions/eating-disorders/symptoms-causes/syc-20353603</a:t>
            </a:r>
            <a:endParaRPr>
              <a:solidFill>
                <a:schemeClr val="dk1"/>
              </a:solidFill>
            </a:endParaRPr>
          </a:p>
          <a:p>
            <a:pPr indent="-342900" lvl="0" marL="342900" rtl="0" algn="l">
              <a:spcBef>
                <a:spcPts val="1000"/>
              </a:spcBef>
              <a:spcAft>
                <a:spcPts val="0"/>
              </a:spcAft>
              <a:buClr>
                <a:srgbClr val="92D050"/>
              </a:buClr>
              <a:buSzPct val="79999"/>
              <a:buChar char="►"/>
            </a:pPr>
            <a:r>
              <a:rPr lang="en-GB" u="sng">
                <a:solidFill>
                  <a:schemeClr val="dk1"/>
                </a:solidFill>
                <a:hlinkClick r:id="rId4">
                  <a:extLst>
                    <a:ext uri="{A12FA001-AC4F-418D-AE19-62706E023703}">
                      <ahyp:hlinkClr val="tx"/>
                    </a:ext>
                  </a:extLst>
                </a:hlinkClick>
              </a:rPr>
              <a:t>https://www.turnbridge.com/news-events/latest-articles/effects-of-eating-disorders/</a:t>
            </a:r>
            <a:endParaRPr>
              <a:solidFill>
                <a:schemeClr val="dk1"/>
              </a:solidFill>
            </a:endParaRPr>
          </a:p>
          <a:p>
            <a:pPr indent="-342900" lvl="0" marL="342900" rtl="0" algn="l">
              <a:spcBef>
                <a:spcPts val="1000"/>
              </a:spcBef>
              <a:spcAft>
                <a:spcPts val="0"/>
              </a:spcAft>
              <a:buClr>
                <a:srgbClr val="92D050"/>
              </a:buClr>
              <a:buSzPct val="79999"/>
              <a:buChar char="►"/>
            </a:pPr>
            <a:r>
              <a:rPr lang="en-GB" u="sng">
                <a:solidFill>
                  <a:schemeClr val="dk1"/>
                </a:solidFill>
                <a:hlinkClick r:id="rId5">
                  <a:extLst>
                    <a:ext uri="{A12FA001-AC4F-418D-AE19-62706E023703}">
                      <ahyp:hlinkClr val="tx"/>
                    </a:ext>
                  </a:extLst>
                </a:hlinkClick>
              </a:rPr>
              <a:t>https://www.beateatingdisorders.org.uk/get-information-and-support/get-help-for-myself/recovery/</a:t>
            </a:r>
            <a:endParaRPr>
              <a:solidFill>
                <a:schemeClr val="dk1"/>
              </a:solidFill>
            </a:endParaRPr>
          </a:p>
          <a:p>
            <a:pPr indent="-342900" lvl="0" marL="342900" rtl="0" algn="l">
              <a:spcBef>
                <a:spcPts val="1000"/>
              </a:spcBef>
              <a:spcAft>
                <a:spcPts val="0"/>
              </a:spcAft>
              <a:buClr>
                <a:srgbClr val="92D050"/>
              </a:buClr>
              <a:buSzPct val="79999"/>
              <a:buChar char="►"/>
            </a:pPr>
            <a:r>
              <a:rPr lang="en-GB" u="sng">
                <a:solidFill>
                  <a:schemeClr val="dk1"/>
                </a:solidFill>
                <a:hlinkClick r:id="rId6">
                  <a:extLst>
                    <a:ext uri="{A12FA001-AC4F-418D-AE19-62706E023703}">
                      <ahyp:hlinkClr val="tx"/>
                    </a:ext>
                  </a:extLst>
                </a:hlinkClick>
              </a:rPr>
              <a:t>https://www.mayoclinic.org/diseases-conditions/eating-disorders/in-depth/eating-disorder-treatment/art-20046234</a:t>
            </a:r>
            <a:endParaRPr>
              <a:solidFill>
                <a:schemeClr val="dk1"/>
              </a:solidFill>
            </a:endParaRPr>
          </a:p>
          <a:p>
            <a:pPr indent="-342900" lvl="0" marL="342900" rtl="0" algn="l">
              <a:spcBef>
                <a:spcPts val="1000"/>
              </a:spcBef>
              <a:spcAft>
                <a:spcPts val="0"/>
              </a:spcAft>
              <a:buClr>
                <a:srgbClr val="92D050"/>
              </a:buClr>
              <a:buSzPct val="79999"/>
              <a:buChar char="►"/>
            </a:pPr>
            <a:r>
              <a:rPr lang="en-GB" u="sng">
                <a:solidFill>
                  <a:schemeClr val="dk1"/>
                </a:solidFill>
                <a:hlinkClick r:id="rId7">
                  <a:extLst>
                    <a:ext uri="{A12FA001-AC4F-418D-AE19-62706E023703}">
                      <ahyp:hlinkClr val="tx"/>
                    </a:ext>
                  </a:extLst>
                </a:hlinkClick>
              </a:rPr>
              <a:t>https://www.healthline.com/nutrition/common-eating-disorders</a:t>
            </a:r>
            <a:endParaRPr>
              <a:solidFill>
                <a:schemeClr val="dk1"/>
              </a:solidFill>
            </a:endParaRPr>
          </a:p>
          <a:p>
            <a:pPr indent="-342900" lvl="0" marL="342900" rtl="0" algn="l">
              <a:spcBef>
                <a:spcPts val="1000"/>
              </a:spcBef>
              <a:spcAft>
                <a:spcPts val="0"/>
              </a:spcAft>
              <a:buClr>
                <a:srgbClr val="92D050"/>
              </a:buClr>
              <a:buSzPct val="79999"/>
              <a:buChar char="►"/>
            </a:pPr>
            <a:r>
              <a:rPr lang="en-GB" u="sng">
                <a:solidFill>
                  <a:srgbClr val="000000"/>
                </a:solidFill>
                <a:hlinkClick r:id="rId8">
                  <a:extLst>
                    <a:ext uri="{A12FA001-AC4F-418D-AE19-62706E023703}">
                      <ahyp:hlinkClr val="tx"/>
                    </a:ext>
                  </a:extLst>
                </a:hlinkClick>
              </a:rPr>
              <a:t>https://nedc.com.au/eating-disorders/eating-disorders-explained/the-facts/whats-an-eating-disorder/</a:t>
            </a:r>
            <a:endParaRPr>
              <a:solidFill>
                <a:srgbClr val="000000"/>
              </a:solidFill>
            </a:endParaRPr>
          </a:p>
          <a:p>
            <a:pPr indent="0" lvl="0" marL="342900" rtl="0" algn="l">
              <a:spcBef>
                <a:spcPts val="100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2022-10-19T15:54:00Z</dcterms:created>
  <dc:creator>Tareq Sahouri</dc:creator>
</cp:coreProperties>
</file>