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70" r:id="rId6"/>
    <p:sldId id="261" r:id="rId7"/>
    <p:sldId id="262" r:id="rId8"/>
    <p:sldId id="263" r:id="rId9"/>
    <p:sldId id="271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Percentages for what is you age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9527178667883908E-2"/>
          <c:y val="2.132079833835018E-2"/>
          <c:w val="0.94047282133211607"/>
          <c:h val="0.7782215493257476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4"/>
                <c:pt idx="0">
                  <c:v>1_18</c:v>
                </c:pt>
                <c:pt idx="1">
                  <c:v>19_30</c:v>
                </c:pt>
                <c:pt idx="2">
                  <c:v>31_50</c:v>
                </c:pt>
                <c:pt idx="3">
                  <c:v>others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</c:v>
                </c:pt>
                <c:pt idx="1">
                  <c:v>0</c:v>
                </c:pt>
                <c:pt idx="2">
                  <c:v>0.5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4"/>
                <c:pt idx="0">
                  <c:v>1_18</c:v>
                </c:pt>
                <c:pt idx="1">
                  <c:v>19_30</c:v>
                </c:pt>
                <c:pt idx="2">
                  <c:v>31_50</c:v>
                </c:pt>
                <c:pt idx="3">
                  <c:v>others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4"/>
                <c:pt idx="0">
                  <c:v>1_18</c:v>
                </c:pt>
                <c:pt idx="1">
                  <c:v>19_30</c:v>
                </c:pt>
                <c:pt idx="2">
                  <c:v>31_50</c:v>
                </c:pt>
                <c:pt idx="3">
                  <c:v>others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4621888"/>
        <c:axId val="244615904"/>
      </c:barChart>
      <c:catAx>
        <c:axId val="24462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15904"/>
        <c:crosses val="autoZero"/>
        <c:auto val="1"/>
        <c:lblAlgn val="ctr"/>
        <c:lblOffset val="100"/>
        <c:noMultiLvlLbl val="0"/>
      </c:catAx>
      <c:valAx>
        <c:axId val="24461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21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u="none" dirty="0" smtClean="0"/>
              <a:t>Percentage for </a:t>
            </a:r>
            <a:r>
              <a:rPr lang="en-US" sz="2128" b="1" i="0" u="none" strike="noStrike" baseline="0" dirty="0" smtClean="0">
                <a:effectLst/>
              </a:rPr>
              <a:t>Do you know what is diabetes type 3</a:t>
            </a:r>
            <a:r>
              <a:rPr lang="en-US" u="none" dirty="0" smtClean="0"/>
              <a:t> </a:t>
            </a:r>
            <a:endParaRPr lang="en-US" u="non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maybe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</c:v>
                </c:pt>
                <c:pt idx="1">
                  <c:v>0.5</c:v>
                </c:pt>
                <c:pt idx="2">
                  <c:v>0.3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maybe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maybe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4612096"/>
        <c:axId val="244614816"/>
      </c:barChart>
      <c:catAx>
        <c:axId val="24461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14816"/>
        <c:crosses val="autoZero"/>
        <c:auto val="1"/>
        <c:lblAlgn val="ctr"/>
        <c:lblOffset val="100"/>
        <c:noMultiLvlLbl val="0"/>
      </c:catAx>
      <c:valAx>
        <c:axId val="244614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12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203507170299364E-2"/>
          <c:y val="5.0507223295455331E-2"/>
          <c:w val="0.94047282133211607"/>
          <c:h val="0.8803011855204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</c:v>
                </c:pt>
                <c:pt idx="1">
                  <c:v>0.4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4619168"/>
        <c:axId val="244609376"/>
      </c:barChart>
      <c:catAx>
        <c:axId val="24461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09376"/>
        <c:crosses val="autoZero"/>
        <c:auto val="1"/>
        <c:lblAlgn val="ctr"/>
        <c:lblOffset val="100"/>
        <c:noMultiLvlLbl val="0"/>
      </c:catAx>
      <c:valAx>
        <c:axId val="244609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19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baseline="0" dirty="0" smtClean="0"/>
              <a:t>Percentage of </a:t>
            </a:r>
            <a:r>
              <a:rPr lang="en-US" baseline="0" dirty="0" smtClean="0"/>
              <a:t>do you know what is diabetes </a:t>
            </a:r>
            <a:endParaRPr lang="en-US" dirty="0"/>
          </a:p>
        </c:rich>
      </c:tx>
      <c:layout>
        <c:manualLayout>
          <c:xMode val="edge"/>
          <c:yMode val="edge"/>
          <c:x val="0.3689522233633839"/>
          <c:y val="1.16745699828420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maybe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</c:v>
                </c:pt>
                <c:pt idx="1">
                  <c:v>0</c:v>
                </c:pt>
                <c:pt idx="2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maybe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maybe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44608832"/>
        <c:axId val="244620800"/>
      </c:barChart>
      <c:catAx>
        <c:axId val="24460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20800"/>
        <c:crosses val="autoZero"/>
        <c:auto val="1"/>
        <c:lblAlgn val="ctr"/>
        <c:lblOffset val="100"/>
        <c:noMultiLvlLbl val="0"/>
      </c:catAx>
      <c:valAx>
        <c:axId val="244620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0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 smtClean="0"/>
              <a:t>percentages for </a:t>
            </a:r>
            <a:r>
              <a:rPr lang="en-US" sz="2128" b="1" i="0" u="none" strike="noStrike" baseline="0" dirty="0" smtClean="0">
                <a:effectLst/>
              </a:rPr>
              <a:t>Do you know how many types for diabetes</a:t>
            </a:r>
            <a:r>
              <a:rPr lang="en-US" dirty="0" smtClean="0"/>
              <a:t> 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7175230494193324E-2"/>
          <c:y val="0.24660943872076244"/>
          <c:w val="0.92918672565630467"/>
          <c:h val="0.678484283011678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</c:v>
                </c:pt>
                <c:pt idx="1">
                  <c:v>0.2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80856800"/>
        <c:axId val="2146339600"/>
      </c:barChart>
      <c:catAx>
        <c:axId val="208085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6339600"/>
        <c:crosses val="autoZero"/>
        <c:auto val="1"/>
        <c:lblAlgn val="ctr"/>
        <c:lblOffset val="100"/>
        <c:noMultiLvlLbl val="0"/>
      </c:catAx>
      <c:valAx>
        <c:axId val="2146339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085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maybe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</c:v>
                </c:pt>
                <c:pt idx="1">
                  <c:v>0.2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maybe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Column4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maybe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4607744"/>
        <c:axId val="244616448"/>
      </c:barChart>
      <c:catAx>
        <c:axId val="24460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16448"/>
        <c:crosses val="autoZero"/>
        <c:auto val="1"/>
        <c:lblAlgn val="ctr"/>
        <c:lblOffset val="100"/>
        <c:noMultiLvlLbl val="0"/>
      </c:catAx>
      <c:valAx>
        <c:axId val="244616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07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b="0" dirty="0" smtClean="0"/>
              <a:t>Percentage</a:t>
            </a:r>
            <a:r>
              <a:rPr lang="en-US" dirty="0" smtClean="0"/>
              <a:t> </a:t>
            </a:r>
            <a:r>
              <a:rPr lang="en-US" sz="2128" b="0" i="0" u="none" strike="noStrike" baseline="0" dirty="0" smtClean="0">
                <a:effectLst/>
              </a:rPr>
              <a:t>Do you know how they got </a:t>
            </a:r>
            <a:r>
              <a:rPr lang="en-US" sz="2128" b="0" i="0" u="none" strike="noStrike" baseline="0" dirty="0" smtClean="0">
                <a:effectLst/>
              </a:rPr>
              <a:t>diabetes  </a:t>
            </a:r>
            <a:r>
              <a:rPr lang="en-US" b="0" u="none" dirty="0" smtClean="0"/>
              <a:t> </a:t>
            </a:r>
            <a:endParaRPr lang="en-US" b="0" u="none" dirty="0"/>
          </a:p>
        </c:rich>
      </c:tx>
      <c:layout>
        <c:manualLayout>
          <c:xMode val="edge"/>
          <c:yMode val="edge"/>
          <c:x val="0.17902851827620964"/>
          <c:y val="4.66981687452353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</c:v>
                </c:pt>
                <c:pt idx="1">
                  <c:v>0.3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4619712"/>
        <c:axId val="244608288"/>
      </c:barChart>
      <c:catAx>
        <c:axId val="24461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08288"/>
        <c:crosses val="autoZero"/>
        <c:auto val="1"/>
        <c:lblAlgn val="ctr"/>
        <c:lblOffset val="100"/>
        <c:noMultiLvlLbl val="0"/>
      </c:catAx>
      <c:valAx>
        <c:axId val="244608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19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 smtClean="0"/>
              <a:t>Percentage </a:t>
            </a:r>
            <a:r>
              <a:rPr lang="en-US" sz="2128" b="1" i="0" u="none" strike="noStrike" baseline="0" dirty="0" smtClean="0">
                <a:effectLst/>
              </a:rPr>
              <a:t>Do you know the type of diabetes they have </a:t>
            </a:r>
            <a:r>
              <a:rPr lang="en-US" u="none" dirty="0" smtClean="0"/>
              <a:t> </a:t>
            </a:r>
            <a:endParaRPr lang="en-US" u="non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type 1</c:v>
                </c:pt>
                <c:pt idx="1">
                  <c:v>type 2</c:v>
                </c:pt>
                <c:pt idx="2">
                  <c:v>type 3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</c:v>
                </c:pt>
                <c:pt idx="1">
                  <c:v>0.3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type 1</c:v>
                </c:pt>
                <c:pt idx="1">
                  <c:v>type 2</c:v>
                </c:pt>
                <c:pt idx="2">
                  <c:v>type 3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type 1</c:v>
                </c:pt>
                <c:pt idx="1">
                  <c:v>type 2</c:v>
                </c:pt>
                <c:pt idx="2">
                  <c:v>type 3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4609920"/>
        <c:axId val="244614272"/>
      </c:barChart>
      <c:catAx>
        <c:axId val="24460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14272"/>
        <c:crosses val="autoZero"/>
        <c:auto val="1"/>
        <c:lblAlgn val="ctr"/>
        <c:lblOffset val="100"/>
        <c:noMultiLvlLbl val="0"/>
      </c:catAx>
      <c:valAx>
        <c:axId val="244614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0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b="1" u="none" dirty="0" smtClean="0"/>
              <a:t> percentage</a:t>
            </a:r>
            <a:r>
              <a:rPr lang="en-US" b="1" u="none" baseline="0" dirty="0" smtClean="0"/>
              <a:t> for </a:t>
            </a:r>
            <a:r>
              <a:rPr lang="en-US" sz="2128" b="1" i="0" u="none" strike="noStrike" baseline="0" dirty="0" smtClean="0">
                <a:effectLst/>
              </a:rPr>
              <a:t>do you know what is diabetes type 1?</a:t>
            </a:r>
            <a:r>
              <a:rPr lang="en-US" b="1" u="none" baseline="0" dirty="0" smtClean="0"/>
              <a:t> </a:t>
            </a:r>
            <a:endParaRPr lang="en-US" b="1" u="non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</c:v>
                </c:pt>
                <c:pt idx="1">
                  <c:v>0.2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4613728"/>
        <c:axId val="244611552"/>
      </c:barChart>
      <c:catAx>
        <c:axId val="244613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11552"/>
        <c:crosses val="autoZero"/>
        <c:auto val="1"/>
        <c:lblAlgn val="ctr"/>
        <c:lblOffset val="100"/>
        <c:noMultiLvlLbl val="0"/>
      </c:catAx>
      <c:valAx>
        <c:axId val="244611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1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u="none" dirty="0" smtClean="0"/>
              <a:t> percentage for </a:t>
            </a:r>
            <a:r>
              <a:rPr lang="en-US" sz="2128" b="1" i="0" u="none" strike="noStrike" baseline="0" dirty="0" smtClean="0">
                <a:effectLst/>
              </a:rPr>
              <a:t>Do you know what is diabetes type 2</a:t>
            </a:r>
            <a:r>
              <a:rPr lang="en-US" u="none" dirty="0" smtClean="0"/>
              <a:t> </a:t>
            </a:r>
            <a:endParaRPr lang="en-US" u="none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0000"/>
                  </a:schemeClr>
                </a:gs>
                <a:gs pos="78000">
                  <a:schemeClr val="accent1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</c:v>
                </c:pt>
                <c:pt idx="1">
                  <c:v>0.4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6000"/>
                    <a:lumMod val="100000"/>
                  </a:schemeClr>
                </a:gs>
                <a:gs pos="78000">
                  <a:schemeClr val="accent3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Sheet1!$A$2:$A$5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4610464"/>
        <c:axId val="244613184"/>
      </c:barChart>
      <c:catAx>
        <c:axId val="24461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13184"/>
        <c:crosses val="autoZero"/>
        <c:auto val="1"/>
        <c:lblAlgn val="ctr"/>
        <c:lblOffset val="100"/>
        <c:noMultiLvlLbl val="0"/>
      </c:catAx>
      <c:valAx>
        <c:axId val="244613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4610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0.47631</cdr:x>
      <cdr:y>0.78781</cdr:y>
    </cdr:from>
    <cdr:to>
      <cdr:x>0.49388</cdr:x>
      <cdr:y>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008680" y="3428008"/>
          <a:ext cx="184730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endParaRPr lang="en-US" sz="5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0.44821</cdr:x>
      <cdr:y>0.87268</cdr:y>
    </cdr:from>
    <cdr:to>
      <cdr:x>0.51867</cdr:x>
      <cdr:y>1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4713175" y="3797340"/>
          <a:ext cx="740908" cy="55399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3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age</a:t>
          </a:r>
          <a:endParaRPr lang="en-US" sz="30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</cdr:x>
      <cdr:y>0.15583</cdr:y>
    </cdr:from>
    <cdr:to>
      <cdr:x>0.03527</cdr:x>
      <cdr:y>0.77512</cdr:y>
    </cdr:to>
    <cdr:sp macro="" textlink="">
      <cdr:nvSpPr>
        <cdr:cNvPr id="4" name="Rectangle 3"/>
        <cdr:cNvSpPr/>
      </cdr:nvSpPr>
      <cdr:spPr>
        <a:xfrm xmlns:a="http://schemas.openxmlformats.org/drawingml/2006/main" rot="16200000">
          <a:off x="-1570753" y="1825355"/>
          <a:ext cx="2694740" cy="40014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2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Percentages </a:t>
          </a:r>
          <a:endParaRPr lang="en-US" sz="20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0.06521</cdr:x>
      <cdr:y>0.40799</cdr:y>
    </cdr:from>
    <cdr:to>
      <cdr:x>0.11971</cdr:x>
      <cdr:y>0.75545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216263" y="2244731"/>
          <a:ext cx="1511939" cy="573074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0.28376</cdr:x>
      <cdr:y>0</cdr:y>
    </cdr:from>
    <cdr:to>
      <cdr:x>0.71624</cdr:x>
      <cdr:y>0.12732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3080947" y="0"/>
          <a:ext cx="4695517" cy="55399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3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Percentage of the gender </a:t>
          </a:r>
          <a:endParaRPr lang="en-US" sz="30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0.49122</cdr:x>
      <cdr:y>0.3939</cdr:y>
    </cdr:from>
    <cdr:to>
      <cdr:x>0.50878</cdr:x>
      <cdr:y>0.6061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165434" y="1714004"/>
          <a:ext cx="184730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endParaRPr lang="en-US" sz="5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0.03139</cdr:x>
      <cdr:y>0.32627</cdr:y>
    </cdr:from>
    <cdr:to>
      <cdr:x>0.08589</cdr:x>
      <cdr:y>0.67373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139337" y="1889131"/>
          <a:ext cx="1511939" cy="573074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0.04618</cdr:x>
      <cdr:y>0.33233</cdr:y>
    </cdr:from>
    <cdr:to>
      <cdr:x>0.09272</cdr:x>
      <cdr:y>0.71236</cdr:y>
    </cdr:to>
    <cdr:sp macro="" textlink="">
      <cdr:nvSpPr>
        <cdr:cNvPr id="2" name="Rectangle 1"/>
        <cdr:cNvSpPr/>
      </cdr:nvSpPr>
      <cdr:spPr>
        <a:xfrm xmlns:a="http://schemas.openxmlformats.org/drawingml/2006/main" rot="16200000">
          <a:off x="-140527" y="1827396"/>
          <a:ext cx="1475083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2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percentage</a:t>
          </a:r>
          <a:endParaRPr lang="en-US" sz="20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0.14606</cdr:x>
      <cdr:y>0</cdr:y>
    </cdr:from>
    <cdr:to>
      <cdr:x>0.96049</cdr:x>
      <cdr:y>0.26167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1255612" y="0"/>
          <a:ext cx="7001065" cy="101566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3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Percentage for do you know anyone with diabetes</a:t>
          </a:r>
          <a:endParaRPr lang="en-US" sz="30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0.04105</cdr:x>
      <cdr:y>0.34962</cdr:y>
    </cdr:from>
    <cdr:to>
      <cdr:x>0.09555</cdr:x>
      <cdr:y>0.69708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37737" y="1990731"/>
          <a:ext cx="1511939" cy="573074"/>
        </a:xfrm>
        <a:prstGeom xmlns:a="http://schemas.openxmlformats.org/drawingml/2006/main" prst="rect">
          <a:avLst/>
        </a:prstGeom>
      </cdr:spPr>
    </cdr:pic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0.04588</cdr:x>
      <cdr:y>0.36129</cdr:y>
    </cdr:from>
    <cdr:to>
      <cdr:x>0.10038</cdr:x>
      <cdr:y>0.70876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13063" y="2041531"/>
          <a:ext cx="1511939" cy="573074"/>
        </a:xfrm>
        <a:prstGeom xmlns:a="http://schemas.openxmlformats.org/drawingml/2006/main" prst="rect">
          <a:avLst/>
        </a:prstGeom>
      </cdr:spPr>
    </cdr:pic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0.4235</cdr:x>
      <cdr:y>0.90805</cdr:y>
    </cdr:from>
    <cdr:to>
      <cdr:x>0.63116</cdr:x>
      <cdr:y>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4453377" y="3951228"/>
          <a:ext cx="2183611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20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Type of diabetes </a:t>
          </a:r>
          <a:endParaRPr lang="en-US" sz="20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0.05071</cdr:x>
      <cdr:y>0.37297</cdr:y>
    </cdr:from>
    <cdr:to>
      <cdr:x>0.10521</cdr:x>
      <cdr:y>0.72043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63863" y="2092331"/>
          <a:ext cx="1511939" cy="573074"/>
        </a:xfrm>
        <a:prstGeom xmlns:a="http://schemas.openxmlformats.org/drawingml/2006/main" prst="rect">
          <a:avLst/>
        </a:prstGeom>
      </cdr:spPr>
    </cdr:pic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0.05555</cdr:x>
      <cdr:y>0.38464</cdr:y>
    </cdr:from>
    <cdr:to>
      <cdr:x>0.11004</cdr:x>
      <cdr:y>0.73211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114663" y="2143131"/>
          <a:ext cx="1511939" cy="573074"/>
        </a:xfrm>
        <a:prstGeom xmlns:a="http://schemas.openxmlformats.org/drawingml/2006/main" prst="rect">
          <a:avLst/>
        </a:prstGeom>
      </cdr:spPr>
    </cdr:pic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0.06038</cdr:x>
      <cdr:y>0.39631</cdr:y>
    </cdr:from>
    <cdr:to>
      <cdr:x>0.11487</cdr:x>
      <cdr:y>0.74378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165463" y="2193931"/>
          <a:ext cx="1511939" cy="573074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17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7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0729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87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6383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03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17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70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1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67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71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84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7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9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8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5EF3D-6527-4FA1-A494-9E977DDFAA3A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94301B-8FB7-41EB-B735-959F48AF5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436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17_VV55-7L6OgTeZq3YG1JsAwjdKL6TbQvBh7WbFJqu4/edi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iabetesstrong.com/how-many-types-of-diabetes/" TargetMode="External"/><Relationship Id="rId2" Type="http://schemas.openxmlformats.org/officeDocument/2006/relationships/hyperlink" Target="https://www.cdc.gov/diabetes/data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ayoclinic.org/diseases-conditions/diabetes/symptoms-causes/syc-20371444" TargetMode="External"/><Relationship Id="rId4" Type="http://schemas.openxmlformats.org/officeDocument/2006/relationships/hyperlink" Target="https://www.cdc.gov/diabetes/basics/symptoms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Diabetes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Made by: </a:t>
            </a:r>
            <a:r>
              <a:rPr lang="en-US" dirty="0" err="1" smtClean="0"/>
              <a:t>saif</a:t>
            </a:r>
            <a:r>
              <a:rPr lang="en-US" dirty="0" smtClean="0"/>
              <a:t> </a:t>
            </a:r>
            <a:r>
              <a:rPr lang="en-US" dirty="0" err="1" smtClean="0"/>
              <a:t>fashho</a:t>
            </a:r>
            <a:r>
              <a:rPr lang="en-US" dirty="0" smtClean="0"/>
              <a:t>, </a:t>
            </a:r>
            <a:r>
              <a:rPr lang="en-US" dirty="0" err="1" smtClean="0"/>
              <a:t>faiz</a:t>
            </a:r>
            <a:r>
              <a:rPr lang="en-US" dirty="0" smtClean="0"/>
              <a:t> </a:t>
            </a:r>
            <a:r>
              <a:rPr lang="en-US" dirty="0" err="1" smtClean="0"/>
              <a:t>alazizi</a:t>
            </a:r>
            <a:r>
              <a:rPr lang="en-US" dirty="0" smtClean="0"/>
              <a:t>, </a:t>
            </a:r>
            <a:r>
              <a:rPr lang="en-US" dirty="0" err="1" smtClean="0"/>
              <a:t>sami</a:t>
            </a:r>
            <a:r>
              <a:rPr lang="en-US" dirty="0" smtClean="0"/>
              <a:t> </a:t>
            </a:r>
            <a:r>
              <a:rPr lang="en-US" dirty="0" err="1" smtClean="0"/>
              <a:t>abbasi</a:t>
            </a:r>
            <a:r>
              <a:rPr lang="en-US" dirty="0" smtClean="0"/>
              <a:t>, </a:t>
            </a:r>
            <a:r>
              <a:rPr lang="en-US" dirty="0" err="1" smtClean="0"/>
              <a:t>sinan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hawareb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amir</a:t>
            </a:r>
            <a:r>
              <a:rPr lang="en-US" dirty="0" smtClean="0"/>
              <a:t> al </a:t>
            </a:r>
            <a:r>
              <a:rPr lang="en-US" dirty="0" err="1" smtClean="0"/>
              <a:t>momaiz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42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do you know what is diabetes type 1?</a:t>
            </a:r>
            <a:endParaRPr lang="en-US" b="1" u="sng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828525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948157" y="1575813"/>
            <a:ext cx="78951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Most people know what is diabetes type 1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7523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Do you know what is diabetes type 2?</a:t>
            </a:r>
            <a:endParaRPr lang="en-US" b="1" u="sng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444738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374470" y="1319349"/>
            <a:ext cx="80990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Most people know what is diabetes type </a:t>
            </a:r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8050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Do you know what is diabetes type 3?</a:t>
            </a:r>
            <a:endParaRPr lang="en-US" b="1" u="sng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01405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-1281" y="1460719"/>
            <a:ext cx="99538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Most people </a:t>
            </a:r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don’t know 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 is diabetes type </a:t>
            </a:r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292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is our survey 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docs.google.com/forms/d/17_VV55-7L6OgTeZq3YG1JsAwjdKL6TbQvBh7WbFJqu4/edit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175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 with cross checking data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www.cdc.gov/diabetes/data/index.html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3"/>
              </a:rPr>
              <a:t>https://diabetesstrong.com/how-many-types-of-diabetes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www.cdc.gov/diabetes/basics/symptoms.html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www.mayoclinic.org/diseases-conditions/diabetes/symptoms-causes/syc-20371444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116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331" y="112576"/>
            <a:ext cx="10515600" cy="1325563"/>
          </a:xfrm>
        </p:spPr>
        <p:txBody>
          <a:bodyPr/>
          <a:lstStyle/>
          <a:p>
            <a:r>
              <a:rPr lang="en-US" b="1" u="sng" dirty="0" smtClean="0"/>
              <a:t>What is your age?</a:t>
            </a:r>
            <a:endParaRPr lang="en-US" b="1" u="sng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442741"/>
              </p:ext>
            </p:extLst>
          </p:nvPr>
        </p:nvGraphicFramePr>
        <p:xfrm>
          <a:off x="423454" y="1925819"/>
          <a:ext cx="1134509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615112" y="899530"/>
            <a:ext cx="911159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Most people that we asked are between 1-18 and 31-50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4210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428" y="152400"/>
            <a:ext cx="8596668" cy="1320800"/>
          </a:xfrm>
        </p:spPr>
        <p:txBody>
          <a:bodyPr/>
          <a:lstStyle/>
          <a:p>
            <a:r>
              <a:rPr lang="en-US" b="1" u="sng" dirty="0" smtClean="0"/>
              <a:t>What is your </a:t>
            </a:r>
            <a:r>
              <a:rPr lang="en-US" b="1" u="sng" dirty="0" smtClean="0"/>
              <a:t>gender? </a:t>
            </a:r>
            <a:endParaRPr lang="en-US" b="1" u="sng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4371"/>
              </p:ext>
            </p:extLst>
          </p:nvPr>
        </p:nvGraphicFramePr>
        <p:xfrm>
          <a:off x="578223" y="2024151"/>
          <a:ext cx="1085741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5348072" y="5849873"/>
            <a:ext cx="97334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gender</a:t>
            </a:r>
            <a:endParaRPr lang="en-US" sz="20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 rot="16200000">
            <a:off x="629704" y="3498558"/>
            <a:ext cx="147508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percentage</a:t>
            </a:r>
            <a:endParaRPr lang="en-US" sz="20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65633" y="1243566"/>
            <a:ext cx="613821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Most people we asked are males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7320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95" y="500062"/>
            <a:ext cx="10515600" cy="1325563"/>
          </a:xfrm>
        </p:spPr>
        <p:txBody>
          <a:bodyPr/>
          <a:lstStyle/>
          <a:p>
            <a:r>
              <a:rPr lang="en-US" b="1" u="sng" dirty="0" smtClean="0"/>
              <a:t>Do you know what is diabetes?</a:t>
            </a:r>
            <a:endParaRPr lang="en-US" b="1" u="sng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88012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848446" y="1240850"/>
            <a:ext cx="855875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Most people we asked know what is diabetes 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403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you know how many types for diabetes ?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8068770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5252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Do you know anyone with diabetes?</a:t>
            </a:r>
            <a:endParaRPr lang="en-US" b="1" u="sng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635207"/>
              </p:ext>
            </p:extLst>
          </p:nvPr>
        </p:nvGraphicFramePr>
        <p:xfrm>
          <a:off x="677690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896131" y="1168332"/>
            <a:ext cx="94243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Most people we asked know people with diabetes 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2216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Do you know how they got diabetes?</a:t>
            </a:r>
            <a:endParaRPr lang="en-US" b="1" u="sng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6828173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9702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 Do you know the type of diabetes they have ?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649956"/>
              </p:ext>
            </p:extLst>
          </p:nvPr>
        </p:nvGraphicFramePr>
        <p:xfrm>
          <a:off x="899160" y="2017214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8233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symptoms that he/she had when they found that they have diabetes?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Sweating</a:t>
            </a:r>
          </a:p>
          <a:p>
            <a:r>
              <a:rPr lang="en-US" dirty="0"/>
              <a:t>Always thirsty</a:t>
            </a:r>
          </a:p>
          <a:p>
            <a:r>
              <a:rPr lang="en-US" dirty="0"/>
              <a:t>Through blood test - high glucose</a:t>
            </a:r>
          </a:p>
          <a:p>
            <a:r>
              <a:rPr lang="en-US" dirty="0"/>
              <a:t>Feeling hungry </a:t>
            </a:r>
            <a:r>
              <a:rPr lang="en-US" dirty="0" err="1"/>
              <a:t>alot</a:t>
            </a:r>
            <a:endParaRPr lang="en-US" dirty="0"/>
          </a:p>
          <a:p>
            <a:r>
              <a:rPr lang="en-US" dirty="0"/>
              <a:t>fatigue, frequent bathroom use</a:t>
            </a:r>
          </a:p>
          <a:p>
            <a:r>
              <a:rPr lang="en-US" dirty="0"/>
              <a:t>Always thirsty and go to the bathroom a lot</a:t>
            </a:r>
          </a:p>
          <a:p>
            <a:r>
              <a:rPr lang="en-US" dirty="0"/>
              <a:t>Are very thirsty.</a:t>
            </a:r>
          </a:p>
          <a:p>
            <a:r>
              <a:rPr lang="en-US" dirty="0"/>
              <a:t>Feels very thirsty</a:t>
            </a:r>
          </a:p>
          <a:p>
            <a:r>
              <a:rPr lang="en-US" dirty="0"/>
              <a:t>Thirsty and losing weight without trying</a:t>
            </a:r>
          </a:p>
          <a:p>
            <a:r>
              <a:rPr lang="en-US" dirty="0"/>
              <a:t>Thirty </a:t>
            </a:r>
            <a:r>
              <a:rPr lang="en-US" dirty="0" err="1"/>
              <a:t>alot</a:t>
            </a:r>
            <a:r>
              <a:rPr lang="en-US" dirty="0"/>
              <a:t> and sweating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595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334</Words>
  <Application>Microsoft Office PowerPoint</Application>
  <PresentationFormat>Widescreen</PresentationFormat>
  <Paragraphs>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Diabetes </vt:lpstr>
      <vt:lpstr>What is your age?</vt:lpstr>
      <vt:lpstr>What is your gender? </vt:lpstr>
      <vt:lpstr>Do you know what is diabetes?</vt:lpstr>
      <vt:lpstr>Do you know how many types for diabetes ?</vt:lpstr>
      <vt:lpstr>Do you know anyone with diabetes?</vt:lpstr>
      <vt:lpstr>Do you know how they got diabetes?</vt:lpstr>
      <vt:lpstr> Do you know the type of diabetes they have ? </vt:lpstr>
      <vt:lpstr>what are the symptoms that he/she had when they found that they have diabetes? </vt:lpstr>
      <vt:lpstr>do you know what is diabetes type 1?</vt:lpstr>
      <vt:lpstr>Do you know what is diabetes type 2?</vt:lpstr>
      <vt:lpstr>Do you know what is diabetes type 3?</vt:lpstr>
      <vt:lpstr>Survey </vt:lpstr>
      <vt:lpstr>Citation with cross checking data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12</cp:revision>
  <dcterms:created xsi:type="dcterms:W3CDTF">2022-10-23T16:29:22Z</dcterms:created>
  <dcterms:modified xsi:type="dcterms:W3CDTF">2022-10-24T16:56:12Z</dcterms:modified>
</cp:coreProperties>
</file>