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2F30A6E-7D5A-4617-B94C-5DF2CE037BA0}">
          <p14:sldIdLst>
            <p14:sldId id="256"/>
          </p14:sldIdLst>
        </p14:section>
        <p14:section name="Untitled Section" id="{35A97837-8CF7-4926-BF95-C2F887CAEFCA}">
          <p14:sldIdLst>
            <p14:sldId id="257"/>
            <p14:sldId id="258"/>
            <p14:sldId id="259"/>
            <p14:sldId id="260"/>
            <p14:sldId id="261"/>
            <p14:sldId id="262"/>
            <p14:sldId id="263"/>
            <p14:sldId id="264"/>
            <p14:sldId id="26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882"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E08F06F-1ABF-44BA-9DDA-C7FB79C1CD35}" type="datetimeFigureOut">
              <a:rPr lang="ar-JO" smtClean="0"/>
              <a:t>14/03/1444</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F01688E-9C7B-4C01-A148-6AE65B975CD2}" type="slidenum">
              <a:rPr lang="ar-JO" smtClean="0"/>
              <a:t>‹#›</a:t>
            </a:fld>
            <a:endParaRPr lang="ar-JO"/>
          </a:p>
        </p:txBody>
      </p:sp>
    </p:spTree>
    <p:extLst>
      <p:ext uri="{BB962C8B-B14F-4D97-AF65-F5344CB8AC3E}">
        <p14:creationId xmlns:p14="http://schemas.microsoft.com/office/powerpoint/2010/main" val="351898936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JO" dirty="0"/>
          </a:p>
        </p:txBody>
      </p:sp>
      <p:sp>
        <p:nvSpPr>
          <p:cNvPr id="4" name="Slide Number Placeholder 3"/>
          <p:cNvSpPr>
            <a:spLocks noGrp="1"/>
          </p:cNvSpPr>
          <p:nvPr>
            <p:ph type="sldNum" sz="quarter" idx="10"/>
          </p:nvPr>
        </p:nvSpPr>
        <p:spPr/>
        <p:txBody>
          <a:bodyPr/>
          <a:lstStyle/>
          <a:p>
            <a:fld id="{CF01688E-9C7B-4C01-A148-6AE65B975CD2}" type="slidenum">
              <a:rPr lang="ar-JO" smtClean="0"/>
              <a:t>2</a:t>
            </a:fld>
            <a:endParaRPr lang="ar-JO"/>
          </a:p>
        </p:txBody>
      </p:sp>
    </p:spTree>
    <p:extLst>
      <p:ext uri="{BB962C8B-B14F-4D97-AF65-F5344CB8AC3E}">
        <p14:creationId xmlns:p14="http://schemas.microsoft.com/office/powerpoint/2010/main" val="1078040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JO" dirty="0"/>
          </a:p>
        </p:txBody>
      </p:sp>
      <p:sp>
        <p:nvSpPr>
          <p:cNvPr id="4" name="Slide Number Placeholder 3"/>
          <p:cNvSpPr>
            <a:spLocks noGrp="1"/>
          </p:cNvSpPr>
          <p:nvPr>
            <p:ph type="sldNum" sz="quarter" idx="10"/>
          </p:nvPr>
        </p:nvSpPr>
        <p:spPr/>
        <p:txBody>
          <a:bodyPr/>
          <a:lstStyle/>
          <a:p>
            <a:fld id="{CF01688E-9C7B-4C01-A148-6AE65B975CD2}" type="slidenum">
              <a:rPr lang="ar-JO" smtClean="0"/>
              <a:t>8</a:t>
            </a:fld>
            <a:endParaRPr lang="ar-JO"/>
          </a:p>
        </p:txBody>
      </p:sp>
    </p:spTree>
    <p:extLst>
      <p:ext uri="{BB962C8B-B14F-4D97-AF65-F5344CB8AC3E}">
        <p14:creationId xmlns:p14="http://schemas.microsoft.com/office/powerpoint/2010/main" val="1714274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362A5811-90E4-455B-87E5-40211BE61F7C}" type="datetimeFigureOut">
              <a:rPr lang="ar-JO" smtClean="0"/>
              <a:t>14/03/1444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DC701B54-F1C0-4882-B9DC-922B2CC4755E}" type="slidenum">
              <a:rPr lang="ar-JO" smtClean="0"/>
              <a:t>‹#›</a:t>
            </a:fld>
            <a:endParaRPr lang="ar-JO"/>
          </a:p>
        </p:txBody>
      </p:sp>
    </p:spTree>
    <p:extLst>
      <p:ext uri="{BB962C8B-B14F-4D97-AF65-F5344CB8AC3E}">
        <p14:creationId xmlns:p14="http://schemas.microsoft.com/office/powerpoint/2010/main" val="3404020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362A5811-90E4-455B-87E5-40211BE61F7C}" type="datetimeFigureOut">
              <a:rPr lang="ar-JO" smtClean="0"/>
              <a:t>14/03/1444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DC701B54-F1C0-4882-B9DC-922B2CC4755E}" type="slidenum">
              <a:rPr lang="ar-JO" smtClean="0"/>
              <a:t>‹#›</a:t>
            </a:fld>
            <a:endParaRPr lang="ar-JO"/>
          </a:p>
        </p:txBody>
      </p:sp>
    </p:spTree>
    <p:extLst>
      <p:ext uri="{BB962C8B-B14F-4D97-AF65-F5344CB8AC3E}">
        <p14:creationId xmlns:p14="http://schemas.microsoft.com/office/powerpoint/2010/main" val="505945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362A5811-90E4-455B-87E5-40211BE61F7C}" type="datetimeFigureOut">
              <a:rPr lang="ar-JO" smtClean="0"/>
              <a:t>14/03/1444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DC701B54-F1C0-4882-B9DC-922B2CC4755E}" type="slidenum">
              <a:rPr lang="ar-JO" smtClean="0"/>
              <a:t>‹#›</a:t>
            </a:fld>
            <a:endParaRPr lang="ar-JO"/>
          </a:p>
        </p:txBody>
      </p:sp>
    </p:spTree>
    <p:extLst>
      <p:ext uri="{BB962C8B-B14F-4D97-AF65-F5344CB8AC3E}">
        <p14:creationId xmlns:p14="http://schemas.microsoft.com/office/powerpoint/2010/main" val="3358807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362A5811-90E4-455B-87E5-40211BE61F7C}" type="datetimeFigureOut">
              <a:rPr lang="ar-JO" smtClean="0"/>
              <a:t>14/03/1444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DC701B54-F1C0-4882-B9DC-922B2CC4755E}" type="slidenum">
              <a:rPr lang="ar-JO" smtClean="0"/>
              <a:t>‹#›</a:t>
            </a:fld>
            <a:endParaRPr lang="ar-JO"/>
          </a:p>
        </p:txBody>
      </p:sp>
    </p:spTree>
    <p:extLst>
      <p:ext uri="{BB962C8B-B14F-4D97-AF65-F5344CB8AC3E}">
        <p14:creationId xmlns:p14="http://schemas.microsoft.com/office/powerpoint/2010/main" val="4282854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2A5811-90E4-455B-87E5-40211BE61F7C}" type="datetimeFigureOut">
              <a:rPr lang="ar-JO" smtClean="0"/>
              <a:t>14/03/1444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DC701B54-F1C0-4882-B9DC-922B2CC4755E}" type="slidenum">
              <a:rPr lang="ar-JO" smtClean="0"/>
              <a:t>‹#›</a:t>
            </a:fld>
            <a:endParaRPr lang="ar-JO"/>
          </a:p>
        </p:txBody>
      </p:sp>
    </p:spTree>
    <p:extLst>
      <p:ext uri="{BB962C8B-B14F-4D97-AF65-F5344CB8AC3E}">
        <p14:creationId xmlns:p14="http://schemas.microsoft.com/office/powerpoint/2010/main" val="2444642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362A5811-90E4-455B-87E5-40211BE61F7C}" type="datetimeFigureOut">
              <a:rPr lang="ar-JO" smtClean="0"/>
              <a:t>14/03/1444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DC701B54-F1C0-4882-B9DC-922B2CC4755E}" type="slidenum">
              <a:rPr lang="ar-JO" smtClean="0"/>
              <a:t>‹#›</a:t>
            </a:fld>
            <a:endParaRPr lang="ar-JO"/>
          </a:p>
        </p:txBody>
      </p:sp>
    </p:spTree>
    <p:extLst>
      <p:ext uri="{BB962C8B-B14F-4D97-AF65-F5344CB8AC3E}">
        <p14:creationId xmlns:p14="http://schemas.microsoft.com/office/powerpoint/2010/main" val="1611439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362A5811-90E4-455B-87E5-40211BE61F7C}" type="datetimeFigureOut">
              <a:rPr lang="ar-JO" smtClean="0"/>
              <a:t>14/03/1444</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DC701B54-F1C0-4882-B9DC-922B2CC4755E}" type="slidenum">
              <a:rPr lang="ar-JO" smtClean="0"/>
              <a:t>‹#›</a:t>
            </a:fld>
            <a:endParaRPr lang="ar-JO"/>
          </a:p>
        </p:txBody>
      </p:sp>
    </p:spTree>
    <p:extLst>
      <p:ext uri="{BB962C8B-B14F-4D97-AF65-F5344CB8AC3E}">
        <p14:creationId xmlns:p14="http://schemas.microsoft.com/office/powerpoint/2010/main" val="2589507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362A5811-90E4-455B-87E5-40211BE61F7C}" type="datetimeFigureOut">
              <a:rPr lang="ar-JO" smtClean="0"/>
              <a:t>14/03/1444</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DC701B54-F1C0-4882-B9DC-922B2CC4755E}" type="slidenum">
              <a:rPr lang="ar-JO" smtClean="0"/>
              <a:t>‹#›</a:t>
            </a:fld>
            <a:endParaRPr lang="ar-JO"/>
          </a:p>
        </p:txBody>
      </p:sp>
    </p:spTree>
    <p:extLst>
      <p:ext uri="{BB962C8B-B14F-4D97-AF65-F5344CB8AC3E}">
        <p14:creationId xmlns:p14="http://schemas.microsoft.com/office/powerpoint/2010/main" val="290334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2A5811-90E4-455B-87E5-40211BE61F7C}" type="datetimeFigureOut">
              <a:rPr lang="ar-JO" smtClean="0"/>
              <a:t>14/03/1444</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DC701B54-F1C0-4882-B9DC-922B2CC4755E}" type="slidenum">
              <a:rPr lang="ar-JO" smtClean="0"/>
              <a:t>‹#›</a:t>
            </a:fld>
            <a:endParaRPr lang="ar-JO"/>
          </a:p>
        </p:txBody>
      </p:sp>
    </p:spTree>
    <p:extLst>
      <p:ext uri="{BB962C8B-B14F-4D97-AF65-F5344CB8AC3E}">
        <p14:creationId xmlns:p14="http://schemas.microsoft.com/office/powerpoint/2010/main" val="1292713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2A5811-90E4-455B-87E5-40211BE61F7C}" type="datetimeFigureOut">
              <a:rPr lang="ar-JO" smtClean="0"/>
              <a:t>14/03/1444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DC701B54-F1C0-4882-B9DC-922B2CC4755E}" type="slidenum">
              <a:rPr lang="ar-JO" smtClean="0"/>
              <a:t>‹#›</a:t>
            </a:fld>
            <a:endParaRPr lang="ar-JO"/>
          </a:p>
        </p:txBody>
      </p:sp>
    </p:spTree>
    <p:extLst>
      <p:ext uri="{BB962C8B-B14F-4D97-AF65-F5344CB8AC3E}">
        <p14:creationId xmlns:p14="http://schemas.microsoft.com/office/powerpoint/2010/main" val="572554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2A5811-90E4-455B-87E5-40211BE61F7C}" type="datetimeFigureOut">
              <a:rPr lang="ar-JO" smtClean="0"/>
              <a:t>14/03/1444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DC701B54-F1C0-4882-B9DC-922B2CC4755E}" type="slidenum">
              <a:rPr lang="ar-JO" smtClean="0"/>
              <a:t>‹#›</a:t>
            </a:fld>
            <a:endParaRPr lang="ar-JO"/>
          </a:p>
        </p:txBody>
      </p:sp>
    </p:spTree>
    <p:extLst>
      <p:ext uri="{BB962C8B-B14F-4D97-AF65-F5344CB8AC3E}">
        <p14:creationId xmlns:p14="http://schemas.microsoft.com/office/powerpoint/2010/main" val="2729451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62A5811-90E4-455B-87E5-40211BE61F7C}" type="datetimeFigureOut">
              <a:rPr lang="ar-JO" smtClean="0"/>
              <a:t>14/03/1444</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C701B54-F1C0-4882-B9DC-922B2CC4755E}" type="slidenum">
              <a:rPr lang="ar-JO" smtClean="0"/>
              <a:t>‹#›</a:t>
            </a:fld>
            <a:endParaRPr lang="ar-JO"/>
          </a:p>
        </p:txBody>
      </p:sp>
    </p:spTree>
    <p:extLst>
      <p:ext uri="{BB962C8B-B14F-4D97-AF65-F5344CB8AC3E}">
        <p14:creationId xmlns:p14="http://schemas.microsoft.com/office/powerpoint/2010/main" val="839770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1066800"/>
          </a:xfrm>
        </p:spPr>
        <p:txBody>
          <a:bodyPr>
            <a:normAutofit/>
          </a:bodyPr>
          <a:lstStyle/>
          <a:p>
            <a:r>
              <a:rPr lang="en-US" sz="5000" b="1" dirty="0" smtClean="0"/>
              <a:t>Chris Gardner</a:t>
            </a:r>
            <a:endParaRPr lang="ar-JO" sz="5000" b="1" dirty="0"/>
          </a:p>
        </p:txBody>
      </p:sp>
      <p:sp>
        <p:nvSpPr>
          <p:cNvPr id="3" name="Subtitle 2"/>
          <p:cNvSpPr>
            <a:spLocks noGrp="1"/>
          </p:cNvSpPr>
          <p:nvPr>
            <p:ph type="subTitle" idx="1"/>
          </p:nvPr>
        </p:nvSpPr>
        <p:spPr>
          <a:xfrm>
            <a:off x="1219200" y="2743200"/>
            <a:ext cx="6400800" cy="3048000"/>
          </a:xfrm>
        </p:spPr>
        <p:txBody>
          <a:bodyPr>
            <a:normAutofit/>
          </a:bodyPr>
          <a:lstStyle/>
          <a:p>
            <a:r>
              <a:rPr lang="en-US" sz="3400" dirty="0" smtClean="0">
                <a:latin typeface="Algerian" panose="04020705040A02060702" pitchFamily="82" charset="0"/>
                <a:cs typeface="Andalus" panose="02020603050405020304" pitchFamily="18" charset="-78"/>
              </a:rPr>
              <a:t>“The Pursuit of Happiness”</a:t>
            </a:r>
          </a:p>
          <a:p>
            <a:endParaRPr lang="en-US" sz="2800" dirty="0" smtClean="0">
              <a:latin typeface="Andalus" panose="02020603050405020304" pitchFamily="18" charset="-78"/>
              <a:cs typeface="Andalus" panose="02020603050405020304" pitchFamily="18" charset="-78"/>
            </a:endParaRPr>
          </a:p>
          <a:p>
            <a:endParaRPr lang="en-US" sz="2800" dirty="0" smtClean="0">
              <a:latin typeface="Andalus" panose="02020603050405020304" pitchFamily="18" charset="-78"/>
              <a:cs typeface="Andalus" panose="02020603050405020304" pitchFamily="18" charset="-78"/>
            </a:endParaRPr>
          </a:p>
          <a:p>
            <a:r>
              <a:rPr lang="en-US" sz="2800" dirty="0" smtClean="0">
                <a:latin typeface="+mj-lt"/>
                <a:cs typeface="Andalus" panose="02020603050405020304" pitchFamily="18" charset="-78"/>
              </a:rPr>
              <a:t>by  </a:t>
            </a:r>
            <a:r>
              <a:rPr lang="en-US" sz="2800" dirty="0" err="1" smtClean="0">
                <a:latin typeface="+mj-lt"/>
                <a:cs typeface="Andalus" panose="02020603050405020304" pitchFamily="18" charset="-78"/>
              </a:rPr>
              <a:t>Zeina</a:t>
            </a:r>
            <a:r>
              <a:rPr lang="en-US" sz="2800" dirty="0" smtClean="0">
                <a:latin typeface="+mj-lt"/>
                <a:cs typeface="Andalus" panose="02020603050405020304" pitchFamily="18" charset="-78"/>
              </a:rPr>
              <a:t> </a:t>
            </a:r>
            <a:r>
              <a:rPr lang="en-US" sz="2800" dirty="0" err="1" smtClean="0">
                <a:latin typeface="+mj-lt"/>
                <a:cs typeface="Andalus" panose="02020603050405020304" pitchFamily="18" charset="-78"/>
              </a:rPr>
              <a:t>Qudies</a:t>
            </a:r>
            <a:endParaRPr lang="en-US" sz="2800" dirty="0" smtClean="0">
              <a:latin typeface="+mj-lt"/>
              <a:cs typeface="Andalus" panose="02020603050405020304" pitchFamily="18" charset="-78"/>
            </a:endParaRPr>
          </a:p>
          <a:p>
            <a:r>
              <a:rPr lang="en-US" sz="2800" dirty="0" smtClean="0">
                <a:latin typeface="+mj-lt"/>
                <a:cs typeface="Andalus" panose="02020603050405020304" pitchFamily="18" charset="-78"/>
              </a:rPr>
              <a:t>6C</a:t>
            </a:r>
            <a:endParaRPr lang="ar-JO" sz="2800" dirty="0">
              <a:latin typeface="+mj-lt"/>
              <a:cs typeface="Andalus" panose="02020603050405020304" pitchFamily="18" charset="-78"/>
            </a:endParaRPr>
          </a:p>
        </p:txBody>
      </p:sp>
    </p:spTree>
    <p:extLst>
      <p:ext uri="{BB962C8B-B14F-4D97-AF65-F5344CB8AC3E}">
        <p14:creationId xmlns:p14="http://schemas.microsoft.com/office/powerpoint/2010/main" val="16615354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609600"/>
            <a:ext cx="5943600" cy="5516563"/>
          </a:xfrm>
        </p:spPr>
        <p:txBody>
          <a:bodyPr>
            <a:normAutofit fontScale="92500"/>
          </a:bodyPr>
          <a:lstStyle/>
          <a:p>
            <a:pPr marL="0" indent="0" algn="l">
              <a:buNone/>
            </a:pPr>
            <a:r>
              <a:rPr lang="en-US" sz="2700" dirty="0" smtClean="0"/>
              <a:t>After that, Chris decided to pursue another dream and write his life story, “The Pursuit of Happiness” that was later made a movie.</a:t>
            </a:r>
          </a:p>
          <a:p>
            <a:pPr marL="0" indent="0" algn="l">
              <a:buNone/>
            </a:pPr>
            <a:endParaRPr lang="en-US" sz="2700" dirty="0" smtClean="0"/>
          </a:p>
          <a:p>
            <a:pPr marL="0" indent="0" algn="l">
              <a:buNone/>
            </a:pPr>
            <a:endParaRPr lang="en-US" sz="2700" dirty="0"/>
          </a:p>
          <a:p>
            <a:pPr marL="0" indent="0" algn="l">
              <a:buNone/>
            </a:pPr>
            <a:r>
              <a:rPr lang="en-US" sz="2700" dirty="0" smtClean="0"/>
              <a:t>He reinvented himself as a motivational </a:t>
            </a:r>
            <a:r>
              <a:rPr lang="ar-JO" sz="2700" dirty="0" smtClean="0"/>
              <a:t> </a:t>
            </a:r>
            <a:r>
              <a:rPr lang="en-US" sz="2700" dirty="0" smtClean="0"/>
              <a:t>speaker and author. He now spends 200 days a year travelling the world and speaking about his experience.</a:t>
            </a:r>
          </a:p>
          <a:p>
            <a:pPr marL="0" indent="0" algn="l">
              <a:buNone/>
            </a:pPr>
            <a:endParaRPr lang="en-US" sz="2700" dirty="0" smtClean="0"/>
          </a:p>
          <a:p>
            <a:pPr marL="0" indent="0" algn="l">
              <a:buNone/>
            </a:pPr>
            <a:endParaRPr lang="en-US" sz="2700" dirty="0"/>
          </a:p>
          <a:p>
            <a:pPr marL="0" indent="0" algn="l">
              <a:buNone/>
            </a:pPr>
            <a:r>
              <a:rPr lang="en-US" sz="2700" i="1" dirty="0" smtClean="0">
                <a:latin typeface="Aparajita" panose="020B0604020202020204" pitchFamily="34" charset="0"/>
                <a:cs typeface="Aparajita" panose="020B0604020202020204" pitchFamily="34" charset="0"/>
              </a:rPr>
              <a:t>“Everyone has a goal, but you’ve got to have a plan to achieve this goal”</a:t>
            </a:r>
          </a:p>
          <a:p>
            <a:pPr marL="0" indent="0" algn="l">
              <a:buNone/>
            </a:pPr>
            <a:endParaRPr lang="en-US" sz="2700" dirty="0"/>
          </a:p>
          <a:p>
            <a:pPr marL="0" indent="0" algn="l">
              <a:buNone/>
            </a:pPr>
            <a:endParaRPr lang="ar-JO" sz="27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0750" y="381000"/>
            <a:ext cx="1890082" cy="2883339"/>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26200" y="2971800"/>
            <a:ext cx="1914632" cy="3543911"/>
          </a:xfrm>
          <a:prstGeom prst="rect">
            <a:avLst/>
          </a:prstGeom>
        </p:spPr>
      </p:pic>
    </p:spTree>
    <p:extLst>
      <p:ext uri="{BB962C8B-B14F-4D97-AF65-F5344CB8AC3E}">
        <p14:creationId xmlns:p14="http://schemas.microsoft.com/office/powerpoint/2010/main" val="2092308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533400"/>
            <a:ext cx="8229600" cy="5668963"/>
          </a:xfrm>
        </p:spPr>
        <p:txBody>
          <a:bodyPr>
            <a:normAutofit/>
          </a:bodyPr>
          <a:lstStyle/>
          <a:p>
            <a:pPr marL="0" indent="0" algn="l">
              <a:buNone/>
            </a:pPr>
            <a:endParaRPr lang="en-US" sz="2400" dirty="0" smtClean="0"/>
          </a:p>
          <a:p>
            <a:pPr marL="0" indent="0" algn="l">
              <a:buNone/>
            </a:pPr>
            <a:r>
              <a:rPr lang="en-US" sz="2700" dirty="0" smtClean="0"/>
              <a:t>Chris Gardner is an American successful businessman and motivational speaker who was born in 1954. </a:t>
            </a:r>
          </a:p>
          <a:p>
            <a:pPr marL="0" indent="0" algn="l">
              <a:buNone/>
            </a:pPr>
            <a:r>
              <a:rPr lang="en-US" sz="2700" dirty="0" smtClean="0"/>
              <a:t>A homeless man who became a multi-millionaire investor.</a:t>
            </a:r>
          </a:p>
          <a:p>
            <a:pPr marL="0" indent="0" algn="l">
              <a:buNone/>
            </a:pPr>
            <a:endParaRPr lang="en-US" sz="2700" dirty="0" smtClean="0"/>
          </a:p>
          <a:p>
            <a:pPr marL="0" indent="0" algn="l">
              <a:buNone/>
            </a:pPr>
            <a:endParaRPr lang="ar-JO" sz="27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800" y="2770414"/>
            <a:ext cx="4044592" cy="3245786"/>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48400" y="2770414"/>
            <a:ext cx="2163857" cy="3245786"/>
          </a:xfrm>
          <a:prstGeom prst="rect">
            <a:avLst/>
          </a:prstGeom>
        </p:spPr>
      </p:pic>
    </p:spTree>
    <p:extLst>
      <p:ext uri="{BB962C8B-B14F-4D97-AF65-F5344CB8AC3E}">
        <p14:creationId xmlns:p14="http://schemas.microsoft.com/office/powerpoint/2010/main" val="163192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8343" y="533400"/>
            <a:ext cx="5334000" cy="5592763"/>
          </a:xfrm>
        </p:spPr>
        <p:txBody>
          <a:bodyPr>
            <a:normAutofit/>
          </a:bodyPr>
          <a:lstStyle/>
          <a:p>
            <a:pPr marL="0" indent="0" algn="l">
              <a:buNone/>
            </a:pPr>
            <a:r>
              <a:rPr lang="en-US" sz="2700" dirty="0" smtClean="0"/>
              <a:t>Growing up in a broken family, he didn’t have a stable life with his parents. He didn’t meet his real father until the age of 28. During his mother’s problems, Chris and his sisters were constantly in and out of foster care.</a:t>
            </a:r>
          </a:p>
          <a:p>
            <a:pPr marL="0" indent="0" algn="l">
              <a:buNone/>
            </a:pPr>
            <a:endParaRPr lang="en-US" dirty="0" smtClean="0"/>
          </a:p>
          <a:p>
            <a:pPr marL="0" indent="0" algn="l">
              <a:buNone/>
            </a:pPr>
            <a:r>
              <a:rPr lang="en-US" sz="2700" i="1" dirty="0" smtClean="0">
                <a:latin typeface="Aparajita" panose="020B0604020202020204" pitchFamily="34" charset="0"/>
                <a:cs typeface="Aparajita" panose="020B0604020202020204" pitchFamily="34" charset="0"/>
              </a:rPr>
              <a:t>“I went through pain as a child so my children wouldn’t have to. I made a decision as a five-year-old boy that my kids will know who their father is…”</a:t>
            </a:r>
            <a:endParaRPr lang="ar-JO" sz="2700" i="1" dirty="0">
              <a:latin typeface="Aparajita"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5000" y="703943"/>
            <a:ext cx="2859741" cy="5029200"/>
          </a:xfrm>
          <a:prstGeom prst="rect">
            <a:avLst/>
          </a:prstGeom>
        </p:spPr>
      </p:pic>
    </p:spTree>
    <p:extLst>
      <p:ext uri="{BB962C8B-B14F-4D97-AF65-F5344CB8AC3E}">
        <p14:creationId xmlns:p14="http://schemas.microsoft.com/office/powerpoint/2010/main" val="3816623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382000" cy="5791200"/>
          </a:xfrm>
        </p:spPr>
        <p:txBody>
          <a:bodyPr>
            <a:normAutofit/>
          </a:bodyPr>
          <a:lstStyle/>
          <a:p>
            <a:pPr marL="400050" lvl="1" indent="0" algn="l" rtl="0">
              <a:buNone/>
            </a:pPr>
            <a:r>
              <a:rPr lang="en-US" sz="2600" dirty="0" smtClean="0"/>
              <a:t>Despite all her problems, his mother was his first source of inspiration. She encouraged Chris to believe in himself and sowed the seeds of self-reliance in him.</a:t>
            </a:r>
          </a:p>
          <a:p>
            <a:pPr marL="400050" lvl="1" indent="0" algn="l" rtl="0">
              <a:buNone/>
            </a:pPr>
            <a:endParaRPr lang="en-US" sz="2600" dirty="0" smtClean="0"/>
          </a:p>
          <a:p>
            <a:pPr marL="400050" lvl="1" indent="0" algn="l" rtl="0">
              <a:buNone/>
            </a:pPr>
            <a:r>
              <a:rPr lang="en-US" sz="2600" dirty="0" smtClean="0"/>
              <a:t>After finishing high school, and although he was a bright student, Chris did not have the chance to join any university. He joined the Navy instead. After spending 4 years there, he started his career as a salesman for medical equipment, with a very small salary.</a:t>
            </a:r>
          </a:p>
          <a:p>
            <a:pPr marL="400050" lvl="1" indent="0" algn="l" rtl="0">
              <a:buNone/>
            </a:pPr>
            <a:endParaRPr lang="en-US" sz="2600" dirty="0" smtClean="0"/>
          </a:p>
          <a:p>
            <a:pPr marL="400050" lvl="1" indent="0" algn="l" rtl="0">
              <a:buNone/>
            </a:pPr>
            <a:r>
              <a:rPr lang="en-US" sz="2600" dirty="0" smtClean="0"/>
              <a:t>By then, his first child was born, and he was determined on affording a good life for him. </a:t>
            </a:r>
          </a:p>
          <a:p>
            <a:pPr marL="400050" lvl="1" indent="0" algn="l" rtl="0">
              <a:buNone/>
            </a:pPr>
            <a:r>
              <a:rPr lang="en-US" sz="2600" dirty="0" smtClean="0"/>
              <a:t>This was his dream.</a:t>
            </a:r>
          </a:p>
          <a:p>
            <a:pPr marL="400050" lvl="1" indent="0" algn="l" rtl="0">
              <a:buNone/>
            </a:pPr>
            <a:endParaRPr lang="ar-JO" dirty="0"/>
          </a:p>
        </p:txBody>
      </p:sp>
    </p:spTree>
    <p:extLst>
      <p:ext uri="{BB962C8B-B14F-4D97-AF65-F5344CB8AC3E}">
        <p14:creationId xmlns:p14="http://schemas.microsoft.com/office/powerpoint/2010/main" val="3794951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lgn="l" rtl="0">
              <a:buNone/>
            </a:pPr>
            <a:r>
              <a:rPr lang="en-US" sz="2700" dirty="0" smtClean="0"/>
              <a:t>His life changed completely when he met a stockbroker called Bob Bridges who encouraged him that he don’t need a university degree or a </a:t>
            </a:r>
            <a:r>
              <a:rPr lang="en-US" sz="2700" dirty="0"/>
              <a:t>p</a:t>
            </a:r>
            <a:r>
              <a:rPr lang="en-US" sz="2700" dirty="0" smtClean="0"/>
              <a:t>revious experience to </a:t>
            </a:r>
            <a:r>
              <a:rPr lang="ar-JO" sz="2700" dirty="0" smtClean="0"/>
              <a:t> </a:t>
            </a:r>
            <a:r>
              <a:rPr lang="en-US" sz="2700" dirty="0" smtClean="0"/>
              <a:t>join this industry that he was interested in. All he needed was a bright mind and a love for numbers to fulfill his dream.</a:t>
            </a:r>
          </a:p>
          <a:p>
            <a:pPr marL="0" indent="0" algn="l" rtl="0">
              <a:buNone/>
            </a:pPr>
            <a:endParaRPr lang="en-US" sz="2700" dirty="0" smtClean="0"/>
          </a:p>
          <a:p>
            <a:pPr marL="0" indent="0" algn="l" rtl="0">
              <a:buNone/>
            </a:pPr>
            <a:r>
              <a:rPr lang="en-US" sz="2700" dirty="0" smtClean="0"/>
              <a:t>This career became his passion.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3877129"/>
            <a:ext cx="5452753" cy="2209800"/>
          </a:xfrm>
          <a:prstGeom prst="rect">
            <a:avLst/>
          </a:prstGeom>
        </p:spPr>
      </p:pic>
    </p:spTree>
    <p:extLst>
      <p:ext uri="{BB962C8B-B14F-4D97-AF65-F5344CB8AC3E}">
        <p14:creationId xmlns:p14="http://schemas.microsoft.com/office/powerpoint/2010/main" val="1865446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l">
              <a:buNone/>
            </a:pPr>
            <a:r>
              <a:rPr lang="en-US" sz="2700" dirty="0" smtClean="0"/>
              <a:t>Chris filled an application for a broker company and got an interview appointment.</a:t>
            </a:r>
          </a:p>
          <a:p>
            <a:pPr marL="0" indent="0" algn="l">
              <a:buNone/>
            </a:pPr>
            <a:endParaRPr lang="en-US" sz="2700" dirty="0" smtClean="0"/>
          </a:p>
          <a:p>
            <a:pPr marL="0" indent="0" algn="l">
              <a:buNone/>
            </a:pPr>
            <a:r>
              <a:rPr lang="en-US" sz="2700" dirty="0" smtClean="0"/>
              <a:t>However, in the days before the interview, Chris and his son became homeless because he could not afford money for renting a house. He even was arrested and jailed for non-payment of parking tickets.</a:t>
            </a:r>
          </a:p>
          <a:p>
            <a:pPr marL="0" indent="0" algn="l">
              <a:buNone/>
            </a:pPr>
            <a:r>
              <a:rPr lang="ar-JO" dirty="0" smtClean="0"/>
              <a:t> </a:t>
            </a:r>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3934166"/>
            <a:ext cx="5105399" cy="2390434"/>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77000" y="3248366"/>
            <a:ext cx="2253991" cy="3152434"/>
          </a:xfrm>
          <a:prstGeom prst="rect">
            <a:avLst/>
          </a:prstGeom>
        </p:spPr>
      </p:pic>
    </p:spTree>
    <p:extLst>
      <p:ext uri="{BB962C8B-B14F-4D97-AF65-F5344CB8AC3E}">
        <p14:creationId xmlns:p14="http://schemas.microsoft.com/office/powerpoint/2010/main" val="630696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marL="0" indent="0" algn="l">
              <a:buNone/>
            </a:pPr>
            <a:r>
              <a:rPr lang="en-US" sz="2700" dirty="0" smtClean="0"/>
              <a:t>He was ultimately able to make the interview, but only in the clothes he was wearing when he was arrested. </a:t>
            </a:r>
          </a:p>
          <a:p>
            <a:pPr marL="0" indent="0" algn="l">
              <a:buNone/>
            </a:pPr>
            <a:endParaRPr lang="en-US" sz="2700" dirty="0" smtClean="0"/>
          </a:p>
          <a:p>
            <a:pPr marL="0" indent="0" algn="l">
              <a:buNone/>
            </a:pPr>
            <a:r>
              <a:rPr lang="en-US" sz="2700" dirty="0" smtClean="0"/>
              <a:t>Despite his scruffy appearance, his sense of drive and enthusiasm was enough to get him the training </a:t>
            </a:r>
            <a:r>
              <a:rPr lang="ar-JO" sz="2700" dirty="0" smtClean="0"/>
              <a:t> </a:t>
            </a:r>
            <a:r>
              <a:rPr lang="en-US" sz="2700" dirty="0" smtClean="0"/>
              <a:t>opportunity in the company.</a:t>
            </a:r>
            <a:endParaRPr lang="ar-JO" sz="2700" dirty="0" smtClean="0"/>
          </a:p>
          <a:p>
            <a:pPr marL="0" indent="0" algn="l">
              <a:buNone/>
            </a:pPr>
            <a:endParaRPr lang="ar-JO"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3410857"/>
            <a:ext cx="6520209" cy="2671763"/>
          </a:xfrm>
          <a:prstGeom prst="rect">
            <a:avLst/>
          </a:prstGeom>
        </p:spPr>
      </p:pic>
    </p:spTree>
    <p:extLst>
      <p:ext uri="{BB962C8B-B14F-4D97-AF65-F5344CB8AC3E}">
        <p14:creationId xmlns:p14="http://schemas.microsoft.com/office/powerpoint/2010/main" val="189772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marL="0" indent="0" algn="l">
              <a:buNone/>
            </a:pPr>
            <a:r>
              <a:rPr lang="en-US" sz="2600" dirty="0" smtClean="0"/>
              <a:t>During his training, he worked hard to achieve his goal. His target was to make 200 marketing phone calls a day, so he was the first to arrive and the last to leave. He even stopped drinking water at office to decrease the time spent at the bathroom! At night, he studied hard for the exam intended </a:t>
            </a:r>
            <a:endParaRPr lang="ar-JO" sz="2600" dirty="0" smtClean="0"/>
          </a:p>
          <a:p>
            <a:pPr marL="0" indent="0" algn="l">
              <a:buNone/>
            </a:pPr>
            <a:r>
              <a:rPr lang="en-US" sz="2600" dirty="0" smtClean="0"/>
              <a:t>for the end of the training.</a:t>
            </a:r>
          </a:p>
          <a:p>
            <a:pPr marL="0" indent="0" algn="l">
              <a:buNone/>
            </a:pPr>
            <a:endParaRPr lang="en-US" sz="2600" dirty="0" smtClean="0"/>
          </a:p>
          <a:p>
            <a:pPr marL="0" indent="0" algn="l">
              <a:buNone/>
            </a:pPr>
            <a:r>
              <a:rPr lang="en-US" sz="2600" dirty="0" smtClean="0"/>
              <a:t>In 1982, finally after 6 months of training, he passed the exam and was selected for the job. He started his career as a stockbroker.</a:t>
            </a:r>
          </a:p>
          <a:p>
            <a:pPr marL="0" indent="0" algn="l">
              <a:buNone/>
            </a:pPr>
            <a:endParaRPr lang="en-US" sz="2600" dirty="0" smtClean="0"/>
          </a:p>
          <a:p>
            <a:pPr marL="0" indent="0" algn="l">
              <a:buNone/>
            </a:pPr>
            <a:endParaRPr lang="en-US" sz="2600" dirty="0"/>
          </a:p>
          <a:p>
            <a:pPr marL="0" indent="0" algn="l">
              <a:buNone/>
            </a:pPr>
            <a:r>
              <a:rPr lang="en-US" sz="2600" dirty="0" smtClean="0"/>
              <a:t>Chris continued to</a:t>
            </a:r>
          </a:p>
          <a:p>
            <a:pPr marL="0" indent="0" algn="l">
              <a:buNone/>
            </a:pPr>
            <a:r>
              <a:rPr lang="en-US" sz="2600" dirty="0"/>
              <a:t>p</a:t>
            </a:r>
            <a:r>
              <a:rPr lang="en-US" sz="2600" dirty="0" smtClean="0"/>
              <a:t>ursue his dream.</a:t>
            </a:r>
          </a:p>
          <a:p>
            <a:pPr marL="0" indent="0" algn="l">
              <a:buNone/>
            </a:pPr>
            <a:endParaRPr lang="en-US" sz="2600" dirty="0"/>
          </a:p>
          <a:p>
            <a:pPr marL="0" indent="0" algn="l">
              <a:buNone/>
            </a:pPr>
            <a:endParaRPr lang="en-US" sz="2700" dirty="0" smtClean="0"/>
          </a:p>
          <a:p>
            <a:pPr marL="0" indent="0" algn="l">
              <a:buNone/>
            </a:pPr>
            <a:endParaRPr lang="ar-JO" sz="27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6600" y="4038601"/>
            <a:ext cx="5373914" cy="2216934"/>
          </a:xfrm>
          <a:prstGeom prst="rect">
            <a:avLst/>
          </a:prstGeom>
        </p:spPr>
      </p:pic>
    </p:spTree>
    <p:extLst>
      <p:ext uri="{BB962C8B-B14F-4D97-AF65-F5344CB8AC3E}">
        <p14:creationId xmlns:p14="http://schemas.microsoft.com/office/powerpoint/2010/main" val="953527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8077200" cy="5395231"/>
          </a:xfrm>
        </p:spPr>
        <p:txBody>
          <a:bodyPr>
            <a:normAutofit/>
          </a:bodyPr>
          <a:lstStyle/>
          <a:p>
            <a:pPr marL="0" indent="0" algn="l">
              <a:buNone/>
            </a:pPr>
            <a:r>
              <a:rPr lang="en-US" sz="2600" dirty="0" smtClean="0"/>
              <a:t>In 1987, Chris established his investment firm, “Gardner Rich”. </a:t>
            </a:r>
          </a:p>
          <a:p>
            <a:pPr marL="0" indent="0" algn="l">
              <a:buNone/>
            </a:pPr>
            <a:r>
              <a:rPr lang="en-US" sz="2600" dirty="0" smtClean="0"/>
              <a:t>It started in his small apartment, with only a single piece of furniture; a wooden desk that also served as a family dinner table</a:t>
            </a:r>
          </a:p>
          <a:p>
            <a:pPr marL="0" indent="0" algn="l">
              <a:buNone/>
            </a:pPr>
            <a:r>
              <a:rPr lang="en-US" sz="2600" dirty="0" smtClean="0"/>
              <a:t>His business grew, and in 2006, Chris Gardner sold a stake in his brokerage firm in a multi-million dollar deal! </a:t>
            </a:r>
            <a:endParaRPr lang="ar-JO" sz="2600" dirty="0" smtClean="0"/>
          </a:p>
          <a:p>
            <a:pPr marL="0" indent="0" algn="l">
              <a:buNone/>
            </a:pPr>
            <a:endParaRPr lang="ar-JO" sz="26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3995056"/>
            <a:ext cx="3429000" cy="2147287"/>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0200" y="3995057"/>
            <a:ext cx="3104070" cy="2147286"/>
          </a:xfrm>
          <a:prstGeom prst="rect">
            <a:avLst/>
          </a:prstGeom>
        </p:spPr>
      </p:pic>
    </p:spTree>
    <p:extLst>
      <p:ext uri="{BB962C8B-B14F-4D97-AF65-F5344CB8AC3E}">
        <p14:creationId xmlns:p14="http://schemas.microsoft.com/office/powerpoint/2010/main" val="24211557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TotalTime>
  <Words>625</Words>
  <Application>Microsoft Office PowerPoint</Application>
  <PresentationFormat>On-screen Show (4:3)</PresentationFormat>
  <Paragraphs>49</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Chris Gardner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 Gardner</dc:title>
  <dc:creator>user</dc:creator>
  <cp:lastModifiedBy>user</cp:lastModifiedBy>
  <cp:revision>38</cp:revision>
  <dcterms:created xsi:type="dcterms:W3CDTF">2022-10-09T16:15:10Z</dcterms:created>
  <dcterms:modified xsi:type="dcterms:W3CDTF">2022-10-09T21:32:59Z</dcterms:modified>
</cp:coreProperties>
</file>