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8" r:id="rId5"/>
    <p:sldId id="279" r:id="rId6"/>
    <p:sldId id="280" r:id="rId7"/>
    <p:sldId id="281"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Bloomberg_Billionaires_Index" TargetMode="External"/><Relationship Id="rId3" Type="http://schemas.openxmlformats.org/officeDocument/2006/relationships/notesSlide" Target="../notesSlides/notesSlide1.xml"/><Relationship Id="rId7" Type="http://schemas.openxmlformats.org/officeDocument/2006/relationships/hyperlink" Target="https://en.wikipedia.org/wiki/Larry_Ellison#cite_note-:1-2" TargetMode="External"/><Relationship Id="rId12" Type="http://schemas.openxmlformats.org/officeDocument/2006/relationships/hyperlink" Target="https://en.wikipedia.org/wiki/Larry_Ellison#cite_note-4"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en.wikipedia.org/wiki/Oracle_Corporation" TargetMode="External"/><Relationship Id="rId11" Type="http://schemas.openxmlformats.org/officeDocument/2006/relationships/hyperlink" Target="https://en.wikipedia.org/wiki/Hawaiian_Archipelago" TargetMode="External"/><Relationship Id="rId5" Type="http://schemas.openxmlformats.org/officeDocument/2006/relationships/image" Target="../media/image7.png"/><Relationship Id="rId10" Type="http://schemas.openxmlformats.org/officeDocument/2006/relationships/hyperlink" Target="https://en.wikipedia.org/wiki/Lanai" TargetMode="External"/><Relationship Id="rId4" Type="http://schemas.openxmlformats.org/officeDocument/2006/relationships/image" Target="../media/image1.jpeg"/><Relationship Id="rId9" Type="http://schemas.openxmlformats.org/officeDocument/2006/relationships/hyperlink" Target="https://en.wikipedia.org/wiki/Larry_Ellison#cite_note-larry_net-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769540"/>
            <a:ext cx="9440034" cy="1828801"/>
          </a:xfrm>
        </p:spPr>
        <p:txBody>
          <a:bodyPr>
            <a:normAutofit/>
          </a:bodyPr>
          <a:lstStyle/>
          <a:p>
            <a:r>
              <a:rPr lang="en-US" dirty="0"/>
              <a:t>Larry Ellison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773489"/>
            <a:ext cx="9440034" cy="1049867"/>
          </a:xfrm>
        </p:spPr>
        <p:txBody>
          <a:bodyPr>
            <a:normAutofit/>
          </a:bodyPr>
          <a:lstStyle/>
          <a:p>
            <a:r>
              <a:rPr lang="en-US" dirty="0"/>
              <a:t>American businessman</a:t>
            </a:r>
          </a:p>
        </p:txBody>
      </p:sp>
    </p:spTree>
    <p:extLst>
      <p:ext uri="{BB962C8B-B14F-4D97-AF65-F5344CB8AC3E}">
        <p14:creationId xmlns:p14="http://schemas.microsoft.com/office/powerpoint/2010/main" val="4167884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77">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4971536" y="965196"/>
            <a:ext cx="6197686" cy="1371604"/>
          </a:xfrm>
        </p:spPr>
        <p:txBody>
          <a:bodyPr>
            <a:normAutofit/>
          </a:bodyPr>
          <a:lstStyle/>
          <a:p>
            <a:pPr algn="l"/>
            <a:r>
              <a:rPr lang="en-US" dirty="0"/>
              <a:t>About him</a:t>
            </a:r>
          </a:p>
        </p:txBody>
      </p:sp>
      <p:pic>
        <p:nvPicPr>
          <p:cNvPr id="5" name="Picture 4">
            <a:extLst>
              <a:ext uri="{FF2B5EF4-FFF2-40B4-BE49-F238E27FC236}">
                <a16:creationId xmlns:a16="http://schemas.microsoft.com/office/drawing/2014/main" id="{C925E84F-98F6-1645-DF9E-7C503866E316}"/>
              </a:ext>
            </a:extLst>
          </p:cNvPr>
          <p:cNvPicPr>
            <a:picLocks noChangeAspect="1"/>
          </p:cNvPicPr>
          <p:nvPr/>
        </p:nvPicPr>
        <p:blipFill rotWithShape="1">
          <a:blip r:embed="rId5"/>
          <a:srcRect l="957" r="2673" b="2"/>
          <a:stretch/>
        </p:blipFill>
        <p:spPr>
          <a:xfrm>
            <a:off x="718882" y="1919219"/>
            <a:ext cx="2368615" cy="3019563"/>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4654295" y="2617694"/>
            <a:ext cx="6197686" cy="3173505"/>
          </a:xfrm>
        </p:spPr>
        <p:txBody>
          <a:bodyPr>
            <a:normAutofit/>
          </a:bodyPr>
          <a:lstStyle/>
          <a:p>
            <a:pPr marL="36900" lvl="0" indent="0">
              <a:lnSpc>
                <a:spcPct val="100000"/>
              </a:lnSpc>
              <a:buNone/>
            </a:pPr>
            <a:r>
              <a:rPr lang="en-GB" sz="1600" b="1" i="0" dirty="0">
                <a:effectLst/>
                <a:latin typeface="Arial" panose="020B0604020202020204" pitchFamily="34" charset="0"/>
              </a:rPr>
              <a:t>Lawrence Joseph Ellison</a:t>
            </a:r>
            <a:r>
              <a:rPr lang="en-GB" sz="1600" b="0" i="0" dirty="0">
                <a:effectLst/>
                <a:latin typeface="Arial" panose="020B0604020202020204" pitchFamily="34" charset="0"/>
              </a:rPr>
              <a:t> (born August 17, 1944) is an American business magnate and investor who is the co-founder, executive chairman, chief technology officer (CTO) and former chief executive officer (CEO) of the American computer technology company </a:t>
            </a:r>
            <a:r>
              <a:rPr lang="en-GB" sz="1600" b="0" i="0" u="none" strike="noStrike" dirty="0">
                <a:effectLst/>
                <a:latin typeface="Arial" panose="020B0604020202020204" pitchFamily="34" charset="0"/>
                <a:hlinkClick r:id="rId6" tooltip="Oracle Corporation">
                  <a:extLst>
                    <a:ext uri="{A12FA001-AC4F-418D-AE19-62706E023703}">
                      <ahyp:hlinkClr xmlns:ahyp="http://schemas.microsoft.com/office/drawing/2018/hyperlinkcolor" val="tx"/>
                    </a:ext>
                  </a:extLst>
                </a:hlinkClick>
              </a:rPr>
              <a:t>Oracle Corporation</a:t>
            </a:r>
            <a:r>
              <a:rPr lang="en-GB" sz="1600" b="0" i="0" dirty="0">
                <a:effectLst/>
                <a:latin typeface="Arial" panose="020B0604020202020204" pitchFamily="34" charset="0"/>
              </a:rPr>
              <a:t>.</a:t>
            </a:r>
            <a:r>
              <a:rPr lang="en-GB" sz="1600" b="0" i="0" u="none" strike="noStrike" baseline="30000" dirty="0">
                <a:effectLst/>
                <a:latin typeface="Arial" panose="020B0604020202020204" pitchFamily="34" charset="0"/>
                <a:hlinkClick r:id="rId7">
                  <a:extLst>
                    <a:ext uri="{A12FA001-AC4F-418D-AE19-62706E023703}">
                      <ahyp:hlinkClr xmlns:ahyp="http://schemas.microsoft.com/office/drawing/2018/hyperlinkcolor" val="tx"/>
                    </a:ext>
                  </a:extLst>
                </a:hlinkClick>
              </a:rPr>
              <a:t>[2]</a:t>
            </a:r>
            <a:r>
              <a:rPr lang="en-GB" sz="1600" b="0" i="0" dirty="0">
                <a:effectLst/>
                <a:latin typeface="Arial" panose="020B0604020202020204" pitchFamily="34" charset="0"/>
              </a:rPr>
              <a:t> As of October 2022, he was listed by </a:t>
            </a:r>
            <a:r>
              <a:rPr lang="en-GB" sz="1600" b="0" i="1" u="none" strike="noStrike" dirty="0">
                <a:effectLst/>
                <a:latin typeface="Arial" panose="020B0604020202020204" pitchFamily="34" charset="0"/>
                <a:hlinkClick r:id="rId8" tooltip="Bloomberg Billionaires Index">
                  <a:extLst>
                    <a:ext uri="{A12FA001-AC4F-418D-AE19-62706E023703}">
                      <ahyp:hlinkClr xmlns:ahyp="http://schemas.microsoft.com/office/drawing/2018/hyperlinkcolor" val="tx"/>
                    </a:ext>
                  </a:extLst>
                </a:hlinkClick>
              </a:rPr>
              <a:t>Bloomberg Billionaires Index</a:t>
            </a:r>
            <a:r>
              <a:rPr lang="en-GB" sz="1600" b="0" i="0" dirty="0">
                <a:effectLst/>
                <a:latin typeface="Arial" panose="020B0604020202020204" pitchFamily="34" charset="0"/>
              </a:rPr>
              <a:t> as the eleventh-wealthiest person in the world, with an estimated fortune of $83 billion.</a:t>
            </a:r>
            <a:r>
              <a:rPr lang="en-GB" sz="1600" b="0" i="0" u="none" strike="noStrike" baseline="30000" dirty="0">
                <a:effectLst/>
                <a:latin typeface="Arial" panose="020B0604020202020204" pitchFamily="34" charset="0"/>
                <a:hlinkClick r:id="rId9">
                  <a:extLst>
                    <a:ext uri="{A12FA001-AC4F-418D-AE19-62706E023703}">
                      <ahyp:hlinkClr xmlns:ahyp="http://schemas.microsoft.com/office/drawing/2018/hyperlinkcolor" val="tx"/>
                    </a:ext>
                  </a:extLst>
                </a:hlinkClick>
              </a:rPr>
              <a:t>[3]</a:t>
            </a:r>
            <a:r>
              <a:rPr lang="en-GB" sz="1600" b="0" i="0" dirty="0">
                <a:effectLst/>
                <a:latin typeface="Arial" panose="020B0604020202020204" pitchFamily="34" charset="0"/>
              </a:rPr>
              <a:t> Ellison is also known for his 98% ownership stake in </a:t>
            </a:r>
            <a:r>
              <a:rPr lang="en-GB" sz="1600" b="0" i="0" u="none" strike="noStrike" dirty="0">
                <a:effectLst/>
                <a:latin typeface="Arial" panose="020B0604020202020204" pitchFamily="34" charset="0"/>
                <a:hlinkClick r:id="rId10" tooltip="Lanai">
                  <a:extLst>
                    <a:ext uri="{A12FA001-AC4F-418D-AE19-62706E023703}">
                      <ahyp:hlinkClr xmlns:ahyp="http://schemas.microsoft.com/office/drawing/2018/hyperlinkcolor" val="tx"/>
                    </a:ext>
                  </a:extLst>
                </a:hlinkClick>
              </a:rPr>
              <a:t>Lanai</a:t>
            </a:r>
            <a:r>
              <a:rPr lang="en-GB" sz="1600" b="0" i="0" dirty="0">
                <a:effectLst/>
                <a:latin typeface="Arial" panose="020B0604020202020204" pitchFamily="34" charset="0"/>
              </a:rPr>
              <a:t>, the sixth-largest island in the </a:t>
            </a:r>
            <a:r>
              <a:rPr lang="en-GB" sz="1600" b="0" i="0" u="none" strike="noStrike" dirty="0">
                <a:effectLst/>
                <a:latin typeface="Arial" panose="020B0604020202020204" pitchFamily="34" charset="0"/>
                <a:hlinkClick r:id="rId11" tooltip="Hawaiian Archipelago">
                  <a:extLst>
                    <a:ext uri="{A12FA001-AC4F-418D-AE19-62706E023703}">
                      <ahyp:hlinkClr xmlns:ahyp="http://schemas.microsoft.com/office/drawing/2018/hyperlinkcolor" val="tx"/>
                    </a:ext>
                  </a:extLst>
                </a:hlinkClick>
              </a:rPr>
              <a:t>Hawaiian Archipelago</a:t>
            </a:r>
            <a:r>
              <a:rPr lang="en-GB" sz="1600" b="0" i="0" dirty="0">
                <a:effectLst/>
                <a:latin typeface="Arial" panose="020B0604020202020204" pitchFamily="34" charset="0"/>
              </a:rPr>
              <a:t>.</a:t>
            </a:r>
            <a:r>
              <a:rPr lang="en-GB" sz="1600" b="0" i="0" u="none" strike="noStrike" baseline="30000" dirty="0">
                <a:effectLst/>
                <a:latin typeface="Arial" panose="020B0604020202020204" pitchFamily="34" charset="0"/>
                <a:hlinkClick r:id="rId12">
                  <a:extLst>
                    <a:ext uri="{A12FA001-AC4F-418D-AE19-62706E023703}">
                      <ahyp:hlinkClr xmlns:ahyp="http://schemas.microsoft.com/office/drawing/2018/hyperlinkcolor" val="tx"/>
                    </a:ext>
                  </a:extLst>
                </a:hlinkClick>
              </a:rPr>
              <a:t>[4]</a:t>
            </a:r>
            <a:endParaRPr lang="en-US" sz="1600" dirty="0"/>
          </a:p>
          <a:p>
            <a:pPr>
              <a:lnSpc>
                <a:spcPct val="100000"/>
              </a:lnSpc>
            </a:pPr>
            <a:endParaRPr lang="en-US" sz="1600" dirty="0"/>
          </a:p>
        </p:txBody>
      </p:sp>
    </p:spTree>
    <p:extLst>
      <p:ext uri="{BB962C8B-B14F-4D97-AF65-F5344CB8AC3E}">
        <p14:creationId xmlns:p14="http://schemas.microsoft.com/office/powerpoint/2010/main" val="32202356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down)">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B0A5F-DFEA-E7DA-87ED-4F9DCC5428E4}"/>
              </a:ext>
            </a:extLst>
          </p:cNvPr>
          <p:cNvSpPr>
            <a:spLocks noGrp="1"/>
          </p:cNvSpPr>
          <p:nvPr>
            <p:ph type="title"/>
          </p:nvPr>
        </p:nvSpPr>
        <p:spPr>
          <a:xfrm>
            <a:off x="913796" y="643465"/>
            <a:ext cx="3382638" cy="1370605"/>
          </a:xfrm>
        </p:spPr>
        <p:txBody>
          <a:bodyPr>
            <a:normAutofit/>
          </a:bodyPr>
          <a:lstStyle/>
          <a:p>
            <a:pPr algn="l"/>
            <a:r>
              <a:rPr lang="en-US" sz="3000" dirty="0"/>
              <a:t>His succeed</a:t>
            </a:r>
          </a:p>
        </p:txBody>
      </p:sp>
      <p:sp>
        <p:nvSpPr>
          <p:cNvPr id="3" name="Content Placeholder 2">
            <a:extLst>
              <a:ext uri="{FF2B5EF4-FFF2-40B4-BE49-F238E27FC236}">
                <a16:creationId xmlns:a16="http://schemas.microsoft.com/office/drawing/2014/main" id="{3DD50F9C-EE11-E042-781C-B5196F60ADF8}"/>
              </a:ext>
            </a:extLst>
          </p:cNvPr>
          <p:cNvSpPr>
            <a:spLocks noGrp="1"/>
          </p:cNvSpPr>
          <p:nvPr>
            <p:ph idx="1"/>
          </p:nvPr>
        </p:nvSpPr>
        <p:spPr>
          <a:xfrm>
            <a:off x="913796" y="2247153"/>
            <a:ext cx="3358084" cy="3544046"/>
          </a:xfrm>
        </p:spPr>
        <p:txBody>
          <a:bodyPr>
            <a:normAutofit/>
          </a:bodyPr>
          <a:lstStyle/>
          <a:p>
            <a:pPr>
              <a:lnSpc>
                <a:spcPct val="100000"/>
              </a:lnSpc>
            </a:pPr>
            <a:r>
              <a:rPr lang="en-GB" sz="1800" b="0" i="0" dirty="0">
                <a:effectLst/>
                <a:latin typeface="arial" panose="020B0604020202020204" pitchFamily="34" charset="0"/>
              </a:rPr>
              <a:t>Ellison had more success with </a:t>
            </a:r>
            <a:r>
              <a:rPr lang="en-GB" sz="1800" b="1" i="0" dirty="0">
                <a:effectLst/>
                <a:latin typeface="arial" panose="020B0604020202020204" pitchFamily="34" charset="0"/>
              </a:rPr>
              <a:t>his early embrace of the Internet</a:t>
            </a:r>
            <a:r>
              <a:rPr lang="en-GB" sz="1800" b="0" i="0" dirty="0">
                <a:effectLst/>
                <a:latin typeface="arial" panose="020B0604020202020204" pitchFamily="34" charset="0"/>
              </a:rPr>
              <a:t>. Oracle developed products that were compatible with World Wide Web technologies, which helped the company to grow. In the early 2000s Ellison started Oracle on an aggressive strategy of buying rival software companies</a:t>
            </a:r>
            <a:endParaRPr lang="en-US" sz="1800" dirty="0"/>
          </a:p>
        </p:txBody>
      </p:sp>
      <p:pic>
        <p:nvPicPr>
          <p:cNvPr id="5" name="Picture 4" descr="A person speaking into a microphone&#10;&#10;Description automatically generated">
            <a:extLst>
              <a:ext uri="{FF2B5EF4-FFF2-40B4-BE49-F238E27FC236}">
                <a16:creationId xmlns:a16="http://schemas.microsoft.com/office/drawing/2014/main" id="{E6D882B2-5F6B-FCFB-C589-B189AC43CA03}"/>
              </a:ext>
            </a:extLst>
          </p:cNvPr>
          <p:cNvPicPr>
            <a:picLocks noChangeAspect="1"/>
          </p:cNvPicPr>
          <p:nvPr/>
        </p:nvPicPr>
        <p:blipFill>
          <a:blip r:embed="rId3"/>
          <a:stretch>
            <a:fillRect/>
          </a:stretch>
        </p:blipFill>
        <p:spPr>
          <a:xfrm>
            <a:off x="5622653" y="643466"/>
            <a:ext cx="5218573" cy="5147733"/>
          </a:xfrm>
          <a:prstGeom prst="rect">
            <a:avLst/>
          </a:prstGeom>
        </p:spPr>
      </p:pic>
    </p:spTree>
    <p:extLst>
      <p:ext uri="{BB962C8B-B14F-4D97-AF65-F5344CB8AC3E}">
        <p14:creationId xmlns:p14="http://schemas.microsoft.com/office/powerpoint/2010/main" val="2767852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BB8A6-C1CE-33E9-82A5-E53CAB87C58F}"/>
              </a:ext>
            </a:extLst>
          </p:cNvPr>
          <p:cNvSpPr>
            <a:spLocks noGrp="1"/>
          </p:cNvSpPr>
          <p:nvPr>
            <p:ph type="title"/>
          </p:nvPr>
        </p:nvSpPr>
        <p:spPr>
          <a:xfrm>
            <a:off x="913795" y="963506"/>
            <a:ext cx="3740815" cy="4827693"/>
          </a:xfrm>
        </p:spPr>
        <p:txBody>
          <a:bodyPr>
            <a:normAutofit/>
          </a:bodyPr>
          <a:lstStyle/>
          <a:p>
            <a:pPr algn="r"/>
            <a:r>
              <a:rPr lang="en-US" dirty="0"/>
              <a:t>More about his business</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30A067-8B91-DA57-E01E-2FB43FE899AE}"/>
              </a:ext>
            </a:extLst>
          </p:cNvPr>
          <p:cNvSpPr>
            <a:spLocks noGrp="1"/>
          </p:cNvSpPr>
          <p:nvPr>
            <p:ph idx="1"/>
          </p:nvPr>
        </p:nvSpPr>
        <p:spPr>
          <a:xfrm>
            <a:off x="5307765" y="963507"/>
            <a:ext cx="5959791" cy="4827694"/>
          </a:xfrm>
          <a:effectLst/>
        </p:spPr>
        <p:txBody>
          <a:bodyPr anchor="ctr">
            <a:normAutofit/>
          </a:bodyPr>
          <a:lstStyle/>
          <a:p>
            <a:r>
              <a:rPr lang="en-GB" b="0" i="0" dirty="0">
                <a:solidFill>
                  <a:schemeClr val="tx1"/>
                </a:solidFill>
                <a:effectLst/>
                <a:latin typeface="arial" panose="020B0604020202020204" pitchFamily="34" charset="0"/>
              </a:rPr>
              <a:t>Larry Ellison is the </a:t>
            </a:r>
            <a:r>
              <a:rPr lang="en-GB" b="1" i="0" dirty="0">
                <a:solidFill>
                  <a:schemeClr val="tx1"/>
                </a:solidFill>
                <a:effectLst/>
                <a:latin typeface="arial" panose="020B0604020202020204" pitchFamily="34" charset="0"/>
              </a:rPr>
              <a:t>founder of Oracle</a:t>
            </a:r>
            <a:r>
              <a:rPr lang="en-GB" b="0" i="0" dirty="0">
                <a:solidFill>
                  <a:schemeClr val="tx1"/>
                </a:solidFill>
                <a:effectLst/>
                <a:latin typeface="arial" panose="020B0604020202020204" pitchFamily="34" charset="0"/>
              </a:rPr>
              <a:t>, the software company that created the first commercially viable relational database. Under his leadership, Oracle grew into the largest supplier of database software and the second-largest supplier of business applications in the world.</a:t>
            </a:r>
            <a:endParaRPr lang="en-US" dirty="0">
              <a:solidFill>
                <a:schemeClr val="tx1"/>
              </a:solidFill>
            </a:endParaRPr>
          </a:p>
        </p:txBody>
      </p:sp>
    </p:spTree>
    <p:extLst>
      <p:ext uri="{BB962C8B-B14F-4D97-AF65-F5344CB8AC3E}">
        <p14:creationId xmlns:p14="http://schemas.microsoft.com/office/powerpoint/2010/main" val="33431067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8CE1F94-BD90-DAC4-3DC2-449389BA255F}"/>
              </a:ext>
            </a:extLst>
          </p:cNvPr>
          <p:cNvSpPr>
            <a:spLocks noGrp="1"/>
          </p:cNvSpPr>
          <p:nvPr>
            <p:ph type="title"/>
          </p:nvPr>
        </p:nvSpPr>
        <p:spPr>
          <a:xfrm>
            <a:off x="1316965" y="1673524"/>
            <a:ext cx="3485073" cy="2420504"/>
          </a:xfrm>
        </p:spPr>
        <p:txBody>
          <a:bodyPr vert="horz" lIns="91440" tIns="45720" rIns="91440" bIns="45720" rtlCol="0" anchor="b">
            <a:normAutofit/>
          </a:bodyPr>
          <a:lstStyle/>
          <a:p>
            <a:pPr algn="l"/>
            <a:r>
              <a:rPr lang="en-US" sz="4000"/>
              <a:t>Done thank u for listening</a:t>
            </a:r>
          </a:p>
        </p:txBody>
      </p:sp>
      <p:pic>
        <p:nvPicPr>
          <p:cNvPr id="7" name="Graphic 6" descr="Smiling Face with No Fill">
            <a:extLst>
              <a:ext uri="{FF2B5EF4-FFF2-40B4-BE49-F238E27FC236}">
                <a16:creationId xmlns:a16="http://schemas.microsoft.com/office/drawing/2014/main" id="{6603409B-C527-1652-EDA6-66E008C20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7814" y="643467"/>
            <a:ext cx="5571065" cy="5571065"/>
          </a:xfrm>
          <a:prstGeom prst="rect">
            <a:avLst/>
          </a:prstGeom>
        </p:spPr>
      </p:pic>
    </p:spTree>
    <p:extLst>
      <p:ext uri="{BB962C8B-B14F-4D97-AF65-F5344CB8AC3E}">
        <p14:creationId xmlns:p14="http://schemas.microsoft.com/office/powerpoint/2010/main" val="2945878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{07E00133-5AA5-46E6-8BED-BD9F4D36EDB4}tf55705232_win32</Template>
  <TotalTime>15</TotalTime>
  <Words>213</Words>
  <Application>Microsoft Office PowerPoint</Application>
  <PresentationFormat>Widescreen</PresentationFormat>
  <Paragraphs>10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vt:lpstr>
      <vt:lpstr>Calibri</vt:lpstr>
      <vt:lpstr>Goudy Old Style</vt:lpstr>
      <vt:lpstr>Wingdings 2</vt:lpstr>
      <vt:lpstr>SlateVTI</vt:lpstr>
      <vt:lpstr>Larry Ellison</vt:lpstr>
      <vt:lpstr>About him</vt:lpstr>
      <vt:lpstr>His succeed</vt:lpstr>
      <vt:lpstr>More about his business</vt:lpstr>
      <vt:lpstr>Done thank 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Larry Ellison</dc:title>
  <dc:creator>lina shaer</dc:creator>
  <cp:lastModifiedBy>lina shaer</cp:lastModifiedBy>
  <cp:revision>1</cp:revision>
  <dcterms:created xsi:type="dcterms:W3CDTF">2022-10-07T07:38:28Z</dcterms:created>
  <dcterms:modified xsi:type="dcterms:W3CDTF">2022-10-07T07:53:48Z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