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43F67B-CC3F-4785-A200-9C8C0E6C275A}" type="datetimeFigureOut">
              <a:rPr lang="en-US" smtClean="0"/>
              <a:t>05-Oct-22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222619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43F67B-CC3F-4785-A200-9C8C0E6C275A}" type="datetimeFigureOut">
              <a:rPr lang="en-US" smtClean="0"/>
              <a:t>05-Oct-22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134984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43F67B-CC3F-4785-A200-9C8C0E6C275A}" type="datetimeFigureOut">
              <a:rPr lang="en-US" smtClean="0"/>
              <a:t>05-Oct-22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280775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43F67B-CC3F-4785-A200-9C8C0E6C275A}" type="datetimeFigureOut">
              <a:rPr lang="en-US" smtClean="0"/>
              <a:t>05-Oct-22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341BE-EB02-488C-8263-4853D2D3308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04591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43F67B-CC3F-4785-A200-9C8C0E6C275A}" type="datetimeFigureOut">
              <a:rPr lang="en-US" smtClean="0"/>
              <a:t>05-Oct-22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2481946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643F67B-CC3F-4785-A200-9C8C0E6C275A}" type="datetimeFigureOut">
              <a:rPr lang="en-US" smtClean="0"/>
              <a:t>05-Oct-22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713584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643F67B-CC3F-4785-A200-9C8C0E6C275A}" type="datetimeFigureOut">
              <a:rPr lang="en-US" smtClean="0"/>
              <a:t>05-Oct-22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2581771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3F67B-CC3F-4785-A200-9C8C0E6C275A}" type="datetimeFigureOut">
              <a:rPr lang="en-US" smtClean="0"/>
              <a:t>05-Oct-22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331199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3F67B-CC3F-4785-A200-9C8C0E6C275A}" type="datetimeFigureOut">
              <a:rPr lang="en-US" smtClean="0"/>
              <a:t>05-Oct-22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381247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3F67B-CC3F-4785-A200-9C8C0E6C275A}" type="datetimeFigureOut">
              <a:rPr lang="en-US" smtClean="0"/>
              <a:t>05-Oct-22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249038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3F67B-CC3F-4785-A200-9C8C0E6C275A}" type="datetimeFigureOut">
              <a:rPr lang="en-US" smtClean="0"/>
              <a:t>05-Oct-22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34333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43F67B-CC3F-4785-A200-9C8C0E6C275A}" type="datetimeFigureOut">
              <a:rPr lang="en-US" smtClean="0"/>
              <a:t>05-Oct-22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204167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43F67B-CC3F-4785-A200-9C8C0E6C275A}" type="datetimeFigureOut">
              <a:rPr lang="en-US" smtClean="0"/>
              <a:t>05-Oct-22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125141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43F67B-CC3F-4785-A200-9C8C0E6C275A}" type="datetimeFigureOut">
              <a:rPr lang="en-US" smtClean="0"/>
              <a:t>05-Oct-22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165712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643F67B-CC3F-4785-A200-9C8C0E6C275A}" type="datetimeFigureOut">
              <a:rPr lang="en-US" smtClean="0"/>
              <a:t>05-Oct-22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2000087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43F67B-CC3F-4785-A200-9C8C0E6C275A}" type="datetimeFigureOut">
              <a:rPr lang="en-US" smtClean="0"/>
              <a:t>05-Oct-22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173199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43F67B-CC3F-4785-A200-9C8C0E6C275A}" type="datetimeFigureOut">
              <a:rPr lang="en-US" smtClean="0"/>
              <a:t>05-Oct-22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341BE-EB02-488C-8263-4853D2D33085}" type="slidenum">
              <a:rPr lang="en-US" smtClean="0"/>
              <a:t>‹#›</a:t>
            </a:fld>
            <a:endParaRPr lang="en-US"/>
          </a:p>
        </p:txBody>
      </p:sp>
    </p:spTree>
    <p:extLst>
      <p:ext uri="{BB962C8B-B14F-4D97-AF65-F5344CB8AC3E}">
        <p14:creationId xmlns:p14="http://schemas.microsoft.com/office/powerpoint/2010/main" val="364287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643F67B-CC3F-4785-A200-9C8C0E6C275A}" type="datetimeFigureOut">
              <a:rPr lang="en-US" smtClean="0"/>
              <a:t>05-Oct-22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2F341BE-EB02-488C-8263-4853D2D33085}" type="slidenum">
              <a:rPr lang="en-US" smtClean="0"/>
              <a:t>‹#›</a:t>
            </a:fld>
            <a:endParaRPr lang="en-US"/>
          </a:p>
        </p:txBody>
      </p:sp>
    </p:spTree>
    <p:extLst>
      <p:ext uri="{BB962C8B-B14F-4D97-AF65-F5344CB8AC3E}">
        <p14:creationId xmlns:p14="http://schemas.microsoft.com/office/powerpoint/2010/main" val="444823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BE14-9097-4D68-ABA9-C3DDF7819E7F}"/>
              </a:ext>
            </a:extLst>
          </p:cNvPr>
          <p:cNvSpPr>
            <a:spLocks noGrp="1"/>
          </p:cNvSpPr>
          <p:nvPr>
            <p:ph type="ctrTitle"/>
          </p:nvPr>
        </p:nvSpPr>
        <p:spPr/>
        <p:txBody>
          <a:bodyPr>
            <a:normAutofit/>
          </a:bodyPr>
          <a:lstStyle/>
          <a:p>
            <a:r>
              <a:rPr lang="en-US" sz="5400" b="1" dirty="0">
                <a:latin typeface="Brush Script MT" panose="03060802040406070304" pitchFamily="66" charset="0"/>
              </a:rPr>
              <a:t>Chemistry Homework</a:t>
            </a:r>
          </a:p>
        </p:txBody>
      </p:sp>
      <p:sp>
        <p:nvSpPr>
          <p:cNvPr id="3" name="Subtitle 2">
            <a:extLst>
              <a:ext uri="{FF2B5EF4-FFF2-40B4-BE49-F238E27FC236}">
                <a16:creationId xmlns:a16="http://schemas.microsoft.com/office/drawing/2014/main" id="{DC77E180-DEF4-4BDD-AA94-518987807711}"/>
              </a:ext>
            </a:extLst>
          </p:cNvPr>
          <p:cNvSpPr>
            <a:spLocks noGrp="1"/>
          </p:cNvSpPr>
          <p:nvPr>
            <p:ph type="subTitle" idx="1"/>
          </p:nvPr>
        </p:nvSpPr>
        <p:spPr>
          <a:xfrm>
            <a:off x="1326942" y="3925957"/>
            <a:ext cx="8689976" cy="1371599"/>
          </a:xfrm>
        </p:spPr>
        <p:txBody>
          <a:bodyPr/>
          <a:lstStyle/>
          <a:p>
            <a:r>
              <a:rPr lang="en-US" dirty="0"/>
              <a:t>By </a:t>
            </a:r>
            <a:r>
              <a:rPr lang="en-US" dirty="0" err="1"/>
              <a:t>bashar</a:t>
            </a:r>
            <a:r>
              <a:rPr lang="en-US" dirty="0"/>
              <a:t> </a:t>
            </a:r>
            <a:r>
              <a:rPr lang="en-US" dirty="0" err="1"/>
              <a:t>AlKfouf</a:t>
            </a:r>
            <a:r>
              <a:rPr lang="en-US" dirty="0"/>
              <a:t>              </a:t>
            </a:r>
          </a:p>
        </p:txBody>
      </p:sp>
    </p:spTree>
    <p:extLst>
      <p:ext uri="{BB962C8B-B14F-4D97-AF65-F5344CB8AC3E}">
        <p14:creationId xmlns:p14="http://schemas.microsoft.com/office/powerpoint/2010/main" val="348229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5C52-0F76-42C5-8091-73D61BBA8DA9}"/>
              </a:ext>
            </a:extLst>
          </p:cNvPr>
          <p:cNvSpPr>
            <a:spLocks noGrp="1"/>
          </p:cNvSpPr>
          <p:nvPr>
            <p:ph type="title"/>
          </p:nvPr>
        </p:nvSpPr>
        <p:spPr>
          <a:xfrm>
            <a:off x="913774" y="1311965"/>
            <a:ext cx="5934969" cy="1122106"/>
          </a:xfrm>
        </p:spPr>
        <p:txBody>
          <a:bodyPr/>
          <a:lstStyle/>
          <a:p>
            <a:r>
              <a:rPr lang="en-US" b="1" dirty="0">
                <a:latin typeface="Brush Script MT" panose="03060802040406070304" pitchFamily="66" charset="0"/>
              </a:rPr>
              <a:t>Main points in </a:t>
            </a:r>
            <a:r>
              <a:rPr lang="en-US" b="1" dirty="0" err="1">
                <a:latin typeface="Brush Script MT" panose="03060802040406070304" pitchFamily="66" charset="0"/>
              </a:rPr>
              <a:t>daltons</a:t>
            </a:r>
            <a:r>
              <a:rPr lang="en-US" b="1" dirty="0">
                <a:latin typeface="Brush Script MT" panose="03060802040406070304" pitchFamily="66" charset="0"/>
              </a:rPr>
              <a:t> atomic model</a:t>
            </a:r>
          </a:p>
        </p:txBody>
      </p:sp>
      <p:pic>
        <p:nvPicPr>
          <p:cNvPr id="8" name="Picture Placeholder 7">
            <a:extLst>
              <a:ext uri="{FF2B5EF4-FFF2-40B4-BE49-F238E27FC236}">
                <a16:creationId xmlns:a16="http://schemas.microsoft.com/office/drawing/2014/main" id="{E42BA0F1-D39E-4FC5-8327-1488E420B8F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233" b="1233"/>
          <a:stretch>
            <a:fillRect/>
          </a:stretch>
        </p:blipFill>
        <p:spPr>
          <a:xfrm>
            <a:off x="7080181" y="609600"/>
            <a:ext cx="4435958" cy="5711687"/>
          </a:xfrm>
        </p:spPr>
      </p:pic>
      <p:sp>
        <p:nvSpPr>
          <p:cNvPr id="4" name="Text Placeholder 3">
            <a:extLst>
              <a:ext uri="{FF2B5EF4-FFF2-40B4-BE49-F238E27FC236}">
                <a16:creationId xmlns:a16="http://schemas.microsoft.com/office/drawing/2014/main" id="{678AAE0C-1F30-4E8C-B99F-5E1C6996BAB0}"/>
              </a:ext>
            </a:extLst>
          </p:cNvPr>
          <p:cNvSpPr>
            <a:spLocks noGrp="1"/>
          </p:cNvSpPr>
          <p:nvPr>
            <p:ph type="body" sz="half" idx="2"/>
          </p:nvPr>
        </p:nvSpPr>
        <p:spPr>
          <a:xfrm>
            <a:off x="913794" y="2632852"/>
            <a:ext cx="5934949" cy="3688435"/>
          </a:xfrm>
        </p:spPr>
        <p:txBody>
          <a:bodyPr>
            <a:normAutofit fontScale="85000" lnSpcReduction="10000"/>
          </a:bodyPr>
          <a:lstStyle/>
          <a:p>
            <a:pPr marL="342900" indent="-342900" algn="l">
              <a:buFont typeface="+mj-lt"/>
              <a:buAutoNum type="arabicPeriod"/>
            </a:pPr>
            <a:r>
              <a:rPr lang="en-US" sz="1800" b="1" dirty="0">
                <a:latin typeface="Bahnschrift Condensed" panose="020B0502040204020203" pitchFamily="34" charset="0"/>
              </a:rPr>
              <a:t> All matter is comprised of tiny, definite particles called atoms.</a:t>
            </a:r>
            <a:br>
              <a:rPr lang="en-US" sz="1800" b="1" dirty="0">
                <a:latin typeface="Bahnschrift Condensed" panose="020B0502040204020203" pitchFamily="34" charset="0"/>
              </a:rPr>
            </a:br>
            <a:endParaRPr lang="en-US" sz="1800" b="1" dirty="0">
              <a:latin typeface="Bahnschrift Condensed" panose="020B0502040204020203" pitchFamily="34" charset="0"/>
            </a:endParaRPr>
          </a:p>
          <a:p>
            <a:pPr marL="342900" indent="-342900" algn="l">
              <a:buFont typeface="+mj-lt"/>
              <a:buAutoNum type="arabicPeriod"/>
            </a:pPr>
            <a:r>
              <a:rPr lang="en-US" sz="1800" b="1" dirty="0">
                <a:latin typeface="Bahnschrift Condensed" panose="020B0502040204020203" pitchFamily="34" charset="0"/>
              </a:rPr>
              <a:t>Atoms are indivisible and indestructible</a:t>
            </a:r>
          </a:p>
          <a:p>
            <a:pPr marL="342900" indent="-342900" algn="l">
              <a:buFont typeface="+mj-lt"/>
              <a:buAutoNum type="arabicPeriod"/>
            </a:pPr>
            <a:r>
              <a:rPr lang="en-US" sz="1800" b="1" dirty="0">
                <a:latin typeface="Bahnschrift Condensed" panose="020B0502040204020203" pitchFamily="34" charset="0"/>
              </a:rPr>
              <a:t>Atoms of different elements contain different mass.</a:t>
            </a:r>
          </a:p>
          <a:p>
            <a:pPr marL="342900" indent="-342900" algn="l">
              <a:buFont typeface="+mj-lt"/>
              <a:buAutoNum type="arabicPeriod"/>
            </a:pPr>
            <a:r>
              <a:rPr lang="en-US" sz="1800" b="1" dirty="0">
                <a:latin typeface="Bahnschrift Condensed" panose="020B0502040204020203" pitchFamily="34" charset="0"/>
              </a:rPr>
              <a:t>Atoms of different elements combine in fixed whole-number ratios when forming compounds.</a:t>
            </a:r>
          </a:p>
          <a:p>
            <a:pPr algn="l"/>
            <a:r>
              <a:rPr lang="en-US" sz="1800" b="1" dirty="0">
                <a:latin typeface="Bahnschrift Condensed" panose="020B0502040204020203" pitchFamily="34" charset="0"/>
              </a:rPr>
              <a:t>  </a:t>
            </a:r>
          </a:p>
          <a:p>
            <a:pPr marL="285750" indent="-285750" algn="l">
              <a:buFont typeface="Arial" panose="020B0604020202020204" pitchFamily="34" charset="0"/>
              <a:buChar char="•"/>
            </a:pPr>
            <a:r>
              <a:rPr lang="en-US" sz="1800" b="1" dirty="0">
                <a:latin typeface="Bahnschrift Condensed" panose="020B0502040204020203" pitchFamily="34" charset="0"/>
              </a:rPr>
              <a:t>Not all of these concepts were new. Dalton’s theory built strongly upon the work of other scientists, such as Henry Cavendish and Joseph-Louis Proust. His contribution was to combine these ideas into a consistent theory that could be measured and tested. What other chemists proposed, Dalton showed.</a:t>
            </a:r>
          </a:p>
        </p:txBody>
      </p:sp>
    </p:spTree>
    <p:extLst>
      <p:ext uri="{BB962C8B-B14F-4D97-AF65-F5344CB8AC3E}">
        <p14:creationId xmlns:p14="http://schemas.microsoft.com/office/powerpoint/2010/main" val="7079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0E81-2A20-4473-99DF-DFB745F86820}"/>
              </a:ext>
            </a:extLst>
          </p:cNvPr>
          <p:cNvSpPr>
            <a:spLocks noGrp="1"/>
          </p:cNvSpPr>
          <p:nvPr>
            <p:ph type="title"/>
          </p:nvPr>
        </p:nvSpPr>
        <p:spPr>
          <a:xfrm>
            <a:off x="913774" y="1232452"/>
            <a:ext cx="5934969" cy="1228123"/>
          </a:xfrm>
        </p:spPr>
        <p:txBody>
          <a:bodyPr>
            <a:noAutofit/>
          </a:bodyPr>
          <a:lstStyle/>
          <a:p>
            <a:r>
              <a:rPr lang="en-US" b="1" dirty="0">
                <a:latin typeface="Brush Script MT" panose="03060802040406070304" pitchFamily="66" charset="0"/>
              </a:rPr>
              <a:t>How has the atomic structure changed by time?</a:t>
            </a:r>
          </a:p>
        </p:txBody>
      </p:sp>
      <p:pic>
        <p:nvPicPr>
          <p:cNvPr id="6" name="Picture Placeholder 5">
            <a:extLst>
              <a:ext uri="{FF2B5EF4-FFF2-40B4-BE49-F238E27FC236}">
                <a16:creationId xmlns:a16="http://schemas.microsoft.com/office/drawing/2014/main" id="{AF7E2379-BA1C-4DFC-AB09-708FE0CE7A9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 t="-1" r="-1608" b="-1279"/>
          <a:stretch/>
        </p:blipFill>
        <p:spPr>
          <a:xfrm>
            <a:off x="6848743" y="1219199"/>
            <a:ext cx="4985448" cy="5247861"/>
          </a:xfrm>
        </p:spPr>
      </p:pic>
      <p:sp>
        <p:nvSpPr>
          <p:cNvPr id="4" name="Text Placeholder 3">
            <a:extLst>
              <a:ext uri="{FF2B5EF4-FFF2-40B4-BE49-F238E27FC236}">
                <a16:creationId xmlns:a16="http://schemas.microsoft.com/office/drawing/2014/main" id="{B59AEFF8-CBFA-4EB4-A348-CBA47CEE62D6}"/>
              </a:ext>
            </a:extLst>
          </p:cNvPr>
          <p:cNvSpPr>
            <a:spLocks noGrp="1"/>
          </p:cNvSpPr>
          <p:nvPr>
            <p:ph type="body" sz="half" idx="2"/>
          </p:nvPr>
        </p:nvSpPr>
        <p:spPr>
          <a:xfrm>
            <a:off x="913794" y="2632852"/>
            <a:ext cx="5934949" cy="4099252"/>
          </a:xfrm>
        </p:spPr>
        <p:txBody>
          <a:bodyPr>
            <a:normAutofit lnSpcReduction="10000"/>
          </a:bodyPr>
          <a:lstStyle/>
          <a:p>
            <a:pPr marL="400050" indent="-400050" algn="l">
              <a:buFont typeface="+mj-lt"/>
              <a:buAutoNum type="romanLcPeriod"/>
            </a:pPr>
            <a:r>
              <a:rPr lang="en-US" b="1" dirty="0">
                <a:latin typeface="Bahnschrift Condensed" panose="020B0502040204020203" pitchFamily="34" charset="0"/>
              </a:rPr>
              <a:t>Bohr's model (1913)</a:t>
            </a:r>
            <a:br>
              <a:rPr lang="en-US" b="1" dirty="0">
                <a:latin typeface="Bahnschrift Condensed" panose="020B0502040204020203" pitchFamily="34" charset="0"/>
              </a:rPr>
            </a:br>
            <a:br>
              <a:rPr lang="en-US" b="1" dirty="0">
                <a:latin typeface="Bahnschrift Condensed" panose="020B0502040204020203" pitchFamily="34" charset="0"/>
              </a:rPr>
            </a:br>
            <a:r>
              <a:rPr lang="en-US" b="1" dirty="0">
                <a:latin typeface="Bahnschrift Condensed" panose="020B0502040204020203" pitchFamily="34" charset="0"/>
              </a:rPr>
              <a:t>Niels Bohr improved Rutherford's model. Using mathematical ideas, he showed that electrons occupy shells or energy levels around the nucleus. The Dalton model has changed over time because of the discovery of subatomic particles .</a:t>
            </a:r>
          </a:p>
          <a:p>
            <a:pPr marL="400050" indent="-400050" algn="l">
              <a:buFont typeface="+mj-lt"/>
              <a:buAutoNum type="romanLcPeriod"/>
            </a:pPr>
            <a:r>
              <a:rPr lang="en-US" b="1" dirty="0">
                <a:latin typeface="Bahnschrift Condensed" panose="020B0502040204020203" pitchFamily="34" charset="0"/>
              </a:rPr>
              <a:t>Because more experiments gave more data, theories and models for atoms changed to be more accurate over time.</a:t>
            </a:r>
          </a:p>
          <a:p>
            <a:pPr marL="400050" indent="-400050" algn="l">
              <a:buFont typeface="+mj-lt"/>
              <a:buAutoNum type="romanLcPeriod"/>
            </a:pPr>
            <a:r>
              <a:rPr lang="en-US" b="1" dirty="0">
                <a:latin typeface="Bahnschrift Condensed" panose="020B0502040204020203" pitchFamily="34" charset="0"/>
              </a:rPr>
              <a:t>Rutherford's experiment prompted a change in the atomic model. If the positive alpha particles mostly passed through the foil, but some bounced back. AND if they already knew that the electron was small and negative, then the atom must have a small positive nucleus with the electrons around them.</a:t>
            </a:r>
          </a:p>
          <a:p>
            <a:pPr marL="400050" indent="-400050" algn="l">
              <a:buFont typeface="+mj-lt"/>
              <a:buAutoNum type="romanLcPeriod"/>
            </a:pPr>
            <a:endParaRPr lang="en-US" dirty="0"/>
          </a:p>
        </p:txBody>
      </p:sp>
    </p:spTree>
    <p:extLst>
      <p:ext uri="{BB962C8B-B14F-4D97-AF65-F5344CB8AC3E}">
        <p14:creationId xmlns:p14="http://schemas.microsoft.com/office/powerpoint/2010/main" val="176945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3DC9-5B0E-4C20-8CA6-DC8490BC07F5}"/>
              </a:ext>
            </a:extLst>
          </p:cNvPr>
          <p:cNvSpPr>
            <a:spLocks noGrp="1"/>
          </p:cNvSpPr>
          <p:nvPr>
            <p:ph type="title"/>
          </p:nvPr>
        </p:nvSpPr>
        <p:spPr>
          <a:xfrm>
            <a:off x="913774" y="1722783"/>
            <a:ext cx="5934969" cy="649356"/>
          </a:xfrm>
        </p:spPr>
        <p:txBody>
          <a:bodyPr/>
          <a:lstStyle/>
          <a:p>
            <a:r>
              <a:rPr lang="en-US" b="1" dirty="0">
                <a:latin typeface="Brush Script MT" panose="03060802040406070304" pitchFamily="66" charset="0"/>
              </a:rPr>
              <a:t>Daltons theory</a:t>
            </a:r>
          </a:p>
        </p:txBody>
      </p:sp>
      <p:pic>
        <p:nvPicPr>
          <p:cNvPr id="6" name="Picture Placeholder 5">
            <a:extLst>
              <a:ext uri="{FF2B5EF4-FFF2-40B4-BE49-F238E27FC236}">
                <a16:creationId xmlns:a16="http://schemas.microsoft.com/office/drawing/2014/main" id="{F8282D25-466F-479E-89B2-2175C335DD5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636" r="3636"/>
          <a:stretch>
            <a:fillRect/>
          </a:stretch>
        </p:blipFill>
        <p:spPr>
          <a:xfrm>
            <a:off x="7275444" y="609601"/>
            <a:ext cx="3578086" cy="5552660"/>
          </a:xfrm>
        </p:spPr>
      </p:pic>
      <p:sp>
        <p:nvSpPr>
          <p:cNvPr id="4" name="Text Placeholder 3">
            <a:extLst>
              <a:ext uri="{FF2B5EF4-FFF2-40B4-BE49-F238E27FC236}">
                <a16:creationId xmlns:a16="http://schemas.microsoft.com/office/drawing/2014/main" id="{AE9CEDE7-1399-467F-A71A-84E153AFF26D}"/>
              </a:ext>
            </a:extLst>
          </p:cNvPr>
          <p:cNvSpPr>
            <a:spLocks noGrp="1"/>
          </p:cNvSpPr>
          <p:nvPr>
            <p:ph type="body" sz="half" idx="2"/>
          </p:nvPr>
        </p:nvSpPr>
        <p:spPr/>
        <p:txBody>
          <a:bodyPr/>
          <a:lstStyle/>
          <a:p>
            <a:r>
              <a:rPr lang="en-US" sz="1800" b="1" dirty="0">
                <a:latin typeface="Bahnschrift Condensed" panose="020B0502040204020203" pitchFamily="34" charset="0"/>
              </a:rPr>
              <a:t>Dalton hypothesized that the law of conservation of mass and the law of definite proportions could be explained using the idea of atoms. He proposed that all matter is made of tiny indivisible particles called atoms, which he imagined as "solid, massy, hard, impenetrable, movable particle(s</a:t>
            </a:r>
            <a:r>
              <a:rPr lang="en-US" dirty="0"/>
              <a:t>)".</a:t>
            </a:r>
          </a:p>
          <a:p>
            <a:br>
              <a:rPr lang="en-US" dirty="0"/>
            </a:br>
            <a:endParaRPr lang="en-US" dirty="0"/>
          </a:p>
        </p:txBody>
      </p:sp>
    </p:spTree>
    <p:extLst>
      <p:ext uri="{BB962C8B-B14F-4D97-AF65-F5344CB8AC3E}">
        <p14:creationId xmlns:p14="http://schemas.microsoft.com/office/powerpoint/2010/main" val="37259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420B-2B89-4674-9E50-491814D042EE}"/>
              </a:ext>
            </a:extLst>
          </p:cNvPr>
          <p:cNvSpPr>
            <a:spLocks noGrp="1"/>
          </p:cNvSpPr>
          <p:nvPr>
            <p:ph type="title"/>
          </p:nvPr>
        </p:nvSpPr>
        <p:spPr>
          <a:xfrm>
            <a:off x="768626" y="1789042"/>
            <a:ext cx="6080117" cy="675861"/>
          </a:xfrm>
        </p:spPr>
        <p:txBody>
          <a:bodyPr/>
          <a:lstStyle/>
          <a:p>
            <a:r>
              <a:rPr lang="en-US" b="1" dirty="0">
                <a:latin typeface="Brush Script MT" panose="03060802040406070304" pitchFamily="66" charset="0"/>
              </a:rPr>
              <a:t>Democritus theory</a:t>
            </a:r>
          </a:p>
        </p:txBody>
      </p:sp>
      <p:pic>
        <p:nvPicPr>
          <p:cNvPr id="6" name="Picture Placeholder 5">
            <a:extLst>
              <a:ext uri="{FF2B5EF4-FFF2-40B4-BE49-F238E27FC236}">
                <a16:creationId xmlns:a16="http://schemas.microsoft.com/office/drawing/2014/main" id="{C628414C-B63C-4B5E-99D3-AF919C476D9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281" r="10281"/>
          <a:stretch>
            <a:fillRect/>
          </a:stretch>
        </p:blipFill>
        <p:spPr>
          <a:xfrm>
            <a:off x="7301948" y="609600"/>
            <a:ext cx="3737113" cy="5645425"/>
          </a:xfrm>
        </p:spPr>
      </p:pic>
      <p:sp>
        <p:nvSpPr>
          <p:cNvPr id="4" name="Text Placeholder 3">
            <a:extLst>
              <a:ext uri="{FF2B5EF4-FFF2-40B4-BE49-F238E27FC236}">
                <a16:creationId xmlns:a16="http://schemas.microsoft.com/office/drawing/2014/main" id="{F8F86C26-372C-4186-BFF6-77933D258B94}"/>
              </a:ext>
            </a:extLst>
          </p:cNvPr>
          <p:cNvSpPr>
            <a:spLocks noGrp="1"/>
          </p:cNvSpPr>
          <p:nvPr>
            <p:ph type="body" sz="half" idx="2"/>
          </p:nvPr>
        </p:nvSpPr>
        <p:spPr/>
        <p:txBody>
          <a:bodyPr>
            <a:normAutofit/>
          </a:bodyPr>
          <a:lstStyle/>
          <a:p>
            <a:r>
              <a:rPr lang="en-US" sz="1800" b="1" dirty="0">
                <a:latin typeface="Bahnschrift Condensed" panose="020B0502040204020203" pitchFamily="34" charset="0"/>
              </a:rPr>
              <a:t>Democritus believed that atoms were uniform, solid, hard, incompressible, and indestructible and that they moved in infinite numbers through empty space until stopped. Differences in atomic shape and size determined the various properties of </a:t>
            </a:r>
          </a:p>
          <a:p>
            <a:r>
              <a:rPr lang="en-US" sz="1800" b="1" dirty="0">
                <a:latin typeface="Bahnschrift Condensed" panose="020B0502040204020203" pitchFamily="34" charset="0"/>
              </a:rPr>
              <a:t>matter.</a:t>
            </a:r>
          </a:p>
        </p:txBody>
      </p:sp>
    </p:spTree>
    <p:extLst>
      <p:ext uri="{BB962C8B-B14F-4D97-AF65-F5344CB8AC3E}">
        <p14:creationId xmlns:p14="http://schemas.microsoft.com/office/powerpoint/2010/main" val="384526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F795-EA41-4016-921E-4AB282498909}"/>
              </a:ext>
            </a:extLst>
          </p:cNvPr>
          <p:cNvSpPr>
            <a:spLocks noGrp="1"/>
          </p:cNvSpPr>
          <p:nvPr>
            <p:ph type="title"/>
          </p:nvPr>
        </p:nvSpPr>
        <p:spPr>
          <a:xfrm>
            <a:off x="913774" y="1683026"/>
            <a:ext cx="5934969" cy="689113"/>
          </a:xfrm>
        </p:spPr>
        <p:txBody>
          <a:bodyPr/>
          <a:lstStyle/>
          <a:p>
            <a:r>
              <a:rPr lang="en-US" b="1" dirty="0">
                <a:latin typeface="Brush Script MT" panose="03060802040406070304" pitchFamily="66" charset="0"/>
              </a:rPr>
              <a:t>Thomson's Theory</a:t>
            </a:r>
          </a:p>
        </p:txBody>
      </p:sp>
      <p:pic>
        <p:nvPicPr>
          <p:cNvPr id="6" name="Picture Placeholder 5">
            <a:extLst>
              <a:ext uri="{FF2B5EF4-FFF2-40B4-BE49-F238E27FC236}">
                <a16:creationId xmlns:a16="http://schemas.microsoft.com/office/drawing/2014/main" id="{DA464BD4-6B4F-462C-A2C1-FDF0EC4C851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875" r="7875"/>
          <a:stretch>
            <a:fillRect/>
          </a:stretch>
        </p:blipFill>
        <p:spPr>
          <a:xfrm>
            <a:off x="7381462" y="516836"/>
            <a:ext cx="3419060" cy="5565912"/>
          </a:xfrm>
        </p:spPr>
      </p:pic>
      <p:sp>
        <p:nvSpPr>
          <p:cNvPr id="4" name="Text Placeholder 3">
            <a:extLst>
              <a:ext uri="{FF2B5EF4-FFF2-40B4-BE49-F238E27FC236}">
                <a16:creationId xmlns:a16="http://schemas.microsoft.com/office/drawing/2014/main" id="{6A907E0D-B20E-4AF9-9BEA-3EE3F3EE9B2A}"/>
              </a:ext>
            </a:extLst>
          </p:cNvPr>
          <p:cNvSpPr>
            <a:spLocks noGrp="1"/>
          </p:cNvSpPr>
          <p:nvPr>
            <p:ph type="body" sz="half" idx="2"/>
          </p:nvPr>
        </p:nvSpPr>
        <p:spPr/>
        <p:txBody>
          <a:bodyPr>
            <a:normAutofit/>
          </a:bodyPr>
          <a:lstStyle/>
          <a:p>
            <a:r>
              <a:rPr lang="en-US" sz="1800" b="1" dirty="0">
                <a:latin typeface="Bahnschrift Condensed" panose="020B0502040204020203" pitchFamily="34" charset="0"/>
              </a:rPr>
              <a:t>According to Thomson's atomic model, an atom is made up of a positively charged sphere into which negatively charged electrons are implanted. Because electrons and protons have the same magnitude, an atom as a whole is </a:t>
            </a:r>
          </a:p>
          <a:p>
            <a:r>
              <a:rPr lang="en-US" sz="1800" b="1" dirty="0">
                <a:latin typeface="Bahnschrift Condensed" panose="020B0502040204020203" pitchFamily="34" charset="0"/>
              </a:rPr>
              <a:t>electrically neutral.</a:t>
            </a:r>
          </a:p>
        </p:txBody>
      </p:sp>
    </p:spTree>
    <p:extLst>
      <p:ext uri="{BB962C8B-B14F-4D97-AF65-F5344CB8AC3E}">
        <p14:creationId xmlns:p14="http://schemas.microsoft.com/office/powerpoint/2010/main" val="11806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0B38-A477-40DA-AEFD-331A011D263A}"/>
              </a:ext>
            </a:extLst>
          </p:cNvPr>
          <p:cNvSpPr>
            <a:spLocks noGrp="1"/>
          </p:cNvSpPr>
          <p:nvPr>
            <p:ph type="title"/>
          </p:nvPr>
        </p:nvSpPr>
        <p:spPr>
          <a:xfrm>
            <a:off x="913774" y="1722782"/>
            <a:ext cx="5934969" cy="702365"/>
          </a:xfrm>
        </p:spPr>
        <p:txBody>
          <a:bodyPr/>
          <a:lstStyle/>
          <a:p>
            <a:r>
              <a:rPr lang="en-US" b="1" dirty="0">
                <a:latin typeface="Brush Script MT" panose="03060802040406070304" pitchFamily="66" charset="0"/>
              </a:rPr>
              <a:t>Rutherford's Theory</a:t>
            </a:r>
          </a:p>
        </p:txBody>
      </p:sp>
      <p:pic>
        <p:nvPicPr>
          <p:cNvPr id="6" name="Picture Placeholder 5">
            <a:extLst>
              <a:ext uri="{FF2B5EF4-FFF2-40B4-BE49-F238E27FC236}">
                <a16:creationId xmlns:a16="http://schemas.microsoft.com/office/drawing/2014/main" id="{DD2BB994-40E0-40FE-A4D1-9A8517C3C49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464" r="6464"/>
          <a:stretch>
            <a:fillRect/>
          </a:stretch>
        </p:blipFill>
        <p:spPr>
          <a:xfrm>
            <a:off x="7169426" y="609601"/>
            <a:ext cx="3445565" cy="5420138"/>
          </a:xfrm>
        </p:spPr>
      </p:pic>
      <p:sp>
        <p:nvSpPr>
          <p:cNvPr id="4" name="Text Placeholder 3">
            <a:extLst>
              <a:ext uri="{FF2B5EF4-FFF2-40B4-BE49-F238E27FC236}">
                <a16:creationId xmlns:a16="http://schemas.microsoft.com/office/drawing/2014/main" id="{2FA00207-7015-4434-BB0A-D8C86D6DA61C}"/>
              </a:ext>
            </a:extLst>
          </p:cNvPr>
          <p:cNvSpPr>
            <a:spLocks noGrp="1"/>
          </p:cNvSpPr>
          <p:nvPr>
            <p:ph type="body" sz="half" idx="2"/>
          </p:nvPr>
        </p:nvSpPr>
        <p:spPr>
          <a:xfrm>
            <a:off x="913794" y="2632853"/>
            <a:ext cx="5934949" cy="3264364"/>
          </a:xfrm>
        </p:spPr>
        <p:txBody>
          <a:bodyPr>
            <a:normAutofit fontScale="92500"/>
          </a:bodyPr>
          <a:lstStyle/>
          <a:p>
            <a:r>
              <a:rPr lang="en-US" b="1" dirty="0">
                <a:latin typeface="Bahnschrift Condensed" panose="020B0502040204020203" pitchFamily="34" charset="0"/>
              </a:rPr>
              <a:t>Rutherford's model proposed that the negatively charged electrons surround the nucleus of an atom. He also claimed that the electrons surrounding the nucleus revolve around it with very high speed in circular paths. He named these circular paths as orbits.</a:t>
            </a:r>
          </a:p>
          <a:p>
            <a:endParaRPr lang="en-US" b="1" dirty="0">
              <a:latin typeface="Bahnschrift Condensed" panose="020B0502040204020203" pitchFamily="34" charset="0"/>
            </a:endParaRPr>
          </a:p>
          <a:p>
            <a:r>
              <a:rPr lang="en-US" b="1" dirty="0">
                <a:latin typeface="Bahnschrift Condensed" panose="020B0502040204020203" pitchFamily="34" charset="0"/>
              </a:rPr>
              <a:t>Ernest Rutherford found that the atom is mostly empty space, with nearly all of its mass concentrated in a tiny central nucleus. The nucleus is positively charged and surrounded at a great distance by the negatively charged electrons.</a:t>
            </a:r>
          </a:p>
          <a:p>
            <a:br>
              <a:rPr lang="en-US" dirty="0"/>
            </a:br>
            <a:endParaRPr lang="en-US" dirty="0"/>
          </a:p>
        </p:txBody>
      </p:sp>
    </p:spTree>
    <p:extLst>
      <p:ext uri="{BB962C8B-B14F-4D97-AF65-F5344CB8AC3E}">
        <p14:creationId xmlns:p14="http://schemas.microsoft.com/office/powerpoint/2010/main" val="288043089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37</TotalTime>
  <Words>45</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Bahnschrift Condensed</vt:lpstr>
      <vt:lpstr>Brush Script MT</vt:lpstr>
      <vt:lpstr>Tw Cen MT</vt:lpstr>
      <vt:lpstr>Droplet</vt:lpstr>
      <vt:lpstr>Chemistry Homework</vt:lpstr>
      <vt:lpstr>Main points in daltons atomic model</vt:lpstr>
      <vt:lpstr>How has the atomic structure changed by time?</vt:lpstr>
      <vt:lpstr>Daltons theory</vt:lpstr>
      <vt:lpstr>Democritus theory</vt:lpstr>
      <vt:lpstr>Thomson's Theory</vt:lpstr>
      <vt:lpstr>Rutherford's Theory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Homework</dc:title>
  <dc:creator>DELL</dc:creator>
  <cp:lastModifiedBy>DELL</cp:lastModifiedBy>
  <cp:revision>4</cp:revision>
  <dcterms:created xsi:type="dcterms:W3CDTF">2022-10-05T14:45:37Z</dcterms:created>
  <dcterms:modified xsi:type="dcterms:W3CDTF">2022-10-05T15:22:38Z</dcterms:modified>
</cp:coreProperties>
</file>