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FCA2AF8-C873-4B1F-9B34-F67E616EA923}" type="datetimeFigureOut">
              <a:rPr lang="en-US" smtClean="0"/>
              <a:t>9/25/2022</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3C3B0493-1044-4E80-B2BC-9C98F947B4C5}" type="slidenum">
              <a:rPr lang="en-US" smtClean="0"/>
              <a:t>‹#›</a:t>
            </a:fld>
            <a:endParaRPr lang="en-US"/>
          </a:p>
        </p:txBody>
      </p:sp>
    </p:spTree>
    <p:extLst>
      <p:ext uri="{BB962C8B-B14F-4D97-AF65-F5344CB8AC3E}">
        <p14:creationId xmlns:p14="http://schemas.microsoft.com/office/powerpoint/2010/main" val="3677036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FCA2AF8-C873-4B1F-9B34-F67E616EA923}" type="datetimeFigureOut">
              <a:rPr lang="en-US" smtClean="0"/>
              <a:t>9/25/2022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3B0493-1044-4E80-B2BC-9C98F947B4C5}" type="slidenum">
              <a:rPr lang="en-US" smtClean="0"/>
              <a:t>‹#›</a:t>
            </a:fld>
            <a:endParaRPr lang="en-US"/>
          </a:p>
        </p:txBody>
      </p:sp>
    </p:spTree>
    <p:extLst>
      <p:ext uri="{BB962C8B-B14F-4D97-AF65-F5344CB8AC3E}">
        <p14:creationId xmlns:p14="http://schemas.microsoft.com/office/powerpoint/2010/main" val="1435986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FCA2AF8-C873-4B1F-9B34-F67E616EA923}" type="datetimeFigureOut">
              <a:rPr lang="en-US" smtClean="0"/>
              <a:t>9/25/2022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B0493-1044-4E80-B2BC-9C98F947B4C5}" type="slidenum">
              <a:rPr lang="en-US" smtClean="0"/>
              <a:t>‹#›</a:t>
            </a:fld>
            <a:endParaRPr lang="en-US"/>
          </a:p>
        </p:txBody>
      </p:sp>
    </p:spTree>
    <p:extLst>
      <p:ext uri="{BB962C8B-B14F-4D97-AF65-F5344CB8AC3E}">
        <p14:creationId xmlns:p14="http://schemas.microsoft.com/office/powerpoint/2010/main" val="42776115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FCA2AF8-C873-4B1F-9B34-F67E616EA923}" type="datetimeFigureOut">
              <a:rPr lang="en-US" smtClean="0"/>
              <a:t>9/25/2022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B0493-1044-4E80-B2BC-9C98F947B4C5}" type="slidenum">
              <a:rPr lang="en-US" smtClean="0"/>
              <a:t>‹#›</a:t>
            </a:fld>
            <a:endParaRPr lang="en-US"/>
          </a:p>
        </p:txBody>
      </p:sp>
    </p:spTree>
    <p:extLst>
      <p:ext uri="{BB962C8B-B14F-4D97-AF65-F5344CB8AC3E}">
        <p14:creationId xmlns:p14="http://schemas.microsoft.com/office/powerpoint/2010/main" val="6589240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FCA2AF8-C873-4B1F-9B34-F67E616EA923}" type="datetimeFigureOut">
              <a:rPr lang="en-US" smtClean="0"/>
              <a:t>9/25/2022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B0493-1044-4E80-B2BC-9C98F947B4C5}" type="slidenum">
              <a:rPr lang="en-US" smtClean="0"/>
              <a:t>‹#›</a:t>
            </a:fld>
            <a:endParaRPr lang="en-US"/>
          </a:p>
        </p:txBody>
      </p:sp>
    </p:spTree>
    <p:extLst>
      <p:ext uri="{BB962C8B-B14F-4D97-AF65-F5344CB8AC3E}">
        <p14:creationId xmlns:p14="http://schemas.microsoft.com/office/powerpoint/2010/main" val="27241383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FCA2AF8-C873-4B1F-9B34-F67E616EA923}" type="datetimeFigureOut">
              <a:rPr lang="en-US" smtClean="0"/>
              <a:t>9/25/2022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B0493-1044-4E80-B2BC-9C98F947B4C5}" type="slidenum">
              <a:rPr lang="en-US" smtClean="0"/>
              <a:t>‹#›</a:t>
            </a:fld>
            <a:endParaRPr lang="en-US"/>
          </a:p>
        </p:txBody>
      </p:sp>
    </p:spTree>
    <p:extLst>
      <p:ext uri="{BB962C8B-B14F-4D97-AF65-F5344CB8AC3E}">
        <p14:creationId xmlns:p14="http://schemas.microsoft.com/office/powerpoint/2010/main" val="15870208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FCA2AF8-C873-4B1F-9B34-F67E616EA923}" type="datetimeFigureOut">
              <a:rPr lang="en-US" smtClean="0"/>
              <a:t>9/25/2022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B0493-1044-4E80-B2BC-9C98F947B4C5}" type="slidenum">
              <a:rPr lang="en-US" smtClean="0"/>
              <a:t>‹#›</a:t>
            </a:fld>
            <a:endParaRPr lang="en-US"/>
          </a:p>
        </p:txBody>
      </p:sp>
    </p:spTree>
    <p:extLst>
      <p:ext uri="{BB962C8B-B14F-4D97-AF65-F5344CB8AC3E}">
        <p14:creationId xmlns:p14="http://schemas.microsoft.com/office/powerpoint/2010/main" val="2139021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CA2AF8-C873-4B1F-9B34-F67E616EA923}" type="datetimeFigureOut">
              <a:rPr lang="en-US" smtClean="0"/>
              <a:t>9/25/2022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B0493-1044-4E80-B2BC-9C98F947B4C5}" type="slidenum">
              <a:rPr lang="en-US" smtClean="0"/>
              <a:t>‹#›</a:t>
            </a:fld>
            <a:endParaRPr lang="en-US"/>
          </a:p>
        </p:txBody>
      </p:sp>
    </p:spTree>
    <p:extLst>
      <p:ext uri="{BB962C8B-B14F-4D97-AF65-F5344CB8AC3E}">
        <p14:creationId xmlns:p14="http://schemas.microsoft.com/office/powerpoint/2010/main" val="39801398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CA2AF8-C873-4B1F-9B34-F67E616EA923}" type="datetimeFigureOut">
              <a:rPr lang="en-US" smtClean="0"/>
              <a:t>9/25/2022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B0493-1044-4E80-B2BC-9C98F947B4C5}" type="slidenum">
              <a:rPr lang="en-US" smtClean="0"/>
              <a:t>‹#›</a:t>
            </a:fld>
            <a:endParaRPr lang="en-US"/>
          </a:p>
        </p:txBody>
      </p:sp>
    </p:spTree>
    <p:extLst>
      <p:ext uri="{BB962C8B-B14F-4D97-AF65-F5344CB8AC3E}">
        <p14:creationId xmlns:p14="http://schemas.microsoft.com/office/powerpoint/2010/main" val="1553048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CA2AF8-C873-4B1F-9B34-F67E616EA923}" type="datetimeFigureOut">
              <a:rPr lang="en-US" smtClean="0"/>
              <a:t>9/25/2022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3C3B0493-1044-4E80-B2BC-9C98F947B4C5}" type="slidenum">
              <a:rPr lang="en-US" smtClean="0"/>
              <a:t>‹#›</a:t>
            </a:fld>
            <a:endParaRPr lang="en-US"/>
          </a:p>
        </p:txBody>
      </p:sp>
    </p:spTree>
    <p:extLst>
      <p:ext uri="{BB962C8B-B14F-4D97-AF65-F5344CB8AC3E}">
        <p14:creationId xmlns:p14="http://schemas.microsoft.com/office/powerpoint/2010/main" val="1149843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FCA2AF8-C873-4B1F-9B34-F67E616EA923}" type="datetimeFigureOut">
              <a:rPr lang="en-US" smtClean="0"/>
              <a:t>9/25/2022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3B0493-1044-4E80-B2BC-9C98F947B4C5}" type="slidenum">
              <a:rPr lang="en-US" smtClean="0"/>
              <a:t>‹#›</a:t>
            </a:fld>
            <a:endParaRPr lang="en-US"/>
          </a:p>
        </p:txBody>
      </p:sp>
    </p:spTree>
    <p:extLst>
      <p:ext uri="{BB962C8B-B14F-4D97-AF65-F5344CB8AC3E}">
        <p14:creationId xmlns:p14="http://schemas.microsoft.com/office/powerpoint/2010/main" val="3434077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FCA2AF8-C873-4B1F-9B34-F67E616EA923}" type="datetimeFigureOut">
              <a:rPr lang="en-US" smtClean="0"/>
              <a:t>9/25/2022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3B0493-1044-4E80-B2BC-9C98F947B4C5}" type="slidenum">
              <a:rPr lang="en-US" smtClean="0"/>
              <a:t>‹#›</a:t>
            </a:fld>
            <a:endParaRPr lang="en-US"/>
          </a:p>
        </p:txBody>
      </p:sp>
    </p:spTree>
    <p:extLst>
      <p:ext uri="{BB962C8B-B14F-4D97-AF65-F5344CB8AC3E}">
        <p14:creationId xmlns:p14="http://schemas.microsoft.com/office/powerpoint/2010/main" val="3860078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FCA2AF8-C873-4B1F-9B34-F67E616EA923}" type="datetimeFigureOut">
              <a:rPr lang="en-US" smtClean="0"/>
              <a:t>9/25/2022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3B0493-1044-4E80-B2BC-9C98F947B4C5}" type="slidenum">
              <a:rPr lang="en-US" smtClean="0"/>
              <a:t>‹#›</a:t>
            </a:fld>
            <a:endParaRPr lang="en-US"/>
          </a:p>
        </p:txBody>
      </p:sp>
    </p:spTree>
    <p:extLst>
      <p:ext uri="{BB962C8B-B14F-4D97-AF65-F5344CB8AC3E}">
        <p14:creationId xmlns:p14="http://schemas.microsoft.com/office/powerpoint/2010/main" val="3618103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FCA2AF8-C873-4B1F-9B34-F67E616EA923}" type="datetimeFigureOut">
              <a:rPr lang="en-US" smtClean="0"/>
              <a:t>9/25/2022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3B0493-1044-4E80-B2BC-9C98F947B4C5}" type="slidenum">
              <a:rPr lang="en-US" smtClean="0"/>
              <a:t>‹#›</a:t>
            </a:fld>
            <a:endParaRPr lang="en-US"/>
          </a:p>
        </p:txBody>
      </p:sp>
    </p:spTree>
    <p:extLst>
      <p:ext uri="{BB962C8B-B14F-4D97-AF65-F5344CB8AC3E}">
        <p14:creationId xmlns:p14="http://schemas.microsoft.com/office/powerpoint/2010/main" val="624208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CA2AF8-C873-4B1F-9B34-F67E616EA923}" type="datetimeFigureOut">
              <a:rPr lang="en-US" smtClean="0"/>
              <a:t>9/25/2022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3B0493-1044-4E80-B2BC-9C98F947B4C5}" type="slidenum">
              <a:rPr lang="en-US" smtClean="0"/>
              <a:t>‹#›</a:t>
            </a:fld>
            <a:endParaRPr lang="en-US"/>
          </a:p>
        </p:txBody>
      </p:sp>
    </p:spTree>
    <p:extLst>
      <p:ext uri="{BB962C8B-B14F-4D97-AF65-F5344CB8AC3E}">
        <p14:creationId xmlns:p14="http://schemas.microsoft.com/office/powerpoint/2010/main" val="1657413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FCA2AF8-C873-4B1F-9B34-F67E616EA923}" type="datetimeFigureOut">
              <a:rPr lang="en-US" smtClean="0"/>
              <a:t>9/25/2022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3B0493-1044-4E80-B2BC-9C98F947B4C5}" type="slidenum">
              <a:rPr lang="en-US" smtClean="0"/>
              <a:t>‹#›</a:t>
            </a:fld>
            <a:endParaRPr lang="en-US"/>
          </a:p>
        </p:txBody>
      </p:sp>
    </p:spTree>
    <p:extLst>
      <p:ext uri="{BB962C8B-B14F-4D97-AF65-F5344CB8AC3E}">
        <p14:creationId xmlns:p14="http://schemas.microsoft.com/office/powerpoint/2010/main" val="3344455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FCA2AF8-C873-4B1F-9B34-F67E616EA923}" type="datetimeFigureOut">
              <a:rPr lang="en-US" smtClean="0"/>
              <a:t>9/25/2022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3B0493-1044-4E80-B2BC-9C98F947B4C5}" type="slidenum">
              <a:rPr lang="en-US" smtClean="0"/>
              <a:t>‹#›</a:t>
            </a:fld>
            <a:endParaRPr lang="en-US"/>
          </a:p>
        </p:txBody>
      </p:sp>
    </p:spTree>
    <p:extLst>
      <p:ext uri="{BB962C8B-B14F-4D97-AF65-F5344CB8AC3E}">
        <p14:creationId xmlns:p14="http://schemas.microsoft.com/office/powerpoint/2010/main" val="2051206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FCA2AF8-C873-4B1F-9B34-F67E616EA923}" type="datetimeFigureOut">
              <a:rPr lang="en-US" smtClean="0"/>
              <a:t>9/25/2022</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C3B0493-1044-4E80-B2BC-9C98F947B4C5}" type="slidenum">
              <a:rPr lang="en-US" smtClean="0"/>
              <a:t>‹#›</a:t>
            </a:fld>
            <a:endParaRPr lang="en-US"/>
          </a:p>
        </p:txBody>
      </p:sp>
    </p:spTree>
    <p:extLst>
      <p:ext uri="{BB962C8B-B14F-4D97-AF65-F5344CB8AC3E}">
        <p14:creationId xmlns:p14="http://schemas.microsoft.com/office/powerpoint/2010/main" val="3283339626"/>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 id="2147483853" r:id="rId13"/>
    <p:sldLayoutId id="2147483854" r:id="rId14"/>
    <p:sldLayoutId id="2147483855" r:id="rId15"/>
    <p:sldLayoutId id="2147483856" r:id="rId16"/>
    <p:sldLayoutId id="214748385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05479" y="306642"/>
            <a:ext cx="4174764" cy="1164349"/>
          </a:xfrm>
        </p:spPr>
        <p:txBody>
          <a:bodyPr/>
          <a:lstStyle/>
          <a:p>
            <a:r>
              <a:rPr lang="en-US" dirty="0" smtClean="0"/>
              <a:t>Jeff bezos</a:t>
            </a:r>
            <a:endParaRPr lang="en-US" dirty="0"/>
          </a:p>
        </p:txBody>
      </p:sp>
      <p:sp>
        <p:nvSpPr>
          <p:cNvPr id="4" name="TextBox 3"/>
          <p:cNvSpPr txBox="1"/>
          <p:nvPr/>
        </p:nvSpPr>
        <p:spPr>
          <a:xfrm>
            <a:off x="2332052" y="1630018"/>
            <a:ext cx="5248191" cy="2585323"/>
          </a:xfrm>
          <a:prstGeom prst="rect">
            <a:avLst/>
          </a:prstGeom>
          <a:noFill/>
        </p:spPr>
        <p:txBody>
          <a:bodyPr wrap="square" rtlCol="0">
            <a:spAutoFit/>
          </a:bodyPr>
          <a:lstStyle/>
          <a:p>
            <a:r>
              <a:rPr lang="en-US" dirty="0"/>
              <a:t>According to Forbes, Jeff Bezos has an estimated net worth of </a:t>
            </a:r>
            <a:r>
              <a:rPr lang="en-US" u="sng" dirty="0" smtClean="0"/>
              <a:t>$137.2 billion</a:t>
            </a:r>
            <a:r>
              <a:rPr lang="en-US" dirty="0"/>
              <a:t> </a:t>
            </a:r>
            <a:r>
              <a:rPr lang="en-US" dirty="0" smtClean="0"/>
              <a:t>, </a:t>
            </a:r>
            <a:r>
              <a:rPr lang="en-US" dirty="0"/>
              <a:t>making him one of the richest people on the planet. Most of Bezos’ wealth stems from his shares in Amazon, which he founded in 1994 from his garage in near Seattle, Washington. Behind the success of Amazon and, in turn, its founder, is innovation, creativity, and hard work. Let’s take a deep dive into how the e-commerce giant and its founder made it to the top.</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5166" y="1470992"/>
            <a:ext cx="3863008" cy="3783496"/>
          </a:xfrm>
          <a:prstGeom prst="rect">
            <a:avLst/>
          </a:prstGeom>
        </p:spPr>
      </p:pic>
    </p:spTree>
    <p:extLst>
      <p:ext uri="{BB962C8B-B14F-4D97-AF65-F5344CB8AC3E}">
        <p14:creationId xmlns:p14="http://schemas.microsoft.com/office/powerpoint/2010/main" val="3832907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2363" y="115957"/>
            <a:ext cx="8401811" cy="1156252"/>
          </a:xfrm>
        </p:spPr>
        <p:txBody>
          <a:bodyPr>
            <a:normAutofit fontScale="90000"/>
          </a:bodyPr>
          <a:lstStyle/>
          <a:p>
            <a:r>
              <a:rPr lang="en-US" b="1" dirty="0"/>
              <a:t>Early Life: Bezos Before Amazon</a:t>
            </a:r>
            <a:r>
              <a:rPr lang="en-US" dirty="0"/>
              <a:t/>
            </a:r>
            <a:br>
              <a:rPr lang="en-US" dirty="0"/>
            </a:br>
            <a:endParaRPr lang="en-US" dirty="0"/>
          </a:p>
        </p:txBody>
      </p:sp>
      <p:sp>
        <p:nvSpPr>
          <p:cNvPr id="3" name="Content Placeholder 2"/>
          <p:cNvSpPr>
            <a:spLocks noGrp="1"/>
          </p:cNvSpPr>
          <p:nvPr>
            <p:ph idx="1"/>
          </p:nvPr>
        </p:nvSpPr>
        <p:spPr>
          <a:xfrm>
            <a:off x="1616831" y="1603513"/>
            <a:ext cx="6453743" cy="3909391"/>
          </a:xfrm>
        </p:spPr>
        <p:txBody>
          <a:bodyPr>
            <a:normAutofit fontScale="47500" lnSpcReduction="20000"/>
          </a:bodyPr>
          <a:lstStyle/>
          <a:p>
            <a:pPr marL="0" indent="0">
              <a:buNone/>
            </a:pPr>
            <a:r>
              <a:rPr lang="en-US" sz="4200" dirty="0">
                <a:latin typeface="+mj-lt"/>
                <a:cs typeface="Arial" panose="020B0604020202020204" pitchFamily="34" charset="0"/>
              </a:rPr>
              <a:t>J</a:t>
            </a:r>
            <a:r>
              <a:rPr lang="en-US" sz="4200" dirty="0" smtClean="0">
                <a:latin typeface="+mj-lt"/>
                <a:cs typeface="Arial" panose="020B0604020202020204" pitchFamily="34" charset="0"/>
              </a:rPr>
              <a:t>eff </a:t>
            </a:r>
            <a:r>
              <a:rPr lang="en-US" sz="4200" dirty="0">
                <a:latin typeface="+mj-lt"/>
                <a:cs typeface="Arial" panose="020B0604020202020204" pitchFamily="34" charset="0"/>
              </a:rPr>
              <a:t>Bezos was born in Mexico to teenage parents Jacklyn and Ted Jorgensen. Not long after his birth, Bezos’ parents separated and his mother married </a:t>
            </a:r>
            <a:r>
              <a:rPr lang="en-US" sz="4200" dirty="0" err="1" smtClean="0">
                <a:latin typeface="+mj-lt"/>
                <a:cs typeface="Arial" panose="020B0604020202020204" pitchFamily="34" charset="0"/>
              </a:rPr>
              <a:t>Migul</a:t>
            </a:r>
            <a:r>
              <a:rPr lang="en-US" sz="4200" dirty="0" smtClean="0">
                <a:latin typeface="+mj-lt"/>
                <a:cs typeface="Arial" panose="020B0604020202020204" pitchFamily="34" charset="0"/>
              </a:rPr>
              <a:t> Bezos. </a:t>
            </a:r>
            <a:r>
              <a:rPr lang="en-US" sz="4200" dirty="0">
                <a:latin typeface="+mj-lt"/>
                <a:cs typeface="Arial" panose="020B0604020202020204" pitchFamily="34" charset="0"/>
              </a:rPr>
              <a:t>As he grew up, Bezos developed a </a:t>
            </a:r>
            <a:r>
              <a:rPr lang="en-US" sz="4200" dirty="0" smtClean="0">
                <a:latin typeface="+mj-lt"/>
                <a:cs typeface="Arial" panose="020B0604020202020204" pitchFamily="34" charset="0"/>
              </a:rPr>
              <a:t>huge </a:t>
            </a:r>
            <a:r>
              <a:rPr lang="en-US" sz="4200" dirty="0">
                <a:latin typeface="+mj-lt"/>
                <a:cs typeface="Arial" panose="020B0604020202020204" pitchFamily="34" charset="0"/>
              </a:rPr>
              <a:t>interest in computer science, though spent much of his early years working on his maternal grandparents’ ranch in </a:t>
            </a:r>
            <a:r>
              <a:rPr lang="en-US" sz="4200" dirty="0" smtClean="0">
                <a:latin typeface="+mj-lt"/>
                <a:cs typeface="Arial" panose="020B0604020202020204" pitchFamily="34" charset="0"/>
              </a:rPr>
              <a:t>Texas.</a:t>
            </a:r>
          </a:p>
          <a:p>
            <a:pPr marL="0" indent="0">
              <a:buNone/>
            </a:pPr>
            <a:r>
              <a:rPr lang="en-US" sz="4200" dirty="0" smtClean="0">
                <a:latin typeface="+mj-lt"/>
                <a:cs typeface="Arial" panose="020B0604020202020204" pitchFamily="34" charset="0"/>
              </a:rPr>
              <a:t>In the mid-80s, Bezos graduated from Princeton University, with degrees in computer science and electrical engineering, and went on to join startup </a:t>
            </a:r>
            <a:r>
              <a:rPr lang="en-US" sz="4200" dirty="0" err="1" smtClean="0">
                <a:latin typeface="+mj-lt"/>
                <a:cs typeface="Arial" panose="020B0604020202020204" pitchFamily="34" charset="0"/>
              </a:rPr>
              <a:t>Fitel</a:t>
            </a:r>
            <a:r>
              <a:rPr lang="en-US" sz="4200" dirty="0" smtClean="0">
                <a:latin typeface="+mj-lt"/>
                <a:cs typeface="Arial" panose="020B0604020202020204" pitchFamily="34" charset="0"/>
              </a:rPr>
              <a:t> after declining job offers from both Intel and Bell Labs. </a:t>
            </a:r>
          </a:p>
          <a:p>
            <a:pPr marL="0" indent="0">
              <a:buNone/>
            </a:pPr>
            <a:r>
              <a:rPr lang="en-US" sz="4200" dirty="0" smtClean="0">
                <a:latin typeface="+mj-lt"/>
                <a:cs typeface="Arial" panose="020B0604020202020204" pitchFamily="34" charset="0"/>
              </a:rPr>
              <a:t>By </a:t>
            </a:r>
            <a:r>
              <a:rPr lang="en-US" sz="4200" dirty="0">
                <a:latin typeface="+mj-lt"/>
                <a:cs typeface="Arial" panose="020B0604020202020204" pitchFamily="34" charset="0"/>
              </a:rPr>
              <a:t>the age of 30, Bezos was on a six-figure salary, but his </a:t>
            </a:r>
            <a:r>
              <a:rPr lang="en-US" sz="4200" dirty="0" err="1">
                <a:latin typeface="+mj-lt"/>
                <a:cs typeface="Arial" panose="020B0604020202020204" pitchFamily="34" charset="0"/>
              </a:rPr>
              <a:t>realisation</a:t>
            </a:r>
            <a:r>
              <a:rPr lang="en-US" sz="4200" dirty="0">
                <a:latin typeface="+mj-lt"/>
                <a:cs typeface="Arial" panose="020B0604020202020204" pitchFamily="34" charset="0"/>
              </a:rPr>
              <a:t> that the world of web was then growing at 2300% pushed </a:t>
            </a:r>
            <a:r>
              <a:rPr lang="en-US" sz="4200" dirty="0" smtClean="0">
                <a:latin typeface="+mj-lt"/>
                <a:cs typeface="Arial" panose="020B0604020202020204" pitchFamily="34" charset="0"/>
              </a:rPr>
              <a:t>him and made him passionate  </a:t>
            </a:r>
            <a:r>
              <a:rPr lang="en-US" sz="4200" dirty="0">
                <a:latin typeface="+mj-lt"/>
                <a:cs typeface="Arial" panose="020B0604020202020204" pitchFamily="34" charset="0"/>
              </a:rPr>
              <a:t>to start his own company — Amazon. </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69357" y="1431235"/>
            <a:ext cx="3749602" cy="4081669"/>
          </a:xfrm>
          <a:prstGeom prst="rect">
            <a:avLst/>
          </a:prstGeom>
        </p:spPr>
      </p:pic>
    </p:spTree>
    <p:extLst>
      <p:ext uri="{BB962C8B-B14F-4D97-AF65-F5344CB8AC3E}">
        <p14:creationId xmlns:p14="http://schemas.microsoft.com/office/powerpoint/2010/main" val="2812897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3094" y="235227"/>
            <a:ext cx="8945150" cy="1143000"/>
          </a:xfrm>
        </p:spPr>
        <p:txBody>
          <a:bodyPr>
            <a:normAutofit fontScale="90000"/>
          </a:bodyPr>
          <a:lstStyle/>
          <a:p>
            <a:r>
              <a:rPr lang="en-US" b="1" dirty="0"/>
              <a:t>How Bezos Founded Amazon</a:t>
            </a:r>
            <a:r>
              <a:rPr lang="en-US" dirty="0"/>
              <a:t/>
            </a:r>
            <a:br>
              <a:rPr lang="en-US" dirty="0"/>
            </a:br>
            <a:endParaRPr lang="en-US" dirty="0"/>
          </a:p>
        </p:txBody>
      </p:sp>
      <p:sp>
        <p:nvSpPr>
          <p:cNvPr id="3" name="Content Placeholder 2"/>
          <p:cNvSpPr>
            <a:spLocks noGrp="1"/>
          </p:cNvSpPr>
          <p:nvPr>
            <p:ph idx="1"/>
          </p:nvPr>
        </p:nvSpPr>
        <p:spPr>
          <a:xfrm>
            <a:off x="1484310" y="1086679"/>
            <a:ext cx="10429394" cy="4704522"/>
          </a:xfrm>
        </p:spPr>
        <p:txBody>
          <a:bodyPr>
            <a:normAutofit fontScale="85000" lnSpcReduction="20000"/>
          </a:bodyPr>
          <a:lstStyle/>
          <a:p>
            <a:r>
              <a:rPr lang="en-US" dirty="0"/>
              <a:t>Once Bezos had </a:t>
            </a:r>
            <a:r>
              <a:rPr lang="en-US" dirty="0" smtClean="0"/>
              <a:t>realized </a:t>
            </a:r>
            <a:r>
              <a:rPr lang="en-US" dirty="0"/>
              <a:t>the expansive possibilities of the web, he created a list of 20 potential products he believed could sell well online. He </a:t>
            </a:r>
            <a:r>
              <a:rPr lang="en-US" dirty="0" smtClean="0"/>
              <a:t>realized </a:t>
            </a:r>
            <a:r>
              <a:rPr lang="en-US" dirty="0"/>
              <a:t>that even the largest bookstores could stock just a few hundred thousand books at one time — only a fraction of the almost infinite number of titles truly available. Books were Bezos’ winner. </a:t>
            </a:r>
          </a:p>
          <a:p>
            <a:r>
              <a:rPr lang="en-US" dirty="0"/>
              <a:t>In 1994, Bezos took his idea to Seattle, home to a huge pool of high-tech talent and within close proximity to Ingram Book Group’s Oregon warehouse. With $1 million raised from friends and family, Bezos rented a house in the city and established his new online book business from his garage.  </a:t>
            </a:r>
          </a:p>
          <a:p>
            <a:r>
              <a:rPr lang="en-US" dirty="0"/>
              <a:t>For almost a year, Bezos and a team of five employees worked from the Seattle garage, learning how to source books and creating a computer system that would make Amazon.com easy to navigate. It called itself “Earth’s Biggest Bookstore” with over 1 million titles for customers to choose from. By September 1996, Amazon.com had over 100 employees and had made over $15.7 million in sales. </a:t>
            </a:r>
            <a:r>
              <a:rPr lang="en-US" dirty="0" smtClean="0"/>
              <a:t/>
            </a:r>
            <a:br>
              <a:rPr lang="en-US" dirty="0" smtClean="0"/>
            </a:br>
            <a:r>
              <a:rPr lang="en-US" b="1" dirty="0" smtClean="0"/>
              <a:t>Amazon </a:t>
            </a:r>
            <a:r>
              <a:rPr lang="en-US" b="1" dirty="0"/>
              <a:t>was believed to control 37% of all online retail sales. And, as of July 2022, Amazon has a market cap of $1.105 trillion, making it the world’s 5th most valuable company by market cap </a:t>
            </a:r>
          </a:p>
          <a:p>
            <a:endParaRPr lang="en-US" dirty="0"/>
          </a:p>
        </p:txBody>
      </p:sp>
    </p:spTree>
    <p:extLst>
      <p:ext uri="{BB962C8B-B14F-4D97-AF65-F5344CB8AC3E}">
        <p14:creationId xmlns:p14="http://schemas.microsoft.com/office/powerpoint/2010/main" val="830368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1"/>
            <a:ext cx="9276454" cy="1023730"/>
          </a:xfrm>
        </p:spPr>
        <p:txBody>
          <a:bodyPr>
            <a:normAutofit fontScale="90000"/>
          </a:bodyPr>
          <a:lstStyle/>
          <a:p>
            <a:r>
              <a:rPr lang="en-US" b="1" dirty="0"/>
              <a:t>Why Is Amazon So Successful?</a:t>
            </a:r>
            <a:r>
              <a:rPr lang="en-US" dirty="0"/>
              <a:t/>
            </a:r>
            <a:br>
              <a:rPr lang="en-US" dirty="0"/>
            </a:br>
            <a:endParaRPr lang="en-US" dirty="0"/>
          </a:p>
        </p:txBody>
      </p:sp>
      <p:sp>
        <p:nvSpPr>
          <p:cNvPr id="3" name="Content Placeholder 2"/>
          <p:cNvSpPr>
            <a:spLocks noGrp="1"/>
          </p:cNvSpPr>
          <p:nvPr>
            <p:ph idx="1"/>
          </p:nvPr>
        </p:nvSpPr>
        <p:spPr>
          <a:xfrm>
            <a:off x="1484312" y="1714501"/>
            <a:ext cx="6082678" cy="3154017"/>
          </a:xfrm>
        </p:spPr>
        <p:txBody>
          <a:bodyPr>
            <a:normAutofit/>
          </a:bodyPr>
          <a:lstStyle/>
          <a:p>
            <a:pPr marL="0" indent="0">
              <a:buNone/>
            </a:pPr>
            <a:r>
              <a:rPr lang="en-US" dirty="0" smtClean="0"/>
              <a:t>There </a:t>
            </a:r>
            <a:r>
              <a:rPr lang="en-US" dirty="0"/>
              <a:t>are many reasons why Amazon is one of the most successful businesses in the world, though the primary reason is generally considered to be its devotion to customer experience. Amazon makes shopping quick and easy.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66990" y="2005416"/>
            <a:ext cx="4625008" cy="3195820"/>
          </a:xfrm>
          <a:prstGeom prst="rect">
            <a:avLst/>
          </a:prstGeom>
        </p:spPr>
      </p:pic>
    </p:spTree>
    <p:extLst>
      <p:ext uri="{BB962C8B-B14F-4D97-AF65-F5344CB8AC3E}">
        <p14:creationId xmlns:p14="http://schemas.microsoft.com/office/powerpoint/2010/main" val="1697106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93842" y="109329"/>
            <a:ext cx="5989916" cy="2938671"/>
          </a:xfrm>
        </p:spPr>
        <p:txBody>
          <a:bodyPr/>
          <a:lstStyle/>
          <a:p>
            <a:r>
              <a:rPr lang="en-US" dirty="0"/>
              <a:t>“Our vision is to be the world’s most consumer-centric company, where customers can come to find anything they want to buy online” –  Jeff Bezos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2285" y="2393912"/>
            <a:ext cx="6527489" cy="4065693"/>
          </a:xfrm>
          <a:prstGeom prst="rect">
            <a:avLst/>
          </a:prstGeom>
        </p:spPr>
      </p:pic>
    </p:spTree>
    <p:extLst>
      <p:ext uri="{BB962C8B-B14F-4D97-AF65-F5344CB8AC3E}">
        <p14:creationId xmlns:p14="http://schemas.microsoft.com/office/powerpoint/2010/main" val="611071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22</TotalTime>
  <Words>148</Words>
  <Application>Microsoft Office PowerPoint</Application>
  <PresentationFormat>Widescreen</PresentationFormat>
  <Paragraphs>13</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Corbel</vt:lpstr>
      <vt:lpstr>Parallax</vt:lpstr>
      <vt:lpstr>Jeff bezos</vt:lpstr>
      <vt:lpstr>Early Life: Bezos Before Amazon </vt:lpstr>
      <vt:lpstr>How Bezos Founded Amazon </vt:lpstr>
      <vt:lpstr>Why Is Amazon So Successful?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Jeff bezos</dc:title>
  <dc:creator>USER</dc:creator>
  <cp:lastModifiedBy>USER</cp:lastModifiedBy>
  <cp:revision>6</cp:revision>
  <dcterms:created xsi:type="dcterms:W3CDTF">2022-09-25T15:10:07Z</dcterms:created>
  <dcterms:modified xsi:type="dcterms:W3CDTF">2022-09-25T15:32:46Z</dcterms:modified>
</cp:coreProperties>
</file>