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48CB534-D72F-4872-8345-B2EDEB2C3318}"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E25B3-7AD7-4E33-8278-38F7077CC186}" type="slidenum">
              <a:rPr lang="en-US" smtClean="0"/>
              <a:t>‹#›</a:t>
            </a:fld>
            <a:endParaRPr lang="en-US"/>
          </a:p>
        </p:txBody>
      </p:sp>
    </p:spTree>
    <p:extLst>
      <p:ext uri="{BB962C8B-B14F-4D97-AF65-F5344CB8AC3E}">
        <p14:creationId xmlns:p14="http://schemas.microsoft.com/office/powerpoint/2010/main" val="1976545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8CB534-D72F-4872-8345-B2EDEB2C3318}"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E25B3-7AD7-4E33-8278-38F7077CC186}" type="slidenum">
              <a:rPr lang="en-US" smtClean="0"/>
              <a:t>‹#›</a:t>
            </a:fld>
            <a:endParaRPr lang="en-US"/>
          </a:p>
        </p:txBody>
      </p:sp>
    </p:spTree>
    <p:extLst>
      <p:ext uri="{BB962C8B-B14F-4D97-AF65-F5344CB8AC3E}">
        <p14:creationId xmlns:p14="http://schemas.microsoft.com/office/powerpoint/2010/main" val="2590603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8CB534-D72F-4872-8345-B2EDEB2C3318}"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E25B3-7AD7-4E33-8278-38F7077CC18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07050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8CB534-D72F-4872-8345-B2EDEB2C3318}"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E25B3-7AD7-4E33-8278-38F7077CC186}" type="slidenum">
              <a:rPr lang="en-US" smtClean="0"/>
              <a:t>‹#›</a:t>
            </a:fld>
            <a:endParaRPr lang="en-US"/>
          </a:p>
        </p:txBody>
      </p:sp>
    </p:spTree>
    <p:extLst>
      <p:ext uri="{BB962C8B-B14F-4D97-AF65-F5344CB8AC3E}">
        <p14:creationId xmlns:p14="http://schemas.microsoft.com/office/powerpoint/2010/main" val="20556356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8CB534-D72F-4872-8345-B2EDEB2C3318}"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E25B3-7AD7-4E33-8278-38F7077CC18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56234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8CB534-D72F-4872-8345-B2EDEB2C3318}"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E25B3-7AD7-4E33-8278-38F7077CC186}" type="slidenum">
              <a:rPr lang="en-US" smtClean="0"/>
              <a:t>‹#›</a:t>
            </a:fld>
            <a:endParaRPr lang="en-US"/>
          </a:p>
        </p:txBody>
      </p:sp>
    </p:spTree>
    <p:extLst>
      <p:ext uri="{BB962C8B-B14F-4D97-AF65-F5344CB8AC3E}">
        <p14:creationId xmlns:p14="http://schemas.microsoft.com/office/powerpoint/2010/main" val="574348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8CB534-D72F-4872-8345-B2EDEB2C3318}"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E25B3-7AD7-4E33-8278-38F7077CC186}" type="slidenum">
              <a:rPr lang="en-US" smtClean="0"/>
              <a:t>‹#›</a:t>
            </a:fld>
            <a:endParaRPr lang="en-US"/>
          </a:p>
        </p:txBody>
      </p:sp>
    </p:spTree>
    <p:extLst>
      <p:ext uri="{BB962C8B-B14F-4D97-AF65-F5344CB8AC3E}">
        <p14:creationId xmlns:p14="http://schemas.microsoft.com/office/powerpoint/2010/main" val="29322848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8CB534-D72F-4872-8345-B2EDEB2C3318}"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E25B3-7AD7-4E33-8278-38F7077CC186}" type="slidenum">
              <a:rPr lang="en-US" smtClean="0"/>
              <a:t>‹#›</a:t>
            </a:fld>
            <a:endParaRPr lang="en-US"/>
          </a:p>
        </p:txBody>
      </p:sp>
    </p:spTree>
    <p:extLst>
      <p:ext uri="{BB962C8B-B14F-4D97-AF65-F5344CB8AC3E}">
        <p14:creationId xmlns:p14="http://schemas.microsoft.com/office/powerpoint/2010/main" val="483415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8CB534-D72F-4872-8345-B2EDEB2C3318}"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E25B3-7AD7-4E33-8278-38F7077CC186}" type="slidenum">
              <a:rPr lang="en-US" smtClean="0"/>
              <a:t>‹#›</a:t>
            </a:fld>
            <a:endParaRPr lang="en-US"/>
          </a:p>
        </p:txBody>
      </p:sp>
    </p:spTree>
    <p:extLst>
      <p:ext uri="{BB962C8B-B14F-4D97-AF65-F5344CB8AC3E}">
        <p14:creationId xmlns:p14="http://schemas.microsoft.com/office/powerpoint/2010/main" val="3398646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8CB534-D72F-4872-8345-B2EDEB2C3318}"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E25B3-7AD7-4E33-8278-38F7077CC186}" type="slidenum">
              <a:rPr lang="en-US" smtClean="0"/>
              <a:t>‹#›</a:t>
            </a:fld>
            <a:endParaRPr lang="en-US"/>
          </a:p>
        </p:txBody>
      </p:sp>
    </p:spTree>
    <p:extLst>
      <p:ext uri="{BB962C8B-B14F-4D97-AF65-F5344CB8AC3E}">
        <p14:creationId xmlns:p14="http://schemas.microsoft.com/office/powerpoint/2010/main" val="2691031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48CB534-D72F-4872-8345-B2EDEB2C3318}" type="datetimeFigureOut">
              <a:rPr lang="en-US" smtClean="0"/>
              <a:t>9/16/2022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6E25B3-7AD7-4E33-8278-38F7077CC186}" type="slidenum">
              <a:rPr lang="en-US" smtClean="0"/>
              <a:t>‹#›</a:t>
            </a:fld>
            <a:endParaRPr lang="en-US"/>
          </a:p>
        </p:txBody>
      </p:sp>
    </p:spTree>
    <p:extLst>
      <p:ext uri="{BB962C8B-B14F-4D97-AF65-F5344CB8AC3E}">
        <p14:creationId xmlns:p14="http://schemas.microsoft.com/office/powerpoint/2010/main" val="548163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48CB534-D72F-4872-8345-B2EDEB2C3318}" type="datetimeFigureOut">
              <a:rPr lang="en-US" smtClean="0"/>
              <a:t>9/16/2022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6E25B3-7AD7-4E33-8278-38F7077CC186}" type="slidenum">
              <a:rPr lang="en-US" smtClean="0"/>
              <a:t>‹#›</a:t>
            </a:fld>
            <a:endParaRPr lang="en-US"/>
          </a:p>
        </p:txBody>
      </p:sp>
    </p:spTree>
    <p:extLst>
      <p:ext uri="{BB962C8B-B14F-4D97-AF65-F5344CB8AC3E}">
        <p14:creationId xmlns:p14="http://schemas.microsoft.com/office/powerpoint/2010/main" val="171575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48CB534-D72F-4872-8345-B2EDEB2C3318}" type="datetimeFigureOut">
              <a:rPr lang="en-US" smtClean="0"/>
              <a:t>9/16/2022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6E25B3-7AD7-4E33-8278-38F7077CC186}" type="slidenum">
              <a:rPr lang="en-US" smtClean="0"/>
              <a:t>‹#›</a:t>
            </a:fld>
            <a:endParaRPr lang="en-US"/>
          </a:p>
        </p:txBody>
      </p:sp>
    </p:spTree>
    <p:extLst>
      <p:ext uri="{BB962C8B-B14F-4D97-AF65-F5344CB8AC3E}">
        <p14:creationId xmlns:p14="http://schemas.microsoft.com/office/powerpoint/2010/main" val="1904312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8CB534-D72F-4872-8345-B2EDEB2C3318}" type="datetimeFigureOut">
              <a:rPr lang="en-US" smtClean="0"/>
              <a:t>9/16/2022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6E25B3-7AD7-4E33-8278-38F7077CC186}" type="slidenum">
              <a:rPr lang="en-US" smtClean="0"/>
              <a:t>‹#›</a:t>
            </a:fld>
            <a:endParaRPr lang="en-US"/>
          </a:p>
        </p:txBody>
      </p:sp>
    </p:spTree>
    <p:extLst>
      <p:ext uri="{BB962C8B-B14F-4D97-AF65-F5344CB8AC3E}">
        <p14:creationId xmlns:p14="http://schemas.microsoft.com/office/powerpoint/2010/main" val="1836815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8CB534-D72F-4872-8345-B2EDEB2C3318}" type="datetimeFigureOut">
              <a:rPr lang="en-US" smtClean="0"/>
              <a:t>9/16/2022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6E25B3-7AD7-4E33-8278-38F7077CC186}" type="slidenum">
              <a:rPr lang="en-US" smtClean="0"/>
              <a:t>‹#›</a:t>
            </a:fld>
            <a:endParaRPr lang="en-US"/>
          </a:p>
        </p:txBody>
      </p:sp>
    </p:spTree>
    <p:extLst>
      <p:ext uri="{BB962C8B-B14F-4D97-AF65-F5344CB8AC3E}">
        <p14:creationId xmlns:p14="http://schemas.microsoft.com/office/powerpoint/2010/main" val="2057322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8CB534-D72F-4872-8345-B2EDEB2C3318}" type="datetimeFigureOut">
              <a:rPr lang="en-US" smtClean="0"/>
              <a:t>9/16/2022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6E25B3-7AD7-4E33-8278-38F7077CC186}" type="slidenum">
              <a:rPr lang="en-US" smtClean="0"/>
              <a:t>‹#›</a:t>
            </a:fld>
            <a:endParaRPr lang="en-US"/>
          </a:p>
        </p:txBody>
      </p:sp>
    </p:spTree>
    <p:extLst>
      <p:ext uri="{BB962C8B-B14F-4D97-AF65-F5344CB8AC3E}">
        <p14:creationId xmlns:p14="http://schemas.microsoft.com/office/powerpoint/2010/main" val="2981510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48CB534-D72F-4872-8345-B2EDEB2C3318}" type="datetimeFigureOut">
              <a:rPr lang="en-US" smtClean="0"/>
              <a:t>9/16/2022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6E25B3-7AD7-4E33-8278-38F7077CC186}" type="slidenum">
              <a:rPr lang="en-US" smtClean="0"/>
              <a:t>‹#›</a:t>
            </a:fld>
            <a:endParaRPr lang="en-US"/>
          </a:p>
        </p:txBody>
      </p:sp>
    </p:spTree>
    <p:extLst>
      <p:ext uri="{BB962C8B-B14F-4D97-AF65-F5344CB8AC3E}">
        <p14:creationId xmlns:p14="http://schemas.microsoft.com/office/powerpoint/2010/main" val="2668588269"/>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7766936" cy="985780"/>
          </a:xfrm>
        </p:spPr>
        <p:txBody>
          <a:bodyPr/>
          <a:lstStyle/>
          <a:p>
            <a:pPr algn="ctr"/>
            <a:r>
              <a:rPr lang="en-US" sz="6000" dirty="0" smtClean="0"/>
              <a:t>Cybercrime</a:t>
            </a:r>
            <a:endParaRPr lang="en-US" sz="6000" dirty="0"/>
          </a:p>
        </p:txBody>
      </p:sp>
      <p:sp>
        <p:nvSpPr>
          <p:cNvPr id="3" name="Subtitle 2"/>
          <p:cNvSpPr>
            <a:spLocks noGrp="1"/>
          </p:cNvSpPr>
          <p:nvPr>
            <p:ph type="subTitle" idx="1"/>
          </p:nvPr>
        </p:nvSpPr>
        <p:spPr/>
        <p:txBody>
          <a:bodyPr>
            <a:normAutofit/>
          </a:bodyPr>
          <a:lstStyle/>
          <a:p>
            <a:r>
              <a:rPr lang="en-US" sz="2800" dirty="0" smtClean="0">
                <a:solidFill>
                  <a:schemeClr val="tx1"/>
                </a:solidFill>
              </a:rPr>
              <a:t>Made by Tina </a:t>
            </a:r>
            <a:r>
              <a:rPr lang="en-US" sz="2800" dirty="0" err="1" smtClean="0">
                <a:solidFill>
                  <a:schemeClr val="tx1"/>
                </a:solidFill>
              </a:rPr>
              <a:t>Bqaeen</a:t>
            </a:r>
            <a:r>
              <a:rPr lang="en-US" sz="2800" dirty="0" smtClean="0">
                <a:solidFill>
                  <a:schemeClr val="tx1"/>
                </a:solidFill>
              </a:rPr>
              <a:t> </a:t>
            </a:r>
            <a:endParaRPr lang="en-US" sz="2800" dirty="0">
              <a:solidFill>
                <a:schemeClr val="tx1"/>
              </a:solidFill>
            </a:endParaRPr>
          </a:p>
        </p:txBody>
      </p:sp>
    </p:spTree>
    <p:extLst>
      <p:ext uri="{BB962C8B-B14F-4D97-AF65-F5344CB8AC3E}">
        <p14:creationId xmlns:p14="http://schemas.microsoft.com/office/powerpoint/2010/main" val="380718344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latin typeface="+mn-lt"/>
              </a:rPr>
              <a:t>What is a cybercrime </a:t>
            </a:r>
            <a:endParaRPr lang="en-US" sz="5400" dirty="0">
              <a:latin typeface="+mn-lt"/>
            </a:endParaRPr>
          </a:p>
        </p:txBody>
      </p:sp>
      <p:sp>
        <p:nvSpPr>
          <p:cNvPr id="3" name="Content Placeholder 2"/>
          <p:cNvSpPr>
            <a:spLocks noGrp="1"/>
          </p:cNvSpPr>
          <p:nvPr>
            <p:ph idx="1"/>
          </p:nvPr>
        </p:nvSpPr>
        <p:spPr>
          <a:xfrm>
            <a:off x="677334" y="2160589"/>
            <a:ext cx="8596668" cy="4493429"/>
          </a:xfrm>
        </p:spPr>
        <p:txBody>
          <a:bodyPr>
            <a:normAutofit/>
          </a:bodyPr>
          <a:lstStyle/>
          <a:p>
            <a:r>
              <a:rPr lang="en-US" sz="2800" dirty="0" smtClean="0"/>
              <a:t>Cybercrime is any criminal activity that involves a computer, networked device or a network.</a:t>
            </a:r>
          </a:p>
          <a:p>
            <a:endParaRPr lang="en-US" sz="2800" dirty="0"/>
          </a:p>
        </p:txBody>
      </p:sp>
      <p:pic>
        <p:nvPicPr>
          <p:cNvPr id="6" name="Picture 5"/>
          <p:cNvPicPr>
            <a:picLocks noChangeAspect="1"/>
          </p:cNvPicPr>
          <p:nvPr/>
        </p:nvPicPr>
        <p:blipFill>
          <a:blip r:embed="rId2"/>
          <a:stretch>
            <a:fillRect/>
          </a:stretch>
        </p:blipFill>
        <p:spPr>
          <a:xfrm>
            <a:off x="2796252" y="3168576"/>
            <a:ext cx="5990684" cy="3021207"/>
          </a:xfrm>
          <a:prstGeom prst="rect">
            <a:avLst/>
          </a:prstGeom>
        </p:spPr>
      </p:pic>
    </p:spTree>
    <p:extLst>
      <p:ext uri="{BB962C8B-B14F-4D97-AF65-F5344CB8AC3E}">
        <p14:creationId xmlns:p14="http://schemas.microsoft.com/office/powerpoint/2010/main" val="254894424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6" y="562707"/>
            <a:ext cx="10286876" cy="1198879"/>
          </a:xfrm>
        </p:spPr>
        <p:txBody>
          <a:bodyPr>
            <a:normAutofit/>
          </a:bodyPr>
          <a:lstStyle/>
          <a:p>
            <a:pPr algn="ctr"/>
            <a:r>
              <a:rPr lang="en-US" sz="4800" dirty="0" smtClean="0"/>
              <a:t>Who is a cyber criminal</a:t>
            </a:r>
            <a:endParaRPr lang="en-US" sz="4800" dirty="0"/>
          </a:p>
        </p:txBody>
      </p:sp>
      <p:sp>
        <p:nvSpPr>
          <p:cNvPr id="3" name="Content Placeholder 2"/>
          <p:cNvSpPr>
            <a:spLocks noGrp="1"/>
          </p:cNvSpPr>
          <p:nvPr>
            <p:ph idx="1"/>
          </p:nvPr>
        </p:nvSpPr>
        <p:spPr>
          <a:xfrm>
            <a:off x="633046" y="2118386"/>
            <a:ext cx="10286876" cy="4437159"/>
          </a:xfrm>
        </p:spPr>
        <p:txBody>
          <a:bodyPr>
            <a:normAutofit/>
          </a:bodyPr>
          <a:lstStyle/>
          <a:p>
            <a:r>
              <a:rPr lang="en-US" sz="2800" dirty="0">
                <a:solidFill>
                  <a:schemeClr val="tx1"/>
                </a:solidFill>
              </a:rPr>
              <a:t>c</a:t>
            </a:r>
            <a:r>
              <a:rPr lang="en-US" sz="2800" dirty="0" smtClean="0">
                <a:solidFill>
                  <a:schemeClr val="tx1"/>
                </a:solidFill>
              </a:rPr>
              <a:t>ybercriminals </a:t>
            </a:r>
            <a:r>
              <a:rPr lang="en-US" sz="2800" dirty="0">
                <a:solidFill>
                  <a:schemeClr val="tx1"/>
                </a:solidFill>
              </a:rPr>
              <a:t>are individuals or teams of people who use technology to commit malicious activities on digital systems or networks with the intention of stealing sensitive company information or personal data, and generating profit.</a:t>
            </a:r>
          </a:p>
        </p:txBody>
      </p:sp>
      <p:pic>
        <p:nvPicPr>
          <p:cNvPr id="4" name="Picture 3"/>
          <p:cNvPicPr>
            <a:picLocks noChangeAspect="1"/>
          </p:cNvPicPr>
          <p:nvPr/>
        </p:nvPicPr>
        <p:blipFill>
          <a:blip r:embed="rId2"/>
          <a:stretch>
            <a:fillRect/>
          </a:stretch>
        </p:blipFill>
        <p:spPr>
          <a:xfrm>
            <a:off x="3277773" y="3992921"/>
            <a:ext cx="5162842" cy="2562623"/>
          </a:xfrm>
          <a:prstGeom prst="rect">
            <a:avLst/>
          </a:prstGeom>
        </p:spPr>
      </p:pic>
    </p:spTree>
    <p:extLst>
      <p:ext uri="{BB962C8B-B14F-4D97-AF65-F5344CB8AC3E}">
        <p14:creationId xmlns:p14="http://schemas.microsoft.com/office/powerpoint/2010/main" val="410145550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371" y="385950"/>
            <a:ext cx="10365804" cy="1012875"/>
          </a:xfrm>
        </p:spPr>
        <p:txBody>
          <a:bodyPr>
            <a:normAutofit/>
          </a:bodyPr>
          <a:lstStyle/>
          <a:p>
            <a:pPr algn="ctr"/>
            <a:r>
              <a:rPr lang="en-US" sz="4400" dirty="0" smtClean="0"/>
              <a:t>Types of cybercrime </a:t>
            </a:r>
            <a:endParaRPr lang="en-US" sz="4400" dirty="0"/>
          </a:p>
        </p:txBody>
      </p:sp>
      <p:sp>
        <p:nvSpPr>
          <p:cNvPr id="3" name="Content Placeholder 2"/>
          <p:cNvSpPr>
            <a:spLocks noGrp="1"/>
          </p:cNvSpPr>
          <p:nvPr>
            <p:ph idx="1"/>
          </p:nvPr>
        </p:nvSpPr>
        <p:spPr>
          <a:xfrm>
            <a:off x="677334" y="1663113"/>
            <a:ext cx="10365804" cy="4751755"/>
          </a:xfrm>
        </p:spPr>
        <p:txBody>
          <a:bodyPr>
            <a:normAutofit/>
          </a:bodyPr>
          <a:lstStyle/>
          <a:p>
            <a:r>
              <a:rPr lang="en-US" sz="3600" dirty="0" smtClean="0">
                <a:solidFill>
                  <a:schemeClr val="accent2">
                    <a:lumMod val="75000"/>
                  </a:schemeClr>
                </a:solidFill>
                <a:latin typeface="Calibri" panose="020F0502020204030204" pitchFamily="34" charset="0"/>
                <a:cs typeface="Calibri" panose="020F0502020204030204" pitchFamily="34" charset="0"/>
              </a:rPr>
              <a:t>Phishing scams.</a:t>
            </a:r>
          </a:p>
          <a:p>
            <a:r>
              <a:rPr lang="en-US" sz="3600" dirty="0" smtClean="0">
                <a:solidFill>
                  <a:schemeClr val="accent2">
                    <a:lumMod val="75000"/>
                  </a:schemeClr>
                </a:solidFill>
                <a:latin typeface="Calibri" panose="020F0502020204030204" pitchFamily="34" charset="0"/>
                <a:cs typeface="Calibri" panose="020F0502020204030204" pitchFamily="34" charset="0"/>
              </a:rPr>
              <a:t>Identity theft. </a:t>
            </a:r>
          </a:p>
          <a:p>
            <a:r>
              <a:rPr lang="en-US" sz="3600" dirty="0" smtClean="0">
                <a:solidFill>
                  <a:schemeClr val="accent2">
                    <a:lumMod val="75000"/>
                  </a:schemeClr>
                </a:solidFill>
                <a:latin typeface="Calibri" panose="020F0502020204030204" pitchFamily="34" charset="0"/>
                <a:cs typeface="Calibri" panose="020F0502020204030204" pitchFamily="34" charset="0"/>
              </a:rPr>
              <a:t>Hacking.</a:t>
            </a:r>
            <a:endParaRPr lang="en-US" sz="3600" dirty="0">
              <a:solidFill>
                <a:schemeClr val="accent2">
                  <a:lumMod val="75000"/>
                </a:schemeClr>
              </a:solidFill>
              <a:latin typeface="Calibri" panose="020F0502020204030204" pitchFamily="34" charset="0"/>
              <a:cs typeface="Calibri" panose="020F0502020204030204" pitchFamily="34" charset="0"/>
            </a:endParaRPr>
          </a:p>
        </p:txBody>
      </p:sp>
      <p:pic>
        <p:nvPicPr>
          <p:cNvPr id="4" name="Picture 3"/>
          <p:cNvPicPr>
            <a:picLocks noChangeAspect="1"/>
          </p:cNvPicPr>
          <p:nvPr/>
        </p:nvPicPr>
        <p:blipFill>
          <a:blip r:embed="rId2"/>
          <a:stretch>
            <a:fillRect/>
          </a:stretch>
        </p:blipFill>
        <p:spPr>
          <a:xfrm>
            <a:off x="7076048" y="1398825"/>
            <a:ext cx="3967090" cy="2484360"/>
          </a:xfrm>
          <a:prstGeom prst="rect">
            <a:avLst/>
          </a:prstGeom>
        </p:spPr>
      </p:pic>
      <p:pic>
        <p:nvPicPr>
          <p:cNvPr id="5" name="Picture 4"/>
          <p:cNvPicPr>
            <a:picLocks noChangeAspect="1"/>
          </p:cNvPicPr>
          <p:nvPr/>
        </p:nvPicPr>
        <p:blipFill>
          <a:blip r:embed="rId3"/>
          <a:stretch>
            <a:fillRect/>
          </a:stretch>
        </p:blipFill>
        <p:spPr>
          <a:xfrm>
            <a:off x="677334" y="4373235"/>
            <a:ext cx="3950937" cy="2041633"/>
          </a:xfrm>
          <a:prstGeom prst="rect">
            <a:avLst/>
          </a:prstGeom>
        </p:spPr>
      </p:pic>
      <p:pic>
        <p:nvPicPr>
          <p:cNvPr id="7" name="Picture 6"/>
          <p:cNvPicPr>
            <a:picLocks noChangeAspect="1"/>
          </p:cNvPicPr>
          <p:nvPr/>
        </p:nvPicPr>
        <p:blipFill>
          <a:blip r:embed="rId4"/>
          <a:stretch>
            <a:fillRect/>
          </a:stretch>
        </p:blipFill>
        <p:spPr>
          <a:xfrm>
            <a:off x="5134708" y="4147474"/>
            <a:ext cx="4284655" cy="2154514"/>
          </a:xfrm>
          <a:prstGeom prst="rect">
            <a:avLst/>
          </a:prstGeom>
        </p:spPr>
      </p:pic>
    </p:spTree>
    <p:extLst>
      <p:ext uri="{BB962C8B-B14F-4D97-AF65-F5344CB8AC3E}">
        <p14:creationId xmlns:p14="http://schemas.microsoft.com/office/powerpoint/2010/main" val="138422712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randombar(horizont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in)">
                                      <p:cBhvr>
                                        <p:cTn id="1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36098"/>
            <a:ext cx="10379872" cy="914400"/>
          </a:xfrm>
        </p:spPr>
        <p:txBody>
          <a:bodyPr>
            <a:normAutofit/>
          </a:bodyPr>
          <a:lstStyle/>
          <a:p>
            <a:pPr algn="ctr"/>
            <a:r>
              <a:rPr lang="en-US" sz="4800" dirty="0" smtClean="0"/>
              <a:t>Phishing scams</a:t>
            </a:r>
            <a:endParaRPr lang="en-US" sz="4800" dirty="0"/>
          </a:p>
        </p:txBody>
      </p:sp>
      <p:sp>
        <p:nvSpPr>
          <p:cNvPr id="3" name="Content Placeholder 2"/>
          <p:cNvSpPr>
            <a:spLocks noGrp="1"/>
          </p:cNvSpPr>
          <p:nvPr>
            <p:ph idx="1"/>
          </p:nvPr>
        </p:nvSpPr>
        <p:spPr>
          <a:xfrm>
            <a:off x="677334" y="1674055"/>
            <a:ext cx="10379872" cy="4403188"/>
          </a:xfrm>
        </p:spPr>
        <p:txBody>
          <a:bodyPr>
            <a:normAutofit/>
          </a:bodyPr>
          <a:lstStyle/>
          <a:p>
            <a:r>
              <a:rPr lang="en-US" sz="2400" dirty="0" smtClean="0">
                <a:solidFill>
                  <a:schemeClr val="tx2">
                    <a:lumMod val="50000"/>
                  </a:schemeClr>
                </a:solidFill>
              </a:rPr>
              <a:t>A criminal creates a fake website that looks like the official website of a real bank or an internet shopping website. The criminal then writes a fake email that looks like it comes from the bank or shopping website.</a:t>
            </a:r>
          </a:p>
          <a:p>
            <a:endParaRPr lang="en-US" sz="2400" dirty="0" smtClean="0">
              <a:solidFill>
                <a:schemeClr val="tx2">
                  <a:lumMod val="50000"/>
                </a:schemeClr>
              </a:solidFill>
            </a:endParaRPr>
          </a:p>
          <a:p>
            <a:r>
              <a:rPr lang="en-US" sz="2400" dirty="0" smtClean="0">
                <a:solidFill>
                  <a:schemeClr val="tx2">
                    <a:lumMod val="50000"/>
                  </a:schemeClr>
                </a:solidFill>
              </a:rPr>
              <a:t>The email tells the person receiving the email that there is a problem with their account and they must log in the solve the problem. There is a link to their fake website. When the person logs in, the fake website records their username and password. The criminal can then use the person’s login details to steal money.</a:t>
            </a:r>
            <a:endParaRPr lang="en-US" sz="2400" dirty="0">
              <a:solidFill>
                <a:schemeClr val="tx2">
                  <a:lumMod val="50000"/>
                </a:schemeClr>
              </a:solidFill>
            </a:endParaRPr>
          </a:p>
        </p:txBody>
      </p:sp>
    </p:spTree>
    <p:extLst>
      <p:ext uri="{BB962C8B-B14F-4D97-AF65-F5344CB8AC3E}">
        <p14:creationId xmlns:p14="http://schemas.microsoft.com/office/powerpoint/2010/main" val="140187967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309534" cy="951914"/>
          </a:xfrm>
        </p:spPr>
        <p:txBody>
          <a:bodyPr>
            <a:normAutofit/>
          </a:bodyPr>
          <a:lstStyle/>
          <a:p>
            <a:pPr algn="ctr"/>
            <a:r>
              <a:rPr lang="en-US" sz="4400" dirty="0" smtClean="0"/>
              <a:t>Identity theft</a:t>
            </a:r>
            <a:endParaRPr lang="en-US" sz="4400" dirty="0"/>
          </a:p>
        </p:txBody>
      </p:sp>
      <p:sp>
        <p:nvSpPr>
          <p:cNvPr id="3" name="Content Placeholder 2"/>
          <p:cNvSpPr>
            <a:spLocks noGrp="1"/>
          </p:cNvSpPr>
          <p:nvPr>
            <p:ph idx="1"/>
          </p:nvPr>
        </p:nvSpPr>
        <p:spPr>
          <a:xfrm>
            <a:off x="677334" y="1674055"/>
            <a:ext cx="10309534" cy="4768948"/>
          </a:xfrm>
        </p:spPr>
        <p:txBody>
          <a:bodyPr>
            <a:normAutofit/>
          </a:bodyPr>
          <a:lstStyle/>
          <a:p>
            <a:r>
              <a:rPr lang="en-US" sz="2800" dirty="0" smtClean="0"/>
              <a:t>A criminal steals personal information such as a person’s name and address. They also steal official information such as social security numbers or passport numbers. Criminal can use a stolen identity to pretend they are someone else. They can open a bank account or a credit card account in someone else's name. They then use these fake accounts to buy goods or to steal money from banks.</a:t>
            </a:r>
            <a:endParaRPr lang="en-US" sz="2800" dirty="0"/>
          </a:p>
        </p:txBody>
      </p:sp>
    </p:spTree>
    <p:extLst>
      <p:ext uri="{BB962C8B-B14F-4D97-AF65-F5344CB8AC3E}">
        <p14:creationId xmlns:p14="http://schemas.microsoft.com/office/powerpoint/2010/main" val="2015916057"/>
      </p:ext>
    </p:extLst>
  </p:cSld>
  <p:clrMapOvr>
    <a:masterClrMapping/>
  </p:clrMapOvr>
  <p:transition spd="slow">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0154789" cy="937846"/>
          </a:xfrm>
        </p:spPr>
        <p:txBody>
          <a:bodyPr>
            <a:normAutofit/>
          </a:bodyPr>
          <a:lstStyle/>
          <a:p>
            <a:pPr algn="ctr"/>
            <a:r>
              <a:rPr lang="en-US" sz="4400" dirty="0" smtClean="0"/>
              <a:t>Hacking </a:t>
            </a:r>
            <a:endParaRPr lang="en-US" sz="4400" dirty="0"/>
          </a:p>
        </p:txBody>
      </p:sp>
      <p:sp>
        <p:nvSpPr>
          <p:cNvPr id="3" name="Content Placeholder 2"/>
          <p:cNvSpPr>
            <a:spLocks noGrp="1"/>
          </p:cNvSpPr>
          <p:nvPr>
            <p:ph idx="1"/>
          </p:nvPr>
        </p:nvSpPr>
        <p:spPr>
          <a:xfrm>
            <a:off x="677334" y="1702191"/>
            <a:ext cx="10154788" cy="4754880"/>
          </a:xfrm>
        </p:spPr>
        <p:txBody>
          <a:bodyPr>
            <a:normAutofit/>
          </a:bodyPr>
          <a:lstStyle/>
          <a:p>
            <a:r>
              <a:rPr lang="en-US" sz="2800" dirty="0" smtClean="0">
                <a:solidFill>
                  <a:schemeClr val="tx2">
                    <a:lumMod val="50000"/>
                  </a:schemeClr>
                </a:solidFill>
              </a:rPr>
              <a:t>A criminal breaks into a computer system, usually to steal files or personal information. Hackers usually try to break into computer systems that hold a lot of personal information. Bank systems are an example of systems that hackers attack.</a:t>
            </a:r>
            <a:endParaRPr lang="en-US" sz="2800" dirty="0">
              <a:solidFill>
                <a:schemeClr val="tx2">
                  <a:lumMod val="50000"/>
                </a:schemeClr>
              </a:solidFill>
            </a:endParaRPr>
          </a:p>
        </p:txBody>
      </p:sp>
    </p:spTree>
    <p:extLst>
      <p:ext uri="{BB962C8B-B14F-4D97-AF65-F5344CB8AC3E}">
        <p14:creationId xmlns:p14="http://schemas.microsoft.com/office/powerpoint/2010/main" val="2057184399"/>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0534618" cy="994117"/>
          </a:xfrm>
        </p:spPr>
        <p:txBody>
          <a:bodyPr/>
          <a:lstStyle/>
          <a:p>
            <a:pPr algn="ctr"/>
            <a:r>
              <a:rPr lang="en-US" dirty="0" smtClean="0"/>
              <a:t>How can you protect yourself from cybercriminals</a:t>
            </a:r>
            <a:endParaRPr lang="en-US" dirty="0"/>
          </a:p>
        </p:txBody>
      </p:sp>
      <p:sp>
        <p:nvSpPr>
          <p:cNvPr id="3" name="Content Placeholder 2"/>
          <p:cNvSpPr>
            <a:spLocks noGrp="1"/>
          </p:cNvSpPr>
          <p:nvPr>
            <p:ph idx="1"/>
          </p:nvPr>
        </p:nvSpPr>
        <p:spPr>
          <a:xfrm>
            <a:off x="677333" y="1860062"/>
            <a:ext cx="10534618" cy="4456332"/>
          </a:xfrm>
        </p:spPr>
        <p:txBody>
          <a:bodyPr/>
          <a:lstStyle/>
          <a:p>
            <a:r>
              <a:rPr lang="en-US" dirty="0"/>
              <a:t> </a:t>
            </a:r>
            <a:r>
              <a:rPr lang="en-US" sz="2400" dirty="0"/>
              <a:t>Use strong </a:t>
            </a:r>
            <a:r>
              <a:rPr lang="en-US" sz="2400" dirty="0" smtClean="0"/>
              <a:t>passwords</a:t>
            </a:r>
          </a:p>
          <a:p>
            <a:endParaRPr lang="en-US" sz="2400" dirty="0" smtClean="0"/>
          </a:p>
          <a:p>
            <a:r>
              <a:rPr lang="en-US" sz="2400" dirty="0"/>
              <a:t>Keep your software </a:t>
            </a:r>
            <a:r>
              <a:rPr lang="en-US" sz="2400" dirty="0" smtClean="0"/>
              <a:t>updated</a:t>
            </a:r>
          </a:p>
          <a:p>
            <a:endParaRPr lang="en-US" sz="2400" dirty="0" smtClean="0"/>
          </a:p>
          <a:p>
            <a:r>
              <a:rPr lang="en-US" sz="2400" dirty="0"/>
              <a:t>Manage your social media </a:t>
            </a:r>
            <a:r>
              <a:rPr lang="en-US" sz="2400" dirty="0" smtClean="0"/>
              <a:t>settings</a:t>
            </a:r>
          </a:p>
          <a:p>
            <a:endParaRPr lang="en-US" sz="2400" dirty="0" smtClean="0"/>
          </a:p>
          <a:p>
            <a:r>
              <a:rPr lang="en-US" sz="2400" dirty="0"/>
              <a:t>Strengthen your home </a:t>
            </a:r>
            <a:r>
              <a:rPr lang="en-US" sz="2400" dirty="0" smtClean="0"/>
              <a:t>network</a:t>
            </a:r>
          </a:p>
          <a:p>
            <a:endParaRPr lang="en-US" sz="2400" dirty="0" smtClean="0"/>
          </a:p>
          <a:p>
            <a:r>
              <a:rPr lang="en-US" sz="2400" dirty="0"/>
              <a:t>Take measures to help protect yourself against identity theft</a:t>
            </a:r>
          </a:p>
        </p:txBody>
      </p:sp>
    </p:spTree>
    <p:extLst>
      <p:ext uri="{BB962C8B-B14F-4D97-AF65-F5344CB8AC3E}">
        <p14:creationId xmlns:p14="http://schemas.microsoft.com/office/powerpoint/2010/main" val="3906074006"/>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1354</TotalTime>
  <Words>333</Words>
  <Application>Microsoft Office PowerPoint</Application>
  <PresentationFormat>Widescreen</PresentationFormat>
  <Paragraphs>28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Trebuchet MS</vt:lpstr>
      <vt:lpstr>Wingdings 3</vt:lpstr>
      <vt:lpstr>Facet</vt:lpstr>
      <vt:lpstr>Cybercrime</vt:lpstr>
      <vt:lpstr>What is a cybercrime </vt:lpstr>
      <vt:lpstr>Who is a cyber criminal</vt:lpstr>
      <vt:lpstr>Types of cybercrime </vt:lpstr>
      <vt:lpstr>Phishing scams</vt:lpstr>
      <vt:lpstr>Identity theft</vt:lpstr>
      <vt:lpstr>Hacking </vt:lpstr>
      <vt:lpstr>How can you protect yourself from cybercriminals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11</cp:revision>
  <dcterms:created xsi:type="dcterms:W3CDTF">2022-09-16T15:30:26Z</dcterms:created>
  <dcterms:modified xsi:type="dcterms:W3CDTF">2022-09-17T14:04:53Z</dcterms:modified>
</cp:coreProperties>
</file>