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sldIdLst>
    <p:sldId id="256" r:id="rId2"/>
    <p:sldId id="258" r:id="rId3"/>
    <p:sldId id="259" r:id="rId4"/>
    <p:sldId id="270" r:id="rId5"/>
    <p:sldId id="271" r:id="rId6"/>
    <p:sldId id="262" r:id="rId7"/>
    <p:sldId id="264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5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2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587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48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011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7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30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9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5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5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3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QipFjAoT8&amp;t=10s" TargetMode="External"/><Relationship Id="rId2" Type="http://schemas.openxmlformats.org/officeDocument/2006/relationships/hyperlink" Target="https://www.youtube.com/watch?v=mO53rHEIQr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athsisfun.com/greatest-common-facto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6: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DCBC1F-168A-4DA4-9267-2238B9C03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70" y="836712"/>
            <a:ext cx="849664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5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C21306-3FDB-4FAE-B550-3D39931F4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404664"/>
            <a:ext cx="83439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3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622B8-4AB2-48C7-A0BC-7460B65E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055" y="156237"/>
            <a:ext cx="6347713" cy="1320800"/>
          </a:xfrm>
        </p:spPr>
        <p:txBody>
          <a:bodyPr/>
          <a:lstStyle/>
          <a:p>
            <a:r>
              <a:rPr lang="en-US" dirty="0"/>
              <a:t>Changing between improper fractions and mixed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</p:spPr>
            <p:txBody>
              <a:bodyPr/>
              <a:lstStyle/>
              <a:p>
                <a:r>
                  <a:rPr lang="en-US" b="1" dirty="0"/>
                  <a:t>To convert a mixed fraction to an improper fraction, follow these steps: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1) Multiply the whole </a:t>
                </a:r>
                <a:r>
                  <a:rPr lang="en-US" b="1" dirty="0"/>
                  <a:t>number</a:t>
                </a:r>
                <a:r>
                  <a:rPr lang="en-US" dirty="0"/>
                  <a:t> part by the </a:t>
                </a:r>
                <a:r>
                  <a:rPr lang="en-US" b="1" dirty="0"/>
                  <a:t>fraction's</a:t>
                </a:r>
                <a:r>
                  <a:rPr lang="en-US" dirty="0"/>
                  <a:t> denominator.</a:t>
                </a:r>
              </a:p>
              <a:p>
                <a:pPr marL="0" indent="0">
                  <a:buNone/>
                </a:pPr>
                <a:r>
                  <a:rPr lang="en-US" dirty="0"/>
                  <a:t>2) Add that to the numerator.</a:t>
                </a:r>
              </a:p>
              <a:p>
                <a:pPr marL="0" indent="0">
                  <a:buNone/>
                </a:pPr>
                <a:r>
                  <a:rPr lang="en-US" dirty="0"/>
                  <a:t>3) Then write the result on top of the denominator.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sz="28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6D5354-5E64-4067-8BFE-365B61F27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5055" y="1844824"/>
                <a:ext cx="7639354" cy="5360995"/>
              </a:xfrm>
              <a:blipFill>
                <a:blip r:embed="rId2"/>
                <a:stretch>
                  <a:fillRect l="-1596" t="-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0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</p:spPr>
            <p:txBody>
              <a:bodyPr/>
              <a:lstStyle/>
              <a:p>
                <a:r>
                  <a:rPr lang="en-US" dirty="0"/>
                  <a:t>To convert an improper fraction to a mixed fraction, follow these steps:</a:t>
                </a:r>
              </a:p>
              <a:p>
                <a:pPr>
                  <a:buAutoNum type="arabicParenR"/>
                </a:pPr>
                <a:r>
                  <a:rPr lang="en-US" dirty="0"/>
                  <a:t>Divide the numerator by the denominator.</a:t>
                </a:r>
              </a:p>
              <a:p>
                <a:pPr>
                  <a:buAutoNum type="arabicParenR"/>
                </a:pPr>
                <a:r>
                  <a:rPr lang="en-US" dirty="0"/>
                  <a:t>Write down the whole number answer</a:t>
                </a:r>
              </a:p>
              <a:p>
                <a:pPr>
                  <a:buAutoNum type="arabicParenR"/>
                </a:pPr>
                <a:r>
                  <a:rPr lang="en-US" dirty="0"/>
                  <a:t>Then write down any remainder above the denominator.</a:t>
                </a:r>
              </a:p>
              <a:p>
                <a:pPr>
                  <a:buAutoNum type="arabicParenR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u="sng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Change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dirty="0"/>
                  <a:t>to a mixed number.</a:t>
                </a:r>
              </a:p>
              <a:p>
                <a:pPr marL="0" indent="0">
                  <a:buNone/>
                </a:pPr>
                <a:r>
                  <a:rPr lang="en-US" dirty="0"/>
                  <a:t>When we do a long division;</a:t>
                </a:r>
              </a:p>
              <a:p>
                <a:pPr marL="0" indent="0">
                  <a:buNone/>
                </a:pPr>
                <a:r>
                  <a:rPr lang="en-US" dirty="0"/>
                  <a:t>2 is the whole number, 3 is the remainder, the denominator stays the same.</a:t>
                </a:r>
              </a:p>
              <a:p>
                <a:pPr marL="0" indent="0">
                  <a:buNone/>
                </a:pPr>
                <a:r>
                  <a:rPr lang="en-US" dirty="0"/>
                  <a:t>So,</a:t>
                </a:r>
              </a:p>
              <a:p>
                <a:pPr marL="0" indent="0">
                  <a:buNone/>
                </a:pPr>
                <a:r>
                  <a:rPr lang="en-US" dirty="0"/>
                  <a:t>The answer is </a:t>
                </a:r>
                <a:r>
                  <a:rPr lang="en-US" sz="24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96157A-4729-4568-BF65-6E085AC5AE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404664"/>
                <a:ext cx="8280920" cy="5328592"/>
              </a:xfrm>
              <a:blipFill>
                <a:blip r:embed="rId2"/>
                <a:stretch>
                  <a:fillRect l="-663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9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D63E-B913-4AD6-B527-B1C9C3A33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56237"/>
            <a:ext cx="6347713" cy="1320800"/>
          </a:xfrm>
        </p:spPr>
        <p:txBody>
          <a:bodyPr/>
          <a:lstStyle/>
          <a:p>
            <a:r>
              <a:rPr lang="en-US" dirty="0"/>
              <a:t>Adding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DCA8E-2B8E-4A1F-910E-AB7ABD91A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4" y="1268760"/>
            <a:ext cx="7173158" cy="5433003"/>
          </a:xfrm>
        </p:spPr>
        <p:txBody>
          <a:bodyPr>
            <a:normAutofit/>
          </a:bodyPr>
          <a:lstStyle/>
          <a:p>
            <a:r>
              <a:rPr lang="en-US" sz="2000" dirty="0"/>
              <a:t>To add fractions there are Three Simple Steps:</a:t>
            </a:r>
          </a:p>
          <a:p>
            <a:pPr>
              <a:buAutoNum type="arabicParenR"/>
            </a:pPr>
            <a:r>
              <a:rPr lang="en-US" sz="2000" dirty="0"/>
              <a:t>Make sure the bottom numbers (the denominators) are the same</a:t>
            </a:r>
          </a:p>
          <a:p>
            <a:pPr>
              <a:buAutoNum type="arabicParenR"/>
            </a:pPr>
            <a:r>
              <a:rPr lang="en-US" sz="2000" dirty="0"/>
              <a:t>Add the top numbers (the numerators), put that answer over the denominator</a:t>
            </a:r>
          </a:p>
          <a:p>
            <a:pPr>
              <a:buAutoNum type="arabicParenR"/>
            </a:pPr>
            <a:r>
              <a:rPr lang="en-US" sz="2000" dirty="0"/>
              <a:t>Simplify the fraction (if needed)</a:t>
            </a:r>
          </a:p>
          <a:p>
            <a:pPr>
              <a:buAutoNum type="arabicParenR"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Example: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C7473C-7DC3-4837-B379-55053B00C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653136"/>
            <a:ext cx="30384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4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4912-3A32-490F-B380-A29981A5A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0648"/>
            <a:ext cx="7416824" cy="5544616"/>
          </a:xfrm>
        </p:spPr>
        <p:txBody>
          <a:bodyPr/>
          <a:lstStyle/>
          <a:p>
            <a:r>
              <a:rPr lang="en-US" dirty="0"/>
              <a:t>However, sometimes the denominators are different.</a:t>
            </a:r>
          </a:p>
          <a:p>
            <a:r>
              <a:rPr lang="en-US" dirty="0"/>
              <a:t>Use equivalent fractions to make them the same.</a:t>
            </a:r>
          </a:p>
          <a:p>
            <a:r>
              <a:rPr lang="en-US" b="1" u="sng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44666-8976-43D4-A2A0-72261F5F3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2352675" cy="114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8F3624-CFDB-4140-A946-C53DDC80F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26" y="2814467"/>
            <a:ext cx="3688252" cy="326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80F4CEC-DBFE-4629-A778-0C2AA980F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46" y="3345633"/>
            <a:ext cx="4314825" cy="1009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FE872-CBC9-4695-A8A4-22F575166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829" y="4368390"/>
            <a:ext cx="4042530" cy="3831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6B6037-610C-4CB5-A98E-DB74EAF69E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626" y="5068355"/>
            <a:ext cx="23336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2311844-317F-4D99-B2E0-86B4A6A12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33375"/>
            <a:ext cx="8534400" cy="57086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videos below:</a:t>
            </a:r>
          </a:p>
          <a:p>
            <a:r>
              <a:rPr lang="en-US" dirty="0"/>
              <a:t>Adding fractions with common denominators: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https://www.youtube.com/watch?v=mO53rHEIQr4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Adding fractions with different denominators: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https://www.youtube.com/watch?v=tDQipFjAoT8&amp;t=10s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F14D66-D5B7-4B91-A565-6E19B54A798A}"/>
              </a:ext>
            </a:extLst>
          </p:cNvPr>
          <p:cNvGrpSpPr/>
          <p:nvPr/>
        </p:nvGrpSpPr>
        <p:grpSpPr>
          <a:xfrm>
            <a:off x="3012635" y="3212436"/>
            <a:ext cx="2808312" cy="1971086"/>
            <a:chOff x="6979829" y="4751334"/>
            <a:chExt cx="2962221" cy="2125033"/>
          </a:xfrm>
        </p:grpSpPr>
        <p:pic>
          <p:nvPicPr>
            <p:cNvPr id="6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6A2E3D07-AD69-4282-8E5D-AC2D112B6F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b="12481"/>
            <a:stretch>
              <a:fillRect/>
            </a:stretch>
          </p:blipFill>
          <p:spPr bwMode="auto">
            <a:xfrm>
              <a:off x="6979829" y="4751334"/>
              <a:ext cx="1928241" cy="1274242"/>
            </a:xfrm>
            <a:prstGeom prst="rect">
              <a:avLst/>
            </a:prstGeom>
            <a:noFill/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5D5AD99-A71E-40F6-A5D0-78A4315FCB42}"/>
                </a:ext>
              </a:extLst>
            </p:cNvPr>
            <p:cNvSpPr txBox="1"/>
            <p:nvPr/>
          </p:nvSpPr>
          <p:spPr>
            <a:xfrm>
              <a:off x="6979829" y="6113193"/>
              <a:ext cx="2962221" cy="763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P. 94, Ex 6A</a:t>
              </a:r>
            </a:p>
            <a:p>
              <a:r>
                <a:rPr lang="en-US" sz="2000" b="1" dirty="0"/>
                <a:t>Q1 + 2 + 4 + 5 + 6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FE22955-FDC8-4096-840D-69BDE3509A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2635" y="3284984"/>
            <a:ext cx="18764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9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en-US" dirty="0"/>
              <a:t>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204" y="980728"/>
            <a:ext cx="8183880" cy="44644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Fraction of a whole</a:t>
            </a:r>
            <a:r>
              <a:rPr lang="en-US" dirty="0"/>
              <a:t>: When we divide a whole into equal parts, each part is a fraction of the whole.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For example: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6AF57-8D88-419B-8CB8-BFE6C242F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49186"/>
            <a:ext cx="6410325" cy="4276725"/>
          </a:xfrm>
          <a:prstGeom prst="rect">
            <a:avLst/>
          </a:prstGeom>
        </p:spPr>
      </p:pic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EAE15616-8EB3-42DA-80E1-05833BF66150}"/>
              </a:ext>
            </a:extLst>
          </p:cNvPr>
          <p:cNvSpPr/>
          <p:nvPr/>
        </p:nvSpPr>
        <p:spPr>
          <a:xfrm rot="21232729">
            <a:off x="4566090" y="3679910"/>
            <a:ext cx="5182361" cy="313066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word ‘fraction’ has been derived from the Latin ‘</a:t>
            </a:r>
            <a:r>
              <a:rPr lang="en-US" dirty="0" err="1"/>
              <a:t>fractus</a:t>
            </a:r>
            <a:r>
              <a:rPr lang="en-US" dirty="0"/>
              <a:t>’ which means “broken”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Numerator and denominator.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We call the top number the </a:t>
            </a:r>
            <a:r>
              <a:rPr lang="en-US" sz="2400" b="1" dirty="0"/>
              <a:t>Numerator</a:t>
            </a:r>
            <a:r>
              <a:rPr lang="en-US" sz="2400" dirty="0"/>
              <a:t>, it is the number of parts we </a:t>
            </a:r>
            <a:r>
              <a:rPr lang="en-US" sz="2400" b="1" dirty="0"/>
              <a:t>have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We call the bottom number the </a:t>
            </a:r>
            <a:r>
              <a:rPr lang="en-US" sz="2400" b="1" dirty="0"/>
              <a:t>Denominator</a:t>
            </a:r>
            <a:r>
              <a:rPr lang="en-US" sz="2400" dirty="0"/>
              <a:t>, it is the number of parts the whole is </a:t>
            </a:r>
            <a:r>
              <a:rPr lang="en-US" sz="2400" b="1" dirty="0"/>
              <a:t>divided into</a:t>
            </a:r>
            <a:r>
              <a:rPr lang="en-US" sz="2400" dirty="0"/>
              <a:t>.</a:t>
            </a: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6BF62E-77D6-42EA-AD37-622947B2D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59" y="3861048"/>
            <a:ext cx="7034018" cy="26208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2FE9-A302-4B41-AAAA-BDBA1E4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Real life examples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FA401-4507-449D-AB91-064CFEED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73027"/>
            <a:ext cx="8066858" cy="4896544"/>
          </a:xfrm>
        </p:spPr>
        <p:txBody>
          <a:bodyPr/>
          <a:lstStyle/>
          <a:p>
            <a:r>
              <a:rPr lang="en-US" sz="2000" dirty="0"/>
              <a:t>The most common examples of fractions from real life are equal slices of pizza, fruit, cake, a bar of chocolate, etc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1BFAE4-4188-44C4-82CB-A8211CCCB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19560"/>
            <a:ext cx="8093731" cy="26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4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9713B-6156-48A4-BEBA-872AD029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b="1" dirty="0"/>
              <a:t>Non-examples!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FE7FB-970D-4AEE-BE24-18B665333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2" y="1499563"/>
            <a:ext cx="7885894" cy="5885126"/>
          </a:xfrm>
        </p:spPr>
        <p:txBody>
          <a:bodyPr/>
          <a:lstStyle/>
          <a:p>
            <a:r>
              <a:rPr lang="en-US" sz="2000" dirty="0"/>
              <a:t>When the parts of the whole are unevenly divided, they don’t form fractions.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1B0E7B-2F6A-421D-B669-AEDA830A3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6" y="2636912"/>
            <a:ext cx="8592506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2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Equivalent fractions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4844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676456" cy="1051560"/>
          </a:xfrm>
        </p:spPr>
        <p:txBody>
          <a:bodyPr>
            <a:normAutofit/>
          </a:bodyPr>
          <a:lstStyle/>
          <a:p>
            <a:r>
              <a:rPr lang="en-US" dirty="0"/>
              <a:t>Simplifying fractions.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0" y="1045121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Simplifying (or </a:t>
            </a:r>
            <a:r>
              <a:rPr lang="en-US" i="1" dirty="0"/>
              <a:t>reducing</a:t>
            </a:r>
            <a:r>
              <a:rPr lang="en-US" dirty="0"/>
              <a:t>) fractions means to make the fraction as simple as possible.</a:t>
            </a:r>
          </a:p>
          <a:p>
            <a:pPr>
              <a:lnSpc>
                <a:spcPct val="150000"/>
              </a:lnSpc>
            </a:pPr>
            <a:r>
              <a:rPr lang="en-US" dirty="0"/>
              <a:t>A fraction is in its simplest form when its numerator and denominator have no common factor (other than 1).</a:t>
            </a:r>
          </a:p>
          <a:p>
            <a:pPr>
              <a:lnSpc>
                <a:spcPct val="150000"/>
              </a:lnSpc>
            </a:pPr>
            <a:r>
              <a:rPr lang="en-US" dirty="0"/>
              <a:t>To simplify any fraction: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Divide both the top and bottom of the fraction by the </a:t>
            </a:r>
            <a:r>
              <a:rPr lang="en-US" dirty="0">
                <a:hlinkClick r:id="rId2"/>
              </a:rPr>
              <a:t>Highest Common Factor</a:t>
            </a:r>
            <a:r>
              <a:rPr lang="en-US" dirty="0"/>
              <a:t> (you have to work it out first!).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example, the HCF of 8 and 12 is 4 , so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8FF3F3-FADD-4838-8087-0EE168D90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332973"/>
            <a:ext cx="1872208" cy="24263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D4B4-0246-4E47-B21B-71425EAD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23" y="195988"/>
            <a:ext cx="6347713" cy="1320800"/>
          </a:xfrm>
        </p:spPr>
        <p:txBody>
          <a:bodyPr/>
          <a:lstStyle/>
          <a:p>
            <a:r>
              <a:rPr lang="en-US" dirty="0"/>
              <a:t>Fractions greater than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F8376-25CD-41E7-B985-8162C1FE8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22" y="924204"/>
            <a:ext cx="7612878" cy="5241100"/>
          </a:xfrm>
        </p:spPr>
        <p:txBody>
          <a:bodyPr>
            <a:normAutofit/>
          </a:bodyPr>
          <a:lstStyle/>
          <a:p>
            <a:r>
              <a:rPr lang="en-US" sz="2400" dirty="0"/>
              <a:t>A fraction where the numerator is higher than denominator.</a:t>
            </a:r>
          </a:p>
          <a:p>
            <a:r>
              <a:rPr lang="en-US" sz="2400" dirty="0"/>
              <a:t>We have three types of fractions:</a:t>
            </a:r>
          </a:p>
          <a:p>
            <a:pPr>
              <a:buAutoNum type="arabicParenR"/>
            </a:pPr>
            <a:r>
              <a:rPr lang="en-US" sz="2400" dirty="0"/>
              <a:t>Proper fraction</a:t>
            </a:r>
          </a:p>
          <a:p>
            <a:pPr>
              <a:buAutoNum type="arabicParenR"/>
            </a:pPr>
            <a:r>
              <a:rPr lang="en-US" sz="2400" dirty="0"/>
              <a:t>Improper fraction</a:t>
            </a:r>
          </a:p>
          <a:p>
            <a:pPr>
              <a:buAutoNum type="arabicParenR"/>
            </a:pPr>
            <a:r>
              <a:rPr lang="en-US" sz="2400" dirty="0"/>
              <a:t>Mixed number</a:t>
            </a:r>
          </a:p>
        </p:txBody>
      </p:sp>
    </p:spTree>
    <p:extLst>
      <p:ext uri="{BB962C8B-B14F-4D97-AF65-F5344CB8AC3E}">
        <p14:creationId xmlns:p14="http://schemas.microsoft.com/office/powerpoint/2010/main" val="218401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7F1CE9-8D21-4C0C-836D-9F04FBCDA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18" y="548680"/>
            <a:ext cx="7940256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085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6532</TotalTime>
  <Words>532</Words>
  <Application>Microsoft Office PowerPoint</Application>
  <PresentationFormat>On-screen Show (4:3)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Trebuchet MS</vt:lpstr>
      <vt:lpstr>Wingdings 3</vt:lpstr>
      <vt:lpstr>Facet</vt:lpstr>
      <vt:lpstr>Unit 6: Fractions</vt:lpstr>
      <vt:lpstr>Fractions</vt:lpstr>
      <vt:lpstr>Numerator and denominator.</vt:lpstr>
      <vt:lpstr>Real life examples </vt:lpstr>
      <vt:lpstr>Non-examples! </vt:lpstr>
      <vt:lpstr>Equivalent fractions </vt:lpstr>
      <vt:lpstr>Simplifying fractions.</vt:lpstr>
      <vt:lpstr>Fractions greater than 1</vt:lpstr>
      <vt:lpstr>PowerPoint Presentation</vt:lpstr>
      <vt:lpstr>PowerPoint Presentation</vt:lpstr>
      <vt:lpstr>PowerPoint Presentation</vt:lpstr>
      <vt:lpstr>Changing between improper fractions and mixed numbers</vt:lpstr>
      <vt:lpstr>PowerPoint Presentation</vt:lpstr>
      <vt:lpstr>Adding fractions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59</cp:revision>
  <dcterms:created xsi:type="dcterms:W3CDTF">2020-06-24T05:53:27Z</dcterms:created>
  <dcterms:modified xsi:type="dcterms:W3CDTF">2023-10-16T09:56:04Z</dcterms:modified>
</cp:coreProperties>
</file>