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7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1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2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CA31-6B8B-460D-8077-E9CCDE04E46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A5A9-FE63-4BFE-A335-E03AA72DF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6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714" y="346727"/>
            <a:ext cx="10881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يُمْكِن أنْ نَقولَ أنَّ الصفة الملائمة لشَخْصِية "طارق" هيَ أنَّهُ:	</a:t>
            </a:r>
          </a:p>
          <a:p>
            <a:pPr algn="r" rtl="1"/>
            <a:r>
              <a:rPr lang="ar-JO" sz="4000" dirty="0" smtClean="0"/>
              <a:t>☐ رحيم</a:t>
            </a:r>
          </a:p>
          <a:p>
            <a:pPr algn="r" rtl="1"/>
            <a:r>
              <a:rPr lang="ar-JO" sz="4000" dirty="0" smtClean="0"/>
              <a:t>☐ قاسٍ</a:t>
            </a:r>
          </a:p>
          <a:p>
            <a:pPr algn="r" rtl="1"/>
            <a:r>
              <a:rPr lang="ar-JO" sz="4000" dirty="0" smtClean="0"/>
              <a:t>☐عنيفٌ</a:t>
            </a:r>
          </a:p>
          <a:p>
            <a:pPr algn="r" rtl="1"/>
            <a:r>
              <a:rPr lang="ar-JO" sz="4000" dirty="0" smtClean="0"/>
              <a:t>☐مُدَلّلٌ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5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1680" y="88827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حَوّل الجملة التالية من المذكر إلى المؤنث:</a:t>
            </a:r>
          </a:p>
          <a:p>
            <a:pPr algn="r" rtl="1"/>
            <a:r>
              <a:rPr lang="ar-JO" sz="4000" dirty="0" smtClean="0"/>
              <a:t>	تَعِبَ طارِقٌ وَخافَ .         </a:t>
            </a:r>
          </a:p>
          <a:p>
            <a:pPr algn="r" rtl="1"/>
            <a:r>
              <a:rPr lang="ar-JO" sz="4000" dirty="0" smtClean="0"/>
              <a:t>__________________________.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5-حَول الجملة التالية من المؤنث إلى المذكر: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جَلَسَتْ لَيْلى وَفَتَحَت الكِتابَ.       </a:t>
            </a:r>
          </a:p>
          <a:p>
            <a:pPr algn="r" rtl="1"/>
            <a:r>
              <a:rPr lang="ar-JO" sz="4000" dirty="0" smtClean="0"/>
              <a:t>_________________________.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660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" y="450899"/>
            <a:ext cx="119438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رتّب كلمات الجمل التالية لتحصل على جمل مفيدة:	</a:t>
            </a:r>
          </a:p>
          <a:p>
            <a:pPr algn="r" rtl="1"/>
            <a:r>
              <a:rPr lang="ar-JO" sz="4000" dirty="0" smtClean="0"/>
              <a:t>الحديقَةِ   طارِقٌ    يَوْمٍ     ذاتَ       شاهَدَ    في      عُصْفورًا </a:t>
            </a:r>
          </a:p>
          <a:p>
            <a:pPr algn="r" rtl="1"/>
            <a:r>
              <a:rPr lang="ar-JO" sz="4000" dirty="0" smtClean="0"/>
              <a:t>_____________________________.</a:t>
            </a:r>
          </a:p>
          <a:p>
            <a:pPr algn="r" rtl="1"/>
            <a:endParaRPr lang="ar-JO" sz="4000" dirty="0"/>
          </a:p>
          <a:p>
            <a:pPr algn="r" rtl="1"/>
            <a:r>
              <a:rPr lang="ar-JO" sz="4000" dirty="0" smtClean="0"/>
              <a:t>   سَعيدًا   طارَ    ثُمَّ   مُزقزِقًا </a:t>
            </a:r>
          </a:p>
          <a:p>
            <a:pPr algn="r" rtl="1"/>
            <a:r>
              <a:rPr lang="ar-JO" sz="4000" dirty="0" smtClean="0"/>
              <a:t>____________________________.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3.يَلْعَبُ    خَرَجَ    يومٍ   ذاتَ   طارقٌ</a:t>
            </a:r>
          </a:p>
          <a:p>
            <a:pPr algn="r" rtl="1"/>
            <a:r>
              <a:rPr lang="ar-JO" sz="4000" dirty="0" smtClean="0"/>
              <a:t>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43504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459101"/>
            <a:ext cx="112471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4.تحتَ   فجلسَ   يفعل   ماذا   يدري   شجرةٍ   لا 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___________________________________.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5.العودَةِ    يَعْرِفْ   وَلمْ    طَريقَ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___________________________________.</a:t>
            </a:r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395327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891" y="1127819"/>
            <a:ext cx="111818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4400" dirty="0" smtClean="0"/>
              <a:t>  شاهَدَ طارقٌ ذاتَ يَوْم ٍ عُصْفورًا في الحَديقَةِ ، فالتَقطهُ بِلطفٍ، فإذا</a:t>
            </a:r>
            <a:r>
              <a:rPr lang="ar-JO" sz="4400" dirty="0"/>
              <a:t> </a:t>
            </a:r>
            <a:r>
              <a:rPr lang="ar-JO" sz="4400" dirty="0" smtClean="0"/>
              <a:t>هو جَريحٌ . </a:t>
            </a:r>
          </a:p>
          <a:p>
            <a:pPr algn="r"/>
            <a:r>
              <a:rPr lang="ar-JO" sz="4400" dirty="0" smtClean="0"/>
              <a:t> تَألَّمَ طارقٌ لِحالِهِ وَسارَعَ بِمُداواتِهِ وَإطعامِهِ. استَمَرَّ طارقٌ في</a:t>
            </a:r>
          </a:p>
          <a:p>
            <a:pPr algn="r"/>
            <a:r>
              <a:rPr lang="ar-JO" sz="4400" dirty="0" smtClean="0"/>
              <a:t>العِنايَة بالعُصْفور إلى أن شُفِيَ ، فَأَطْلَقَهُ في الجَوِّ لِيَعيشَ مَعَ الطُّيورحُرًّا طَليقا . بَقِيَ العُصْفورُ يُرَفْرفُ كأنَّهُ لا يُريدُ فِراقَهُ، ثُمَّ  طارَ مُزَقْزقًا سعيدًا.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97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" y="289118"/>
            <a:ext cx="116390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4400" dirty="0"/>
              <a:t> </a:t>
            </a:r>
            <a:r>
              <a:rPr lang="ar-JO" sz="4400" dirty="0" smtClean="0"/>
              <a:t> أصْبَحَ العُصْفورُ مُنذُ ذلك اليوْم ِ يَتَرَدَّدُ على الحَديقةِ لِيَرى صَديقهُ</a:t>
            </a:r>
          </a:p>
          <a:p>
            <a:pPr algn="r"/>
            <a:r>
              <a:rPr lang="ar-JO" sz="4400" dirty="0" smtClean="0"/>
              <a:t>الصَّغيرَ ، وَيَتَناوَلُ مِنْ يَدَيْهِ بَعْضَ الحَبِّ وَفُتاتَ الخُبْز.</a:t>
            </a:r>
          </a:p>
          <a:p>
            <a:pPr algn="r"/>
            <a:r>
              <a:rPr lang="ar-JO" sz="4400" dirty="0"/>
              <a:t> </a:t>
            </a:r>
            <a:r>
              <a:rPr lang="ar-JO" sz="4400" dirty="0" smtClean="0"/>
              <a:t> ذاتَ يَوْم ٍ خَرَجَ طارقٌ يَلْعَبُ . ابتعَدَ عَنِ الدّار كَثيرًا فتاهَ ، وَلمْ</a:t>
            </a:r>
          </a:p>
          <a:p>
            <a:pPr algn="r"/>
            <a:r>
              <a:rPr lang="ar-JO" sz="4400" dirty="0" smtClean="0"/>
              <a:t>يَعْرفْ طَريقَ العَوْدَةِ ...</a:t>
            </a:r>
          </a:p>
          <a:p>
            <a:pPr algn="r"/>
            <a:r>
              <a:rPr lang="ar-JO" sz="4400" dirty="0"/>
              <a:t> </a:t>
            </a:r>
            <a:r>
              <a:rPr lang="ar-JO" sz="4400" dirty="0" smtClean="0"/>
              <a:t>  تَعِبَ طارقٌ وَخافَ ، فَجَلَسَ تَحْتَ شَجَرَةٍ لا يَدْري ماذا يَفعَلُ .</a:t>
            </a:r>
          </a:p>
          <a:p>
            <a:pPr algn="r"/>
            <a:r>
              <a:rPr lang="ar-JO" sz="4400" dirty="0" smtClean="0"/>
              <a:t>وَفَجْأةً، سَمِعَ زَقْزَقاتٍ حادَّةً بالقُرْبِ مِنْهُ وَرَأى عُصْفورًا يَحومُ      </a:t>
            </a:r>
          </a:p>
          <a:p>
            <a:pPr algn="r"/>
            <a:r>
              <a:rPr lang="ar-JO" sz="4400" dirty="0" smtClean="0"/>
              <a:t> حَوْلَهُ وَيُصَفِّقُ بِجَناحَيْهِ الصَّغيرين ِ فَرَحًا بِلِقائِهِ </a:t>
            </a:r>
            <a:r>
              <a:rPr lang="ar-JO" sz="4800" dirty="0" smtClean="0"/>
              <a:t>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068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153464"/>
            <a:ext cx="1193945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400" dirty="0" smtClean="0"/>
              <a:t>   قامَ طارقٌ مِنْ مَكانهِ ، وَجَرى وَراءَ العُصْفور، وَلَمّا دَنا مِنْهُ طارَ.</a:t>
            </a:r>
          </a:p>
          <a:p>
            <a:pPr algn="r" rtl="1"/>
            <a:r>
              <a:rPr lang="ar-JO" sz="4400" dirty="0" smtClean="0"/>
              <a:t>صارَ العُصْفورُ يَطيرُ كُلَّما اقتَرَبَ مِنْهُ صاحِبُهُ مُزَقزقا كَأنَّهُ</a:t>
            </a:r>
          </a:p>
          <a:p>
            <a:pPr algn="r" rtl="1"/>
            <a:r>
              <a:rPr lang="ar-JO" sz="4400" dirty="0"/>
              <a:t>ي</a:t>
            </a:r>
            <a:r>
              <a:rPr lang="ar-JO" sz="4400" dirty="0" smtClean="0"/>
              <a:t>َقولُ لَهُ : " اتبعْني وَلا تَخَفْ "  إلى أن وَصَلَ بِهِ إلى المَنْزل ِ.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09006" y="3186724"/>
            <a:ext cx="114430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400" dirty="0" smtClean="0"/>
              <a:t>1.أكتب عنوان النص على الخط</a:t>
            </a:r>
          </a:p>
          <a:p>
            <a:pPr algn="r"/>
            <a:r>
              <a:rPr lang="ar-JO" sz="4400" dirty="0" smtClean="0"/>
              <a:t>2.ضع خطًا تحت كلمة "طارِقٌ " في السطر الاول.     </a:t>
            </a:r>
          </a:p>
          <a:p>
            <a:pPr algn="r"/>
            <a:r>
              <a:rPr lang="ar-JO" sz="4400" dirty="0" smtClean="0"/>
              <a:t>3.أرسم دائرة حَولَ كَلِمَة "المنزل" في السطر الاخير.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66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8817" y="424773"/>
            <a:ext cx="4984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ماذا شاهَدَ طارِقٌ في الحَديقَةِ؟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114956" y="1238036"/>
            <a:ext cx="7220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ما هِيَ العِناية التي قَدَّمَها طارقٌ للعُصْفور ؟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164900" y="2574288"/>
            <a:ext cx="6647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لماذا أطَلقَ طارقٌ العُصْفورَ في الجَوِّ ؟	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-139640" y="3910540"/>
            <a:ext cx="1195251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اكتب الجملَة َ التي تبين أنَّ طارقَ والعصفور أصبَحا صديقيْن ِ.           </a:t>
            </a:r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543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8251" y="1287253"/>
            <a:ext cx="935300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إلى أَيْنَ تَبِعَ طارِقٌ العُصْفورَ في النِّهايَةِ ؟	</a:t>
            </a:r>
          </a:p>
          <a:p>
            <a:pPr algn="r" rtl="1"/>
            <a:r>
              <a:rPr lang="ar-JO" sz="4000" dirty="0" smtClean="0"/>
              <a:t>☐إلى المدرسة</a:t>
            </a:r>
          </a:p>
          <a:p>
            <a:pPr algn="r" rtl="1"/>
            <a:r>
              <a:rPr lang="ar-JO" sz="4000" dirty="0" smtClean="0"/>
              <a:t>☐إلى بيت صديقِهِ</a:t>
            </a:r>
          </a:p>
          <a:p>
            <a:pPr algn="r" rtl="1"/>
            <a:r>
              <a:rPr lang="ar-JO" sz="4000" dirty="0" smtClean="0"/>
              <a:t>☐إلى بيْتِهِ</a:t>
            </a:r>
          </a:p>
          <a:p>
            <a:pPr algn="r" rtl="1"/>
            <a:r>
              <a:rPr lang="ar-JO" sz="4000" dirty="0" smtClean="0"/>
              <a:t>☐إلى الدّكان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58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8917" y="25938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dirty="0" smtClean="0"/>
              <a:t>لماذا طارَ العُصفورُ سعيدًا ؟	</a:t>
            </a:r>
          </a:p>
          <a:p>
            <a:pPr algn="r" rtl="1"/>
            <a:r>
              <a:rPr lang="ar-JO" sz="4000" dirty="0" smtClean="0"/>
              <a:t>☐لأنهُ أصبَحَ حُرًا</a:t>
            </a:r>
          </a:p>
          <a:p>
            <a:pPr algn="r" rtl="1"/>
            <a:r>
              <a:rPr lang="ar-JO" sz="4000" dirty="0" smtClean="0"/>
              <a:t>☐لأنهُ وَجَدَ طَعامًا</a:t>
            </a:r>
          </a:p>
          <a:p>
            <a:pPr algn="r" rtl="1"/>
            <a:r>
              <a:rPr lang="ar-JO" sz="4000" dirty="0" smtClean="0"/>
              <a:t>☐لأِنهُ أَصْبَحَ كَبيرًا</a:t>
            </a:r>
          </a:p>
          <a:p>
            <a:pPr algn="r" rtl="1"/>
            <a:r>
              <a:rPr lang="ar-JO" sz="4000" dirty="0" smtClean="0"/>
              <a:t>☐لأنهُ نامَ كَثيرًا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908183" y="368790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dirty="0" smtClean="0"/>
              <a:t>طارَ العُصفورُ حينًا وتَوقَّفَ حينًا :</a:t>
            </a:r>
          </a:p>
          <a:p>
            <a:pPr algn="r" rtl="1"/>
            <a:r>
              <a:rPr lang="ar-JO" sz="4000" dirty="0" smtClean="0"/>
              <a:t>☐لأنه تعب َ كثيرًا</a:t>
            </a:r>
          </a:p>
          <a:p>
            <a:pPr algn="r" rtl="1"/>
            <a:r>
              <a:rPr lang="ar-JO" sz="4000" dirty="0" smtClean="0"/>
              <a:t>☐لأنه أراد أن يتبعه طارق</a:t>
            </a:r>
          </a:p>
          <a:p>
            <a:pPr algn="r" rtl="1"/>
            <a:r>
              <a:rPr lang="ar-JO" sz="4000" dirty="0" smtClean="0"/>
              <a:t>☐لأنه أراد أن يأكل</a:t>
            </a:r>
          </a:p>
          <a:p>
            <a:pPr algn="r" rtl="1"/>
            <a:r>
              <a:rPr lang="ar-JO" sz="4000" dirty="0" smtClean="0"/>
              <a:t>☐لأنه لا يعرف الطَّريق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41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704" y="3071672"/>
            <a:ext cx="112079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أكتب إسمًا لكل مجموعة مما يلي: (استعن بمخزن الكلمات)	</a:t>
            </a:r>
          </a:p>
          <a:p>
            <a:pPr algn="r" rtl="1"/>
            <a:r>
              <a:rPr lang="ar-JO" sz="4000" dirty="0" smtClean="0"/>
              <a:t>حمامة   ،   عصفور    ،    نِسر   ،    غراب     :   ______</a:t>
            </a:r>
          </a:p>
          <a:p>
            <a:pPr algn="r" rtl="1"/>
            <a:r>
              <a:rPr lang="ar-JO" sz="4000" dirty="0" smtClean="0"/>
              <a:t>تَعِبَ     ،    خَرَجَ      ،   صارَ    ،    سَمِعَ      :   ______</a:t>
            </a:r>
          </a:p>
          <a:p>
            <a:pPr algn="r" rtl="1"/>
            <a:r>
              <a:rPr lang="ar-JO" sz="4000" dirty="0" smtClean="0"/>
              <a:t>في     ،     إلى       ،    عن    ،     من      :    ________</a:t>
            </a:r>
          </a:p>
          <a:p>
            <a:pPr algn="r" rtl="1"/>
            <a:r>
              <a:rPr lang="ar-JO" sz="4000" dirty="0" smtClean="0"/>
              <a:t>أسد   ،    أرنب      ،   فيل     ،     كلب      :   ______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18011" y="490585"/>
            <a:ext cx="110729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مخزن الكلمات</a:t>
            </a:r>
          </a:p>
          <a:p>
            <a:pPr algn="r" rtl="1"/>
            <a:endParaRPr lang="ar-JO" sz="4000" dirty="0" smtClean="0"/>
          </a:p>
          <a:p>
            <a:pPr algn="r" rtl="1"/>
            <a:r>
              <a:rPr lang="ar-JO" sz="4000" dirty="0" smtClean="0"/>
              <a:t> حيوانات    -   أفعال ماضية     -     حروف    -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601841" y="1688796"/>
            <a:ext cx="1143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/>
              <a:t>طُيور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199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98" y="712487"/>
            <a:ext cx="115345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 smtClean="0"/>
              <a:t>رتب الأحداث حسبَ تسلسلها في النّص بوضع الأرقام من ( 1 – 4) في المكان المناسب.	</a:t>
            </a:r>
          </a:p>
          <a:p>
            <a:pPr algn="r" rtl="1"/>
            <a:r>
              <a:rPr lang="ar-JO" sz="4000" dirty="0" smtClean="0"/>
              <a:t>ـــــ </a:t>
            </a:r>
            <a:r>
              <a:rPr lang="ar-JO" sz="4000" dirty="0" smtClean="0"/>
              <a:t>ضاعَ طارق عندما ابتعد عن الدار.</a:t>
            </a:r>
          </a:p>
          <a:p>
            <a:pPr algn="r" rtl="1"/>
            <a:r>
              <a:rPr lang="ar-JO" sz="4000" dirty="0" smtClean="0"/>
              <a:t>ـــــ </a:t>
            </a:r>
            <a:r>
              <a:rPr lang="ar-JO" sz="4000" dirty="0" smtClean="0"/>
              <a:t>أصبح </a:t>
            </a:r>
            <a:r>
              <a:rPr lang="ar-JO" sz="4000" dirty="0" smtClean="0"/>
              <a:t>طارق والعصفور ُ صديقين.</a:t>
            </a:r>
          </a:p>
          <a:p>
            <a:pPr algn="r" rtl="1"/>
            <a:r>
              <a:rPr lang="ar-JO" sz="4000" dirty="0" smtClean="0"/>
              <a:t>ـــــ </a:t>
            </a:r>
            <a:r>
              <a:rPr lang="ar-JO" sz="4000" dirty="0" smtClean="0"/>
              <a:t>أوصل </a:t>
            </a:r>
            <a:r>
              <a:rPr lang="ar-JO" sz="4000" dirty="0" smtClean="0"/>
              <a:t>العصفورُ طارقا إلى البيتِ .</a:t>
            </a:r>
          </a:p>
          <a:p>
            <a:pPr algn="r" rtl="1"/>
            <a:r>
              <a:rPr lang="ar-JO" sz="4000" dirty="0" smtClean="0"/>
              <a:t>__اعتنى </a:t>
            </a:r>
            <a:r>
              <a:rPr lang="ar-JO" sz="4000" dirty="0" smtClean="0"/>
              <a:t>طارق بالعصفور وأطلق سراحَهُ.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85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352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12</cp:revision>
  <dcterms:created xsi:type="dcterms:W3CDTF">2023-01-21T14:16:30Z</dcterms:created>
  <dcterms:modified xsi:type="dcterms:W3CDTF">2023-01-25T08:39:19Z</dcterms:modified>
</cp:coreProperties>
</file>